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0413"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CFE1CB-7C4F-479F-A92B-6DF8178020C8}">
  <a:tblStyle styleId="{DFCFE1CB-7C4F-479F-A92B-6DF8178020C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85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We have implemented a novel graph based recommendation system. (for recommending businesses to users)</a:t>
            </a:r>
            <a:endParaRPr/>
          </a:p>
          <a:p>
            <a:pPr marL="0" lvl="0" indent="0" algn="l" rtl="0">
              <a:spcBef>
                <a:spcPts val="0"/>
              </a:spcBef>
              <a:spcAft>
                <a:spcPts val="0"/>
              </a:spcAft>
              <a:buNone/>
            </a:pPr>
            <a:r>
              <a:rPr lang="en-CA"/>
              <a:t>We will first go over a few classical recommendation methods and then compare the results of our method with the classical methods.</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a38f91c6a_2_67: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a38f91c6a_2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4a38f91c6a_2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8b205d18d_0_45: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48b205d18d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48b205d18d_0_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48b205d18d_0_13: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48b205d18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48b205d18d_0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8b205d18d_0_183: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48b205d18d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48b205d18d_0_1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Most recommendation systems use one of these 4 methods</a:t>
            </a:r>
            <a:endParaRPr/>
          </a:p>
          <a:p>
            <a:pPr marL="457200" lvl="0" indent="-317500" algn="l" rtl="0">
              <a:spcBef>
                <a:spcPts val="0"/>
              </a:spcBef>
              <a:spcAft>
                <a:spcPts val="0"/>
              </a:spcAft>
              <a:buSzPts val="1400"/>
              <a:buAutoNum type="arabicPeriod"/>
            </a:pPr>
            <a:r>
              <a:rPr lang="en-CA"/>
              <a:t>Model based , 2. User based, 3. item based (or) 4. using neural networks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0" name="Google Shape;11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r>
              <a:rPr lang="en-CA"/>
              <a:t>we convert the data into csv format for easy analysis using spreadsheet tools</a:t>
            </a:r>
            <a:endParaRPr/>
          </a:p>
          <a:p>
            <a:pPr marL="457200" lvl="0" indent="-317500" algn="l" rtl="0">
              <a:spcBef>
                <a:spcPts val="0"/>
              </a:spcBef>
              <a:spcAft>
                <a:spcPts val="0"/>
              </a:spcAft>
              <a:buSzPts val="1400"/>
              <a:buAutoNum type="arabicPeriod"/>
            </a:pPr>
            <a:r>
              <a:rPr lang="en-CA"/>
              <a:t>we extracted the review data for Pennsylvania and trained our methods on that subset. The dataset size of PA was not too big, so we can run all analysis in our local machines, at the same time it’s not too small so we know our results will be significant</a:t>
            </a:r>
            <a:endParaRPr/>
          </a:p>
          <a:p>
            <a:pPr marL="457200" lvl="0" indent="-317500" algn="l" rtl="0">
              <a:spcBef>
                <a:spcPts val="0"/>
              </a:spcBef>
              <a:spcAft>
                <a:spcPts val="0"/>
              </a:spcAft>
              <a:buSzPts val="1400"/>
              <a:buAutoNum type="arabicPeriod"/>
            </a:pPr>
            <a:r>
              <a:rPr lang="en-CA"/>
              <a:t>Then we split the data into 80-10-10 for training, validation and test. The split is done per user, ie. the first 80% of the reviews by the user will go into train, the next 10%...</a:t>
            </a:r>
            <a:endParaRPr/>
          </a:p>
          <a:p>
            <a:pPr marL="457200" lvl="0" indent="-317500" algn="l" rtl="0">
              <a:spcBef>
                <a:spcPts val="0"/>
              </a:spcBef>
              <a:spcAft>
                <a:spcPts val="0"/>
              </a:spcAft>
              <a:buSzPts val="1400"/>
              <a:buAutoNum type="arabicPeriod"/>
            </a:pPr>
            <a:endParaRPr/>
          </a:p>
        </p:txBody>
      </p:sp>
      <p:sp>
        <p:nvSpPr>
          <p:cNvPr id="174" name="Google Shape;17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read the first 3 steps.</a:t>
            </a:r>
            <a:endParaRPr/>
          </a:p>
          <a:p>
            <a:pPr marL="0" lvl="0" indent="0" algn="l" rtl="0">
              <a:spcBef>
                <a:spcPts val="0"/>
              </a:spcBef>
              <a:spcAft>
                <a:spcPts val="0"/>
              </a:spcAft>
              <a:buNone/>
            </a:pPr>
            <a:endParaRPr/>
          </a:p>
          <a:p>
            <a:pPr marL="0" lvl="0" indent="0" algn="l" rtl="0">
              <a:spcBef>
                <a:spcPts val="0"/>
              </a:spcBef>
              <a:spcAft>
                <a:spcPts val="0"/>
              </a:spcAft>
              <a:buNone/>
            </a:pPr>
            <a:r>
              <a:rPr lang="en-CA"/>
              <a:t>this gives us a hit ratio of .57%, which means that .5% of the recommended businesses were in the test set.</a:t>
            </a:r>
            <a:endParaRPr/>
          </a:p>
          <a:p>
            <a:pPr marL="0" lvl="0" indent="0" algn="l" rtl="0">
              <a:spcBef>
                <a:spcPts val="0"/>
              </a:spcBef>
              <a:spcAft>
                <a:spcPts val="0"/>
              </a:spcAft>
              <a:buNone/>
            </a:pPr>
            <a:endParaRPr/>
          </a:p>
          <a:p>
            <a:pPr marL="0" lvl="0" indent="0" algn="l" rtl="0">
              <a:spcBef>
                <a:spcPts val="0"/>
              </a:spcBef>
              <a:spcAft>
                <a:spcPts val="0"/>
              </a:spcAft>
              <a:buNone/>
            </a:pPr>
            <a:r>
              <a:rPr lang="en-CA"/>
              <a:t>we could try to improve this model further by adding business attributes into the model.</a:t>
            </a:r>
            <a:endParaRPr/>
          </a:p>
        </p:txBody>
      </p:sp>
      <p:sp>
        <p:nvSpPr>
          <p:cNvPr id="186" name="Google Shape;18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a38f91c6a_2_13: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4a38f91c6a_2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CA" sz="900">
                <a:latin typeface="Arial"/>
                <a:ea typeface="Arial"/>
                <a:cs typeface="Arial"/>
                <a:sym typeface="Arial"/>
              </a:rPr>
              <a:t>Another approach that we used was the Item based Collaborative Filtering approach. We did a little modification to the traditional Item based CF. For the following 16 feature attributes, we created a one hot vector for each business and then using this encoding we generated the item-item similarity matrix using the cosine similarity as the similarity measure. </a:t>
            </a:r>
            <a:endParaRPr sz="900">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a:p>
            <a:pPr marL="0" lvl="0" indent="0" algn="l" rtl="0">
              <a:lnSpc>
                <a:spcPct val="115000"/>
              </a:lnSpc>
              <a:spcBef>
                <a:spcPts val="0"/>
              </a:spcBef>
              <a:spcAft>
                <a:spcPts val="0"/>
              </a:spcAft>
              <a:buSzPts val="1100"/>
              <a:buNone/>
            </a:pPr>
            <a:r>
              <a:rPr lang="en-CA" sz="900">
                <a:latin typeface="Arial"/>
                <a:ea typeface="Arial"/>
                <a:cs typeface="Arial"/>
                <a:sym typeface="Arial"/>
              </a:rPr>
              <a:t>Then, using the similarity matrix generated in the previous step, we predict the accuracy of our model by predicting what rating a user would assign to a business. </a:t>
            </a:r>
            <a:endParaRPr sz="900">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a:p>
            <a:pPr marL="0" lvl="0" indent="0" algn="l" rtl="0">
              <a:lnSpc>
                <a:spcPct val="115000"/>
              </a:lnSpc>
              <a:spcBef>
                <a:spcPts val="0"/>
              </a:spcBef>
              <a:spcAft>
                <a:spcPts val="0"/>
              </a:spcAft>
              <a:buSzPts val="1100"/>
              <a:buNone/>
            </a:pPr>
            <a:r>
              <a:rPr lang="en-CA" sz="900">
                <a:latin typeface="Arial"/>
                <a:ea typeface="Arial"/>
                <a:cs typeface="Arial"/>
                <a:sym typeface="Arial"/>
              </a:rPr>
              <a:t>In case of a new user, we would take the top 10 similar businesses for that business and assign the average rating. </a:t>
            </a:r>
            <a:endParaRPr sz="900">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CA" sz="900">
                <a:latin typeface="Arial"/>
                <a:ea typeface="Arial"/>
                <a:cs typeface="Arial"/>
                <a:sym typeface="Arial"/>
              </a:rPr>
              <a:t>In case of a new business, we would assign the average rating that the user gave to the businesses she has rated. Also, we predicted the values of the attributes in the one hot vector for the business. The results for this are as follows.</a:t>
            </a:r>
            <a:endParaRPr sz="900">
              <a:latin typeface="Arial"/>
              <a:ea typeface="Arial"/>
              <a:cs typeface="Arial"/>
              <a:sym typeface="Arial"/>
            </a:endParaRPr>
          </a:p>
          <a:p>
            <a:pPr marL="0" lvl="0" indent="0" algn="l" rtl="0">
              <a:spcBef>
                <a:spcPts val="0"/>
              </a:spcBef>
              <a:spcAft>
                <a:spcPts val="0"/>
              </a:spcAft>
              <a:buNone/>
            </a:pPr>
            <a:endParaRPr/>
          </a:p>
        </p:txBody>
      </p:sp>
      <p:sp>
        <p:nvSpPr>
          <p:cNvPr id="202" name="Google Shape;202;g4a38f91c6a_2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a38f91c6a_2_23: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4a38f91c6a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4a38f91c6a_2_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a38f91c6a_2_33: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4a38f91c6a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4a38f91c6a_2_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a38f91c6a_2_45: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4a38f91c6a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4a38f91c6a_2_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a38f91c6a_2_56: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4a38f91c6a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4a38f91c6a_2_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521" y="274638"/>
            <a:ext cx="10971372"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2225" y="-1622504"/>
            <a:ext cx="4525963" cy="10971372"/>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3708" y="1828980"/>
            <a:ext cx="5851525" cy="2742843"/>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6436" y="-812276"/>
            <a:ext cx="5851525" cy="8025355"/>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914281" y="2130426"/>
            <a:ext cx="10361851"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828562" y="3886200"/>
            <a:ext cx="8533289"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09521" y="274638"/>
            <a:ext cx="10971372"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09521" y="1600201"/>
            <a:ext cx="10971372"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2959" y="4406901"/>
            <a:ext cx="10361851"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962959" y="2906713"/>
            <a:ext cx="10361851"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09521" y="274638"/>
            <a:ext cx="10971372"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09521" y="1600201"/>
            <a:ext cx="5384099"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6196793" y="1600201"/>
            <a:ext cx="5384099"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521" y="274638"/>
            <a:ext cx="10971372"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09521" y="1535113"/>
            <a:ext cx="5386216"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609521" y="2174875"/>
            <a:ext cx="5386216"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6192561" y="1535113"/>
            <a:ext cx="5388332"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92561" y="2174875"/>
            <a:ext cx="5388332"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09521" y="274638"/>
            <a:ext cx="10971372"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521" y="273050"/>
            <a:ext cx="4010562"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113" y="273051"/>
            <a:ext cx="6814779"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521" y="1435101"/>
            <a:ext cx="4010562"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406" y="4800600"/>
            <a:ext cx="7314248"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406" y="612775"/>
            <a:ext cx="7314248"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2389406" y="5367338"/>
            <a:ext cx="7314248"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521" y="274638"/>
            <a:ext cx="10971372"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521" y="1600201"/>
            <a:ext cx="10971372"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09520" y="6356351"/>
            <a:ext cx="284443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165058" y="6356351"/>
            <a:ext cx="3860297"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6463" y="6356351"/>
            <a:ext cx="284443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0">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rot="512239">
            <a:off x="2950002" y="4001626"/>
            <a:ext cx="396044" cy="341417"/>
          </a:xfrm>
          <a:prstGeom prst="triangl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3"/>
          <p:cNvSpPr/>
          <p:nvPr/>
        </p:nvSpPr>
        <p:spPr>
          <a:xfrm rot="-1228391">
            <a:off x="2705230" y="3831594"/>
            <a:ext cx="198022" cy="17070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1" name="Google Shape;91;p13"/>
          <p:cNvSpPr/>
          <p:nvPr/>
        </p:nvSpPr>
        <p:spPr>
          <a:xfrm rot="3761573">
            <a:off x="8496747" y="3872262"/>
            <a:ext cx="741200" cy="508375"/>
          </a:xfrm>
          <a:prstGeom prst="triangle">
            <a:avLst>
              <a:gd name="adj" fmla="val 5000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92" name="Google Shape;92;p13"/>
          <p:cNvGrpSpPr/>
          <p:nvPr/>
        </p:nvGrpSpPr>
        <p:grpSpPr>
          <a:xfrm>
            <a:off x="-1604504" y="2147667"/>
            <a:ext cx="3687215" cy="2719712"/>
            <a:chOff x="-1604504" y="2147667"/>
            <a:chExt cx="3687215" cy="2719712"/>
          </a:xfrm>
        </p:grpSpPr>
        <p:cxnSp>
          <p:nvCxnSpPr>
            <p:cNvPr id="93" name="Google Shape;93;p13"/>
            <p:cNvCxnSpPr/>
            <p:nvPr/>
          </p:nvCxnSpPr>
          <p:spPr>
            <a:xfrm flipH="1">
              <a:off x="-1604504" y="2687623"/>
              <a:ext cx="2592288" cy="2179756"/>
            </a:xfrm>
            <a:prstGeom prst="straightConnector1">
              <a:avLst/>
            </a:prstGeom>
            <a:noFill/>
            <a:ln w="76200" cap="flat" cmpd="sng">
              <a:solidFill>
                <a:srgbClr val="C00000"/>
              </a:solidFill>
              <a:prstDash val="solid"/>
              <a:round/>
              <a:headEnd type="none" w="sm" len="sm"/>
              <a:tailEnd type="none" w="sm" len="sm"/>
            </a:ln>
          </p:spPr>
        </p:cxnSp>
        <p:cxnSp>
          <p:nvCxnSpPr>
            <p:cNvPr id="94" name="Google Shape;94;p13"/>
            <p:cNvCxnSpPr/>
            <p:nvPr/>
          </p:nvCxnSpPr>
          <p:spPr>
            <a:xfrm flipH="1">
              <a:off x="-509577" y="2147667"/>
              <a:ext cx="2592288" cy="2179756"/>
            </a:xfrm>
            <a:prstGeom prst="straightConnector1">
              <a:avLst/>
            </a:prstGeom>
            <a:noFill/>
            <a:ln w="12700" cap="flat" cmpd="sng">
              <a:solidFill>
                <a:srgbClr val="C00000"/>
              </a:solidFill>
              <a:prstDash val="solid"/>
              <a:round/>
              <a:headEnd type="none" w="sm" len="sm"/>
              <a:tailEnd type="none" w="sm" len="sm"/>
            </a:ln>
          </p:spPr>
        </p:cxnSp>
      </p:grpSp>
      <p:sp>
        <p:nvSpPr>
          <p:cNvPr id="95" name="Google Shape;95;p13"/>
          <p:cNvSpPr txBox="1"/>
          <p:nvPr/>
        </p:nvSpPr>
        <p:spPr>
          <a:xfrm>
            <a:off x="1424118" y="2898819"/>
            <a:ext cx="9217395"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2400" b="1" i="0" u="none" strike="noStrike" cap="none">
                <a:solidFill>
                  <a:schemeClr val="dk1"/>
                </a:solidFill>
                <a:latin typeface="Arial"/>
                <a:ea typeface="Arial"/>
                <a:cs typeface="Arial"/>
                <a:sym typeface="Arial"/>
              </a:rPr>
              <a:t>A Comparison of Graph-Based Recommendation System with</a:t>
            </a:r>
            <a:endParaRPr/>
          </a:p>
          <a:p>
            <a:pPr marL="0" marR="0" lvl="0" indent="0" algn="ctr" rtl="0">
              <a:spcBef>
                <a:spcPts val="0"/>
              </a:spcBef>
              <a:spcAft>
                <a:spcPts val="0"/>
              </a:spcAft>
              <a:buNone/>
            </a:pPr>
            <a:r>
              <a:rPr lang="en-CA" sz="2400" b="1" i="0" u="none" strike="noStrike" cap="none">
                <a:solidFill>
                  <a:schemeClr val="dk1"/>
                </a:solidFill>
                <a:latin typeface="Arial"/>
                <a:ea typeface="Arial"/>
                <a:cs typeface="Arial"/>
                <a:sym typeface="Arial"/>
              </a:rPr>
              <a:t>Classical Recommendation Methods</a:t>
            </a:r>
            <a:endParaRPr sz="6600" b="1" i="0" u="none" strike="noStrike" cap="none">
              <a:solidFill>
                <a:srgbClr val="262626"/>
              </a:solidFill>
              <a:latin typeface="Arial"/>
              <a:ea typeface="Arial"/>
              <a:cs typeface="Arial"/>
              <a:sym typeface="Arial"/>
            </a:endParaRPr>
          </a:p>
        </p:txBody>
      </p:sp>
      <p:sp>
        <p:nvSpPr>
          <p:cNvPr id="96" name="Google Shape;96;p13"/>
          <p:cNvSpPr/>
          <p:nvPr/>
        </p:nvSpPr>
        <p:spPr>
          <a:xfrm>
            <a:off x="3747292" y="5468041"/>
            <a:ext cx="4571046" cy="661565"/>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CA" sz="1800" b="0" i="0" u="none" strike="noStrike" cap="none">
                <a:solidFill>
                  <a:schemeClr val="dk1"/>
                </a:solidFill>
                <a:latin typeface="Arial"/>
                <a:ea typeface="Arial"/>
                <a:cs typeface="Arial"/>
                <a:sym typeface="Arial"/>
              </a:rPr>
              <a:t>By: Anshul Rawat, Arunkumar Rajendran,</a:t>
            </a:r>
            <a:endParaRPr/>
          </a:p>
          <a:p>
            <a:pPr marL="0" marR="0" lvl="0" indent="0" algn="ctr" rtl="0">
              <a:spcBef>
                <a:spcPts val="0"/>
              </a:spcBef>
              <a:spcAft>
                <a:spcPts val="0"/>
              </a:spcAft>
              <a:buNone/>
            </a:pPr>
            <a:r>
              <a:rPr lang="en-CA" sz="1800" b="0" i="0" u="none" strike="noStrike" cap="none">
                <a:solidFill>
                  <a:schemeClr val="dk1"/>
                </a:solidFill>
                <a:latin typeface="Arial"/>
                <a:ea typeface="Arial"/>
                <a:cs typeface="Arial"/>
                <a:sym typeface="Arial"/>
              </a:rPr>
              <a:t>Ragini Chugh, Zhilin Xu</a:t>
            </a:r>
            <a:endParaRPr sz="1800" b="0" i="0" u="none" strike="noStrike" cap="none">
              <a:solidFill>
                <a:schemeClr val="dk1"/>
              </a:solidFill>
              <a:latin typeface="Arial"/>
              <a:ea typeface="Arial"/>
              <a:cs typeface="Arial"/>
              <a:sym typeface="Arial"/>
            </a:endParaRPr>
          </a:p>
        </p:txBody>
      </p:sp>
      <p:grpSp>
        <p:nvGrpSpPr>
          <p:cNvPr id="97" name="Google Shape;97;p13"/>
          <p:cNvGrpSpPr/>
          <p:nvPr/>
        </p:nvGrpSpPr>
        <p:grpSpPr>
          <a:xfrm>
            <a:off x="10311837" y="1544376"/>
            <a:ext cx="3230036" cy="3097813"/>
            <a:chOff x="10311837" y="1544376"/>
            <a:chExt cx="3230036" cy="3097813"/>
          </a:xfrm>
        </p:grpSpPr>
        <p:cxnSp>
          <p:nvCxnSpPr>
            <p:cNvPr id="98" name="Google Shape;98;p13"/>
            <p:cNvCxnSpPr/>
            <p:nvPr/>
          </p:nvCxnSpPr>
          <p:spPr>
            <a:xfrm flipH="1">
              <a:off x="10311837" y="2462433"/>
              <a:ext cx="2592288" cy="2179756"/>
            </a:xfrm>
            <a:prstGeom prst="straightConnector1">
              <a:avLst/>
            </a:prstGeom>
            <a:noFill/>
            <a:ln w="76200" cap="flat" cmpd="sng">
              <a:solidFill>
                <a:srgbClr val="262626"/>
              </a:solidFill>
              <a:prstDash val="solid"/>
              <a:round/>
              <a:headEnd type="none" w="sm" len="sm"/>
              <a:tailEnd type="none" w="sm" len="sm"/>
            </a:ln>
          </p:spPr>
        </p:cxnSp>
        <p:cxnSp>
          <p:nvCxnSpPr>
            <p:cNvPr id="99" name="Google Shape;99;p13"/>
            <p:cNvCxnSpPr/>
            <p:nvPr/>
          </p:nvCxnSpPr>
          <p:spPr>
            <a:xfrm flipH="1">
              <a:off x="10949585" y="1544376"/>
              <a:ext cx="2592288" cy="2179756"/>
            </a:xfrm>
            <a:prstGeom prst="straightConnector1">
              <a:avLst/>
            </a:prstGeom>
            <a:noFill/>
            <a:ln w="12700" cap="flat" cmpd="sng">
              <a:solidFill>
                <a:srgbClr val="262626"/>
              </a:solidFill>
              <a:prstDash val="solid"/>
              <a:round/>
              <a:headEnd type="none" w="sm" len="sm"/>
              <a:tailEnd type="none" w="sm" len="sm"/>
            </a:ln>
          </p:spPr>
        </p:cxnSp>
      </p:grpSp>
      <p:sp>
        <p:nvSpPr>
          <p:cNvPr id="100" name="Google Shape;100;p13"/>
          <p:cNvSpPr/>
          <p:nvPr/>
        </p:nvSpPr>
        <p:spPr>
          <a:xfrm rot="-1228391">
            <a:off x="8890948" y="3709642"/>
            <a:ext cx="198022" cy="17070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3"/>
          <p:cNvPicPr preferRelativeResize="0"/>
          <p:nvPr/>
        </p:nvPicPr>
        <p:blipFill rotWithShape="1">
          <a:blip r:embed="rId3">
            <a:alphaModFix/>
          </a:blip>
          <a:srcRect/>
          <a:stretch/>
        </p:blipFill>
        <p:spPr>
          <a:xfrm>
            <a:off x="3674635" y="1389959"/>
            <a:ext cx="2460631" cy="1436322"/>
          </a:xfrm>
          <a:prstGeom prst="rect">
            <a:avLst/>
          </a:prstGeom>
          <a:noFill/>
          <a:ln>
            <a:noFill/>
          </a:ln>
        </p:spPr>
      </p:pic>
      <p:sp>
        <p:nvSpPr>
          <p:cNvPr id="102" name="Google Shape;102;p13"/>
          <p:cNvSpPr/>
          <p:nvPr/>
        </p:nvSpPr>
        <p:spPr>
          <a:xfrm rot="512239">
            <a:off x="7269942" y="1831581"/>
            <a:ext cx="396044" cy="341417"/>
          </a:xfrm>
          <a:prstGeom prst="triangl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3" name="Google Shape;103;p13"/>
          <p:cNvSpPr/>
          <p:nvPr/>
        </p:nvSpPr>
        <p:spPr>
          <a:xfrm rot="-1228391">
            <a:off x="7921227" y="2099666"/>
            <a:ext cx="198022" cy="17070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4" name="Google Shape;104;p13"/>
          <p:cNvSpPr/>
          <p:nvPr/>
        </p:nvSpPr>
        <p:spPr>
          <a:xfrm rot="-1228391">
            <a:off x="6825201" y="2127909"/>
            <a:ext cx="266490" cy="196271"/>
          </a:xfrm>
          <a:prstGeom prst="triangle">
            <a:avLst>
              <a:gd name="adj" fmla="val 50000"/>
            </a:avLst>
          </a:prstGeom>
          <a:solidFill>
            <a:srgbClr val="262626"/>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5" name="Google Shape;105;p13"/>
          <p:cNvSpPr/>
          <p:nvPr/>
        </p:nvSpPr>
        <p:spPr>
          <a:xfrm rot="3761573">
            <a:off x="6191969" y="1736100"/>
            <a:ext cx="741200" cy="508375"/>
          </a:xfrm>
          <a:prstGeom prst="triangle">
            <a:avLst>
              <a:gd name="adj" fmla="val 5000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6" name="Google Shape;106;p13"/>
          <p:cNvSpPr/>
          <p:nvPr/>
        </p:nvSpPr>
        <p:spPr>
          <a:xfrm rot="-1228391">
            <a:off x="7911936" y="1716121"/>
            <a:ext cx="266490" cy="196271"/>
          </a:xfrm>
          <a:prstGeom prst="triangle">
            <a:avLst>
              <a:gd name="adj" fmla="val 50000"/>
            </a:avLst>
          </a:prstGeom>
          <a:solidFill>
            <a:srgbClr val="262626"/>
          </a:soli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p:tgtEl>
                                          <p:spTgt spid="9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 calcmode="lin" valueType="num">
                                      <p:cBhvr additive="base">
                                        <p:cTn id="10" dur="500"/>
                                        <p:tgtEl>
                                          <p:spTgt spid="9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1000"/>
                                        <p:tgtEl>
                                          <p:spTgt spid="100"/>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1000"/>
                                        <p:tgtEl>
                                          <p:spTgt spid="91"/>
                                        </p:tgtEl>
                                      </p:cBhvr>
                                    </p:animEffect>
                                  </p:childTnLst>
                                </p:cTn>
                              </p:par>
                              <p:par>
                                <p:cTn id="17" presetID="10"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1000"/>
                                        <p:tgtEl>
                                          <p:spTgt spid="90"/>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1000"/>
                                        <p:tgtEl>
                                          <p:spTgt spid="95"/>
                                        </p:tgtEl>
                                      </p:cBhvr>
                                    </p:animEffect>
                                  </p:childTnLst>
                                </p:cTn>
                              </p:par>
                              <p:par>
                                <p:cTn id="27" presetID="10"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1000"/>
                                        <p:tgtEl>
                                          <p:spTgt spid="96"/>
                                        </p:tgtEl>
                                      </p:cBhvr>
                                    </p:animEffect>
                                  </p:childTnLst>
                                </p:cTn>
                              </p:par>
                              <p:par>
                                <p:cTn id="30" presetID="10" presetClass="entr" presetSubtype="0" fill="hold" nodeType="with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1000"/>
                                        <p:tgtEl>
                                          <p:spTgt spid="102"/>
                                        </p:tgtEl>
                                      </p:cBhvr>
                                    </p:animEffect>
                                  </p:childTnLst>
                                </p:cTn>
                              </p:par>
                              <p:par>
                                <p:cTn id="33" presetID="10" presetClass="entr" presetSubtype="0"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childTnLst>
                                </p:cTn>
                              </p:par>
                              <p:par>
                                <p:cTn id="36" presetID="10" presetClass="entr" presetSubtype="0" fill="hold" nodeType="withEffect">
                                  <p:stCondLst>
                                    <p:cond delay="0"/>
                                  </p:stCondLst>
                                  <p:childTnLst>
                                    <p:set>
                                      <p:cBhvr>
                                        <p:cTn id="37" dur="1" fill="hold">
                                          <p:stCondLst>
                                            <p:cond delay="0"/>
                                          </p:stCondLst>
                                        </p:cTn>
                                        <p:tgtEl>
                                          <p:spTgt spid="104"/>
                                        </p:tgtEl>
                                        <p:attrNameLst>
                                          <p:attrName>style.visibility</p:attrName>
                                        </p:attrNameLst>
                                      </p:cBhvr>
                                      <p:to>
                                        <p:strVal val="visible"/>
                                      </p:to>
                                    </p:set>
                                    <p:animEffect transition="in" filter="fade">
                                      <p:cBhvr>
                                        <p:cTn id="38" dur="1000"/>
                                        <p:tgtEl>
                                          <p:spTgt spid="104"/>
                                        </p:tgtEl>
                                      </p:cBhvr>
                                    </p:animEffect>
                                  </p:childTnLst>
                                </p:cTn>
                              </p:par>
                              <p:par>
                                <p:cTn id="39" presetID="10" presetClass="entr" presetSubtype="0" fill="hold" nodeType="withEffect">
                                  <p:stCondLst>
                                    <p:cond delay="0"/>
                                  </p:stCondLst>
                                  <p:childTnLst>
                                    <p:set>
                                      <p:cBhvr>
                                        <p:cTn id="40" dur="1" fill="hold">
                                          <p:stCondLst>
                                            <p:cond delay="0"/>
                                          </p:stCondLst>
                                        </p:cTn>
                                        <p:tgtEl>
                                          <p:spTgt spid="105"/>
                                        </p:tgtEl>
                                        <p:attrNameLst>
                                          <p:attrName>style.visibility</p:attrName>
                                        </p:attrNameLst>
                                      </p:cBhvr>
                                      <p:to>
                                        <p:strVal val="visible"/>
                                      </p:to>
                                    </p:set>
                                    <p:animEffect transition="in" filter="fade">
                                      <p:cBhvr>
                                        <p:cTn id="41" dur="1000"/>
                                        <p:tgtEl>
                                          <p:spTgt spid="105"/>
                                        </p:tgtEl>
                                      </p:cBhvr>
                                    </p:animEffect>
                                  </p:childTnLst>
                                </p:cTn>
                              </p:par>
                              <p:par>
                                <p:cTn id="42" presetID="10" presetClass="entr" presetSubtype="0" fill="hold" nodeType="withEffect">
                                  <p:stCondLst>
                                    <p:cond delay="0"/>
                                  </p:stCondLst>
                                  <p:childTnLst>
                                    <p:set>
                                      <p:cBhvr>
                                        <p:cTn id="43" dur="1" fill="hold">
                                          <p:stCondLst>
                                            <p:cond delay="0"/>
                                          </p:stCondLst>
                                        </p:cTn>
                                        <p:tgtEl>
                                          <p:spTgt spid="106"/>
                                        </p:tgtEl>
                                        <p:attrNameLst>
                                          <p:attrName>style.visibility</p:attrName>
                                        </p:attrNameLst>
                                      </p:cBhvr>
                                      <p:to>
                                        <p:strVal val="visible"/>
                                      </p:to>
                                    </p:set>
                                    <p:animEffect transition="in" filter="fade">
                                      <p:cBhvr>
                                        <p:cTn id="44" dur="1000"/>
                                        <p:tgtEl>
                                          <p:spTgt spid="106"/>
                                        </p:tgtEl>
                                      </p:cBhvr>
                                    </p:animEffect>
                                  </p:childTnLst>
                                </p:cTn>
                              </p:par>
                              <p:par>
                                <p:cTn id="45" presetID="10" presetClass="entr" presetSubtype="0" fill="hold" nodeType="withEffect">
                                  <p:stCondLst>
                                    <p:cond delay="0"/>
                                  </p:stCondLst>
                                  <p:childTnLst>
                                    <p:set>
                                      <p:cBhvr>
                                        <p:cTn id="46" dur="1" fill="hold">
                                          <p:stCondLst>
                                            <p:cond delay="0"/>
                                          </p:stCondLst>
                                        </p:cTn>
                                        <p:tgtEl>
                                          <p:spTgt spid="101"/>
                                        </p:tgtEl>
                                        <p:attrNameLst>
                                          <p:attrName>style.visibility</p:attrName>
                                        </p:attrNameLst>
                                      </p:cBhvr>
                                      <p:to>
                                        <p:strVal val="visible"/>
                                      </p:to>
                                    </p:set>
                                    <p:animEffect transition="in" filter="fade">
                                      <p:cBhvr>
                                        <p:cTn id="4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22" title="Points scored"/>
          <p:cNvPicPr preferRelativeResize="0"/>
          <p:nvPr/>
        </p:nvPicPr>
        <p:blipFill>
          <a:blip r:embed="rId3">
            <a:alphaModFix/>
          </a:blip>
          <a:stretch>
            <a:fillRect/>
          </a:stretch>
        </p:blipFill>
        <p:spPr>
          <a:xfrm>
            <a:off x="1549375" y="1140775"/>
            <a:ext cx="8572500" cy="5300663"/>
          </a:xfrm>
          <a:prstGeom prst="rect">
            <a:avLst/>
          </a:prstGeom>
          <a:noFill/>
          <a:ln>
            <a:noFill/>
          </a:ln>
        </p:spPr>
      </p:pic>
      <p:sp>
        <p:nvSpPr>
          <p:cNvPr id="264" name="Google Shape;264;p22"/>
          <p:cNvSpPr/>
          <p:nvPr/>
        </p:nvSpPr>
        <p:spPr>
          <a:xfrm>
            <a:off x="797875" y="611400"/>
            <a:ext cx="3989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4</a:t>
            </a:r>
            <a:r>
              <a:rPr lang="en-CA" sz="2000" b="1">
                <a:solidFill>
                  <a:schemeClr val="dk1"/>
                </a:solidFill>
                <a:latin typeface="Arial"/>
                <a:ea typeface="Arial"/>
                <a:cs typeface="Arial"/>
                <a:sym typeface="Arial"/>
              </a:rPr>
              <a:t>  </a:t>
            </a:r>
            <a:r>
              <a:rPr lang="en-CA" sz="2000" b="1">
                <a:solidFill>
                  <a:schemeClr val="dk1"/>
                </a:solidFill>
              </a:rPr>
              <a:t>Neural Network Technique</a:t>
            </a:r>
            <a:br>
              <a:rPr lang="en-CA" sz="2000" b="1">
                <a:solidFill>
                  <a:schemeClr val="dk1"/>
                </a:solidFill>
              </a:rPr>
            </a:br>
            <a:endParaRPr sz="2000" b="1">
              <a:solidFill>
                <a:schemeClr val="dk1"/>
              </a:solidFill>
              <a:latin typeface="Arial"/>
              <a:ea typeface="Arial"/>
              <a:cs typeface="Arial"/>
              <a:sym typeface="Arial"/>
            </a:endParaRPr>
          </a:p>
        </p:txBody>
      </p:sp>
      <p:cxnSp>
        <p:nvCxnSpPr>
          <p:cNvPr id="265" name="Google Shape;265;p22"/>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266" name="Google Shape;266;p22"/>
          <p:cNvCxnSpPr/>
          <p:nvPr/>
        </p:nvCxnSpPr>
        <p:spPr>
          <a:xfrm flipH="1">
            <a:off x="-97666" y="813781"/>
            <a:ext cx="388800" cy="327000"/>
          </a:xfrm>
          <a:prstGeom prst="straightConnector1">
            <a:avLst/>
          </a:prstGeom>
          <a:noFill/>
          <a:ln w="12700" cap="flat" cmpd="sng">
            <a:solidFill>
              <a:srgbClr val="C00000"/>
            </a:solidFill>
            <a:prstDash val="solid"/>
            <a:round/>
            <a:headEnd type="none" w="sm" len="sm"/>
            <a:tailEnd type="none" w="sm" len="sm"/>
          </a:ln>
        </p:spPr>
      </p:cxnSp>
      <p:sp>
        <p:nvSpPr>
          <p:cNvPr id="267" name="Google Shape;267;p22"/>
          <p:cNvSpPr/>
          <p:nvPr/>
        </p:nvSpPr>
        <p:spPr>
          <a:xfrm>
            <a:off x="725881" y="559509"/>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8" name="Google Shape;268;p22"/>
          <p:cNvSpPr txBox="1"/>
          <p:nvPr/>
        </p:nvSpPr>
        <p:spPr>
          <a:xfrm>
            <a:off x="10050150" y="2303650"/>
            <a:ext cx="2056200" cy="11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b="1"/>
              <a:t>RMSE star  rating: </a:t>
            </a:r>
            <a:endParaRPr b="1"/>
          </a:p>
          <a:p>
            <a:pPr marL="0" lvl="0" indent="0" algn="l" rtl="0">
              <a:spcBef>
                <a:spcPts val="0"/>
              </a:spcBef>
              <a:spcAft>
                <a:spcPts val="0"/>
              </a:spcAft>
              <a:buNone/>
            </a:pPr>
            <a:r>
              <a:rPr lang="en-CA" sz="2400" b="1"/>
              <a:t>0.4</a:t>
            </a: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cxnSp>
        <p:nvCxnSpPr>
          <p:cNvPr id="274" name="Google Shape;274;p23"/>
          <p:cNvCxnSpPr/>
          <p:nvPr/>
        </p:nvCxnSpPr>
        <p:spPr>
          <a:xfrm flipH="1">
            <a:off x="-194358" y="217178"/>
            <a:ext cx="777432" cy="653712"/>
          </a:xfrm>
          <a:prstGeom prst="straightConnector1">
            <a:avLst/>
          </a:prstGeom>
          <a:noFill/>
          <a:ln w="38100" cap="flat" cmpd="sng">
            <a:solidFill>
              <a:srgbClr val="262626"/>
            </a:solidFill>
            <a:prstDash val="solid"/>
            <a:round/>
            <a:headEnd type="none" w="sm" len="sm"/>
            <a:tailEnd type="none" w="sm" len="sm"/>
          </a:ln>
        </p:spPr>
      </p:cxnSp>
      <p:cxnSp>
        <p:nvCxnSpPr>
          <p:cNvPr id="275" name="Google Shape;275;p23"/>
          <p:cNvCxnSpPr/>
          <p:nvPr/>
        </p:nvCxnSpPr>
        <p:spPr>
          <a:xfrm flipH="1">
            <a:off x="-58057" y="761631"/>
            <a:ext cx="388716" cy="326856"/>
          </a:xfrm>
          <a:prstGeom prst="straightConnector1">
            <a:avLst/>
          </a:prstGeom>
          <a:noFill/>
          <a:ln w="12700" cap="flat" cmpd="sng">
            <a:solidFill>
              <a:srgbClr val="C00000"/>
            </a:solidFill>
            <a:prstDash val="solid"/>
            <a:round/>
            <a:headEnd type="none" w="sm" len="sm"/>
            <a:tailEnd type="none" w="sm" len="sm"/>
          </a:ln>
        </p:spPr>
      </p:cxnSp>
      <p:sp>
        <p:nvSpPr>
          <p:cNvPr id="276" name="Google Shape;276;p23"/>
          <p:cNvSpPr/>
          <p:nvPr/>
        </p:nvSpPr>
        <p:spPr>
          <a:xfrm>
            <a:off x="797873" y="611396"/>
            <a:ext cx="3971152"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5</a:t>
            </a:r>
            <a:r>
              <a:rPr lang="en-CA" sz="2000" b="1">
                <a:solidFill>
                  <a:schemeClr val="dk1"/>
                </a:solidFill>
                <a:latin typeface="Arial"/>
                <a:ea typeface="Arial"/>
                <a:cs typeface="Arial"/>
                <a:sym typeface="Arial"/>
              </a:rPr>
              <a:t>  User-Based Technique - kNN</a:t>
            </a:r>
            <a:endParaRPr sz="2000" b="1">
              <a:solidFill>
                <a:schemeClr val="dk1"/>
              </a:solidFill>
              <a:latin typeface="Arial"/>
              <a:ea typeface="Arial"/>
              <a:cs typeface="Arial"/>
              <a:sym typeface="Arial"/>
            </a:endParaRPr>
          </a:p>
        </p:txBody>
      </p:sp>
      <p:sp>
        <p:nvSpPr>
          <p:cNvPr id="277" name="Google Shape;277;p23"/>
          <p:cNvSpPr/>
          <p:nvPr/>
        </p:nvSpPr>
        <p:spPr>
          <a:xfrm>
            <a:off x="694606" y="544034"/>
            <a:ext cx="72008" cy="50405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78" name="Google Shape;278;p23"/>
          <p:cNvSpPr txBox="1"/>
          <p:nvPr/>
        </p:nvSpPr>
        <p:spPr>
          <a:xfrm>
            <a:off x="7051014" y="1753652"/>
            <a:ext cx="5830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1</a:t>
            </a:r>
            <a:endParaRPr sz="2800">
              <a:solidFill>
                <a:schemeClr val="lt1"/>
              </a:solidFill>
              <a:latin typeface="Arial"/>
              <a:ea typeface="Arial"/>
              <a:cs typeface="Arial"/>
              <a:sym typeface="Arial"/>
            </a:endParaRPr>
          </a:p>
        </p:txBody>
      </p:sp>
      <p:sp>
        <p:nvSpPr>
          <p:cNvPr id="279" name="Google Shape;279;p23"/>
          <p:cNvSpPr txBox="1"/>
          <p:nvPr/>
        </p:nvSpPr>
        <p:spPr>
          <a:xfrm>
            <a:off x="6035909" y="2905780"/>
            <a:ext cx="5830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2</a:t>
            </a:r>
            <a:endParaRPr sz="2800">
              <a:solidFill>
                <a:schemeClr val="lt1"/>
              </a:solidFill>
              <a:latin typeface="Arial"/>
              <a:ea typeface="Arial"/>
              <a:cs typeface="Arial"/>
              <a:sym typeface="Arial"/>
            </a:endParaRPr>
          </a:p>
        </p:txBody>
      </p:sp>
      <p:sp>
        <p:nvSpPr>
          <p:cNvPr id="280" name="Google Shape;280;p23"/>
          <p:cNvSpPr/>
          <p:nvPr/>
        </p:nvSpPr>
        <p:spPr>
          <a:xfrm>
            <a:off x="466945" y="1088475"/>
            <a:ext cx="9339900" cy="4899900"/>
          </a:xfrm>
          <a:prstGeom prst="rect">
            <a:avLst/>
          </a:prstGeom>
          <a:noFill/>
          <a:ln>
            <a:noFill/>
          </a:ln>
        </p:spPr>
        <p:txBody>
          <a:bodyPr spcFirstLastPara="1" wrap="square" lIns="219400" tIns="109700" rIns="219400" bIns="109700" anchor="t" anchorCtr="0">
            <a:noAutofit/>
          </a:bodyPr>
          <a:lstStyle/>
          <a:p>
            <a:pPr marL="0" marR="0" lvl="0" indent="0" algn="l" rtl="0">
              <a:spcBef>
                <a:spcPts val="0"/>
              </a:spcBef>
              <a:spcAft>
                <a:spcPts val="0"/>
              </a:spcAft>
              <a:buNone/>
            </a:pPr>
            <a:r>
              <a:rPr lang="en-CA" sz="1800" b="1" dirty="0">
                <a:solidFill>
                  <a:srgbClr val="262626"/>
                </a:solidFill>
                <a:latin typeface="Arial"/>
                <a:ea typeface="Arial"/>
                <a:cs typeface="Arial"/>
                <a:sym typeface="Arial"/>
              </a:rPr>
              <a:t>Procedure:</a:t>
            </a:r>
            <a:endParaRPr sz="1800" b="1" dirty="0">
              <a:solidFill>
                <a:srgbClr val="262626"/>
              </a:solidFill>
              <a:latin typeface="Arial"/>
              <a:ea typeface="Arial"/>
              <a:cs typeface="Arial"/>
              <a:sym typeface="Arial"/>
            </a:endParaRPr>
          </a:p>
          <a:p>
            <a:pPr marL="457200" marR="0" lvl="0" indent="-342900" algn="l" rtl="0">
              <a:spcBef>
                <a:spcPts val="0"/>
              </a:spcBef>
              <a:spcAft>
                <a:spcPts val="0"/>
              </a:spcAft>
              <a:buClr>
                <a:srgbClr val="262626"/>
              </a:buClr>
              <a:buSzPts val="1800"/>
              <a:buFont typeface="Arial"/>
              <a:buChar char="●"/>
            </a:pPr>
            <a:r>
              <a:rPr lang="en-CA" sz="1800" dirty="0">
                <a:solidFill>
                  <a:srgbClr val="262626"/>
                </a:solidFill>
                <a:latin typeface="Arial"/>
                <a:ea typeface="Arial"/>
                <a:cs typeface="Arial"/>
                <a:sym typeface="Arial"/>
              </a:rPr>
              <a:t>Combine review text for each user and compute</a:t>
            </a:r>
            <a:r>
              <a:rPr lang="en-CA" sz="1600" dirty="0"/>
              <a:t> </a:t>
            </a:r>
            <a:r>
              <a:rPr lang="en-CA" sz="1800" dirty="0" err="1">
                <a:solidFill>
                  <a:srgbClr val="262626"/>
                </a:solidFill>
                <a:latin typeface="Arial"/>
                <a:ea typeface="Arial"/>
                <a:cs typeface="Arial"/>
                <a:sym typeface="Arial"/>
              </a:rPr>
              <a:t>tf-idf</a:t>
            </a:r>
            <a:r>
              <a:rPr lang="en-CA" sz="1800" dirty="0">
                <a:solidFill>
                  <a:srgbClr val="262626"/>
                </a:solidFill>
                <a:latin typeface="Arial"/>
                <a:ea typeface="Arial"/>
                <a:cs typeface="Arial"/>
                <a:sym typeface="Arial"/>
              </a:rPr>
              <a:t> score on vectorized review text with user rating</a:t>
            </a:r>
            <a:endParaRPr sz="1600" dirty="0"/>
          </a:p>
          <a:p>
            <a:pPr marL="0" marR="0" lvl="0" indent="0" algn="l" rtl="0">
              <a:spcBef>
                <a:spcPts val="0"/>
              </a:spcBef>
              <a:spcAft>
                <a:spcPts val="0"/>
              </a:spcAft>
              <a:buNone/>
            </a:pPr>
            <a:endParaRPr sz="1800" dirty="0">
              <a:solidFill>
                <a:srgbClr val="262626"/>
              </a:solidFill>
              <a:latin typeface="Arial"/>
              <a:ea typeface="Arial"/>
              <a:cs typeface="Arial"/>
              <a:sym typeface="Arial"/>
            </a:endParaRPr>
          </a:p>
          <a:p>
            <a:pPr marL="457200" marR="0" lvl="0" indent="-342900" algn="l" rtl="0">
              <a:spcBef>
                <a:spcPts val="0"/>
              </a:spcBef>
              <a:spcAft>
                <a:spcPts val="0"/>
              </a:spcAft>
              <a:buClr>
                <a:srgbClr val="262626"/>
              </a:buClr>
              <a:buSzPts val="1800"/>
              <a:buFont typeface="Arial"/>
              <a:buChar char="●"/>
            </a:pPr>
            <a:r>
              <a:rPr lang="en-CA" sz="1800" dirty="0">
                <a:solidFill>
                  <a:srgbClr val="262626"/>
                </a:solidFill>
                <a:latin typeface="Arial"/>
                <a:ea typeface="Arial"/>
                <a:cs typeface="Arial"/>
                <a:sym typeface="Arial"/>
              </a:rPr>
              <a:t>Find similar user using cosine similarity of text feature vectors</a:t>
            </a:r>
            <a:endParaRPr sz="1600" dirty="0"/>
          </a:p>
          <a:p>
            <a:pPr marL="0" marR="0" lvl="0" indent="0" algn="l" rtl="0">
              <a:spcBef>
                <a:spcPts val="0"/>
              </a:spcBef>
              <a:spcAft>
                <a:spcPts val="0"/>
              </a:spcAft>
              <a:buNone/>
            </a:pPr>
            <a:endParaRPr sz="1800" dirty="0">
              <a:solidFill>
                <a:srgbClr val="262626"/>
              </a:solidFill>
              <a:latin typeface="Arial"/>
              <a:ea typeface="Arial"/>
              <a:cs typeface="Arial"/>
              <a:sym typeface="Arial"/>
            </a:endParaRPr>
          </a:p>
          <a:p>
            <a:pPr marL="457200" marR="0" lvl="0" indent="-342900" algn="l" rtl="0">
              <a:spcBef>
                <a:spcPts val="0"/>
              </a:spcBef>
              <a:spcAft>
                <a:spcPts val="0"/>
              </a:spcAft>
              <a:buClr>
                <a:srgbClr val="262626"/>
              </a:buClr>
              <a:buSzPts val="1800"/>
              <a:buFont typeface="Arial"/>
              <a:buChar char="●"/>
            </a:pPr>
            <a:r>
              <a:rPr lang="en-CA" sz="1800" dirty="0">
                <a:solidFill>
                  <a:srgbClr val="262626"/>
                </a:solidFill>
                <a:latin typeface="Arial"/>
                <a:ea typeface="Arial"/>
                <a:cs typeface="Arial"/>
                <a:sym typeface="Arial"/>
              </a:rPr>
              <a:t>Run prediction with average of similar user’s train business attributes with k = 10 and features = 500</a:t>
            </a:r>
            <a:endParaRPr sz="1600" dirty="0"/>
          </a:p>
          <a:p>
            <a:pPr marL="0" marR="0" lvl="0" indent="0" algn="l" rtl="0">
              <a:spcBef>
                <a:spcPts val="0"/>
              </a:spcBef>
              <a:spcAft>
                <a:spcPts val="0"/>
              </a:spcAft>
              <a:buNone/>
            </a:pPr>
            <a:endParaRPr sz="1800" b="1" dirty="0">
              <a:solidFill>
                <a:srgbClr val="262626"/>
              </a:solidFill>
              <a:latin typeface="Arial"/>
              <a:ea typeface="Arial"/>
              <a:cs typeface="Arial"/>
              <a:sym typeface="Arial"/>
            </a:endParaRPr>
          </a:p>
          <a:p>
            <a:pPr marL="0" marR="0" lvl="0" indent="0" algn="l" rtl="0">
              <a:spcBef>
                <a:spcPts val="0"/>
              </a:spcBef>
              <a:spcAft>
                <a:spcPts val="0"/>
              </a:spcAft>
              <a:buNone/>
            </a:pPr>
            <a:r>
              <a:rPr lang="en-CA" sz="1800" b="1" dirty="0">
                <a:solidFill>
                  <a:srgbClr val="262626"/>
                </a:solidFill>
                <a:latin typeface="Arial"/>
                <a:ea typeface="Arial"/>
                <a:cs typeface="Arial"/>
                <a:sym typeface="Arial"/>
              </a:rPr>
              <a:t>Results: </a:t>
            </a:r>
            <a:endParaRPr sz="1600" dirty="0"/>
          </a:p>
          <a:p>
            <a:pPr marL="0" marR="0" lvl="0" indent="0" algn="l" rtl="0">
              <a:spcBef>
                <a:spcPts val="0"/>
              </a:spcBef>
              <a:spcAft>
                <a:spcPts val="0"/>
              </a:spcAft>
              <a:buNone/>
            </a:pPr>
            <a:r>
              <a:rPr lang="en-CA" sz="1800" dirty="0">
                <a:solidFill>
                  <a:srgbClr val="262626"/>
                </a:solidFill>
                <a:latin typeface="Arial"/>
                <a:ea typeface="Arial"/>
                <a:cs typeface="Arial"/>
                <a:sym typeface="Arial"/>
              </a:rPr>
              <a:t>0.4176 RMSE and 5.188% Hit Ratio</a:t>
            </a:r>
            <a:endParaRPr sz="1600" dirty="0"/>
          </a:p>
          <a:p>
            <a:pPr marL="0" marR="0" lvl="0" indent="0" algn="l" rtl="0">
              <a:spcBef>
                <a:spcPts val="0"/>
              </a:spcBef>
              <a:spcAft>
                <a:spcPts val="0"/>
              </a:spcAft>
              <a:buNone/>
            </a:pPr>
            <a:r>
              <a:rPr lang="en-CA" sz="1800" b="1" dirty="0">
                <a:solidFill>
                  <a:srgbClr val="262626"/>
                </a:solidFill>
                <a:latin typeface="Arial"/>
                <a:ea typeface="Arial"/>
                <a:cs typeface="Arial"/>
                <a:sym typeface="Arial"/>
              </a:rPr>
              <a:t> </a:t>
            </a:r>
            <a:endParaRPr sz="1800" b="1" dirty="0">
              <a:solidFill>
                <a:srgbClr val="262626"/>
              </a:solidFill>
              <a:latin typeface="Arial"/>
              <a:ea typeface="Arial"/>
              <a:cs typeface="Arial"/>
              <a:sym typeface="Arial"/>
            </a:endParaRPr>
          </a:p>
          <a:p>
            <a:pPr marL="0" marR="0" lvl="0" indent="0" algn="l" rtl="0">
              <a:spcBef>
                <a:spcPts val="0"/>
              </a:spcBef>
              <a:spcAft>
                <a:spcPts val="0"/>
              </a:spcAft>
              <a:buNone/>
            </a:pPr>
            <a:r>
              <a:rPr lang="en-CA" sz="1800" b="1" dirty="0">
                <a:solidFill>
                  <a:srgbClr val="262626"/>
                </a:solidFill>
                <a:latin typeface="Arial"/>
                <a:ea typeface="Arial"/>
                <a:cs typeface="Arial"/>
                <a:sym typeface="Arial"/>
              </a:rPr>
              <a:t>Improvements:</a:t>
            </a:r>
            <a:endParaRPr sz="1600" dirty="0"/>
          </a:p>
          <a:p>
            <a:pPr marL="457200" marR="0" lvl="0" indent="-342900" algn="l" rtl="0">
              <a:spcBef>
                <a:spcPts val="0"/>
              </a:spcBef>
              <a:spcAft>
                <a:spcPts val="0"/>
              </a:spcAft>
              <a:buClr>
                <a:srgbClr val="262626"/>
              </a:buClr>
              <a:buSzPts val="1800"/>
              <a:buFont typeface="Arial"/>
              <a:buChar char="●"/>
            </a:pPr>
            <a:r>
              <a:rPr lang="en-CA" sz="1800" dirty="0">
                <a:solidFill>
                  <a:srgbClr val="262626"/>
                </a:solidFill>
                <a:latin typeface="Arial"/>
                <a:ea typeface="Arial"/>
                <a:cs typeface="Arial"/>
                <a:sym typeface="Arial"/>
              </a:rPr>
              <a:t>Use user review count &amp; average stars to group users by activeness</a:t>
            </a:r>
            <a:endParaRPr sz="1800" dirty="0">
              <a:solidFill>
                <a:srgbClr val="262626"/>
              </a:solidFill>
              <a:latin typeface="Arial"/>
              <a:ea typeface="Arial"/>
              <a:cs typeface="Arial"/>
              <a:sym typeface="Arial"/>
            </a:endParaRPr>
          </a:p>
          <a:p>
            <a:pPr marL="457200" marR="0" lvl="0" indent="0" algn="l" rtl="0">
              <a:spcBef>
                <a:spcPts val="0"/>
              </a:spcBef>
              <a:spcAft>
                <a:spcPts val="0"/>
              </a:spcAft>
              <a:buNone/>
            </a:pPr>
            <a:endParaRPr sz="1800" dirty="0">
              <a:solidFill>
                <a:srgbClr val="262626"/>
              </a:solidFill>
            </a:endParaRPr>
          </a:p>
          <a:p>
            <a:pPr marL="457200" marR="0" lvl="0" indent="-342900" algn="l" rtl="0">
              <a:spcBef>
                <a:spcPts val="0"/>
              </a:spcBef>
              <a:spcAft>
                <a:spcPts val="0"/>
              </a:spcAft>
              <a:buClr>
                <a:srgbClr val="262626"/>
              </a:buClr>
              <a:buSzPts val="1800"/>
              <a:buFont typeface="Arial"/>
              <a:buChar char="●"/>
            </a:pPr>
            <a:r>
              <a:rPr lang="en-CA" sz="1800" dirty="0">
                <a:solidFill>
                  <a:srgbClr val="262626"/>
                </a:solidFill>
                <a:latin typeface="Arial"/>
                <a:ea typeface="Arial"/>
                <a:cs typeface="Arial"/>
                <a:sym typeface="Arial"/>
              </a:rPr>
              <a:t>Use alternative data source to extract emotions in user review text </a:t>
            </a:r>
            <a:endParaRPr sz="1800" dirty="0">
              <a:solidFill>
                <a:srgbClr val="262626"/>
              </a:solidFill>
              <a:latin typeface="Arial"/>
              <a:ea typeface="Arial"/>
              <a:cs typeface="Arial"/>
              <a:sym typeface="Arial"/>
            </a:endParaRPr>
          </a:p>
          <a:p>
            <a:pPr marL="457200" marR="0" lvl="0" indent="0" algn="l" rtl="0">
              <a:spcBef>
                <a:spcPts val="0"/>
              </a:spcBef>
              <a:spcAft>
                <a:spcPts val="0"/>
              </a:spcAft>
              <a:buNone/>
            </a:pPr>
            <a:endParaRPr sz="1800" dirty="0">
              <a:solidFill>
                <a:srgbClr val="262626"/>
              </a:solidFill>
            </a:endParaRPr>
          </a:p>
          <a:p>
            <a:pPr marL="457200" marR="0" lvl="0" indent="-342900" algn="l" rtl="0">
              <a:spcBef>
                <a:spcPts val="0"/>
              </a:spcBef>
              <a:spcAft>
                <a:spcPts val="0"/>
              </a:spcAft>
              <a:buClr>
                <a:srgbClr val="262626"/>
              </a:buClr>
              <a:buSzPts val="1800"/>
              <a:buFont typeface="Arial"/>
              <a:buChar char="●"/>
            </a:pPr>
            <a:r>
              <a:rPr lang="en-CA" sz="1800" dirty="0">
                <a:solidFill>
                  <a:srgbClr val="262626"/>
                </a:solidFill>
                <a:latin typeface="Arial"/>
                <a:ea typeface="Arial"/>
                <a:cs typeface="Arial"/>
                <a:sym typeface="Arial"/>
              </a:rPr>
              <a:t>Add more hints to salt user review text</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cxnSp>
        <p:nvCxnSpPr>
          <p:cNvPr id="286" name="Google Shape;286;p24"/>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287" name="Google Shape;287;p24"/>
          <p:cNvCxnSpPr/>
          <p:nvPr/>
        </p:nvCxnSpPr>
        <p:spPr>
          <a:xfrm flipH="1">
            <a:off x="-58141" y="761631"/>
            <a:ext cx="388800" cy="327000"/>
          </a:xfrm>
          <a:prstGeom prst="straightConnector1">
            <a:avLst/>
          </a:prstGeom>
          <a:noFill/>
          <a:ln w="12700" cap="flat" cmpd="sng">
            <a:solidFill>
              <a:srgbClr val="C00000"/>
            </a:solidFill>
            <a:prstDash val="solid"/>
            <a:round/>
            <a:headEnd type="none" w="sm" len="sm"/>
            <a:tailEnd type="none" w="sm" len="sm"/>
          </a:ln>
        </p:spPr>
      </p:cxnSp>
      <p:sp>
        <p:nvSpPr>
          <p:cNvPr id="288" name="Google Shape;288;p24"/>
          <p:cNvSpPr/>
          <p:nvPr/>
        </p:nvSpPr>
        <p:spPr>
          <a:xfrm>
            <a:off x="797873" y="611396"/>
            <a:ext cx="3971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5</a:t>
            </a:r>
            <a:r>
              <a:rPr lang="en-CA" sz="2000" b="1">
                <a:solidFill>
                  <a:schemeClr val="dk1"/>
                </a:solidFill>
                <a:latin typeface="Arial"/>
                <a:ea typeface="Arial"/>
                <a:cs typeface="Arial"/>
                <a:sym typeface="Arial"/>
              </a:rPr>
              <a:t>  User-Based Technique - kNN</a:t>
            </a:r>
            <a:endParaRPr sz="2000" b="1">
              <a:solidFill>
                <a:schemeClr val="dk1"/>
              </a:solidFill>
              <a:latin typeface="Arial"/>
              <a:ea typeface="Arial"/>
              <a:cs typeface="Arial"/>
              <a:sym typeface="Arial"/>
            </a:endParaRPr>
          </a:p>
        </p:txBody>
      </p:sp>
      <p:sp>
        <p:nvSpPr>
          <p:cNvPr id="289" name="Google Shape;289;p24"/>
          <p:cNvSpPr/>
          <p:nvPr/>
        </p:nvSpPr>
        <p:spPr>
          <a:xfrm>
            <a:off x="694606" y="544034"/>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24"/>
          <p:cNvSpPr txBox="1"/>
          <p:nvPr/>
        </p:nvSpPr>
        <p:spPr>
          <a:xfrm>
            <a:off x="7051014" y="1753652"/>
            <a:ext cx="5832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1</a:t>
            </a:r>
            <a:endParaRPr sz="2800">
              <a:solidFill>
                <a:schemeClr val="lt1"/>
              </a:solidFill>
              <a:latin typeface="Arial"/>
              <a:ea typeface="Arial"/>
              <a:cs typeface="Arial"/>
              <a:sym typeface="Arial"/>
            </a:endParaRPr>
          </a:p>
        </p:txBody>
      </p:sp>
      <p:sp>
        <p:nvSpPr>
          <p:cNvPr id="291" name="Google Shape;291;p24"/>
          <p:cNvSpPr txBox="1"/>
          <p:nvPr/>
        </p:nvSpPr>
        <p:spPr>
          <a:xfrm>
            <a:off x="6035909" y="2905780"/>
            <a:ext cx="5832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2</a:t>
            </a:r>
            <a:endParaRPr sz="2800">
              <a:solidFill>
                <a:schemeClr val="lt1"/>
              </a:solidFill>
              <a:latin typeface="Arial"/>
              <a:ea typeface="Arial"/>
              <a:cs typeface="Arial"/>
              <a:sym typeface="Arial"/>
            </a:endParaRPr>
          </a:p>
        </p:txBody>
      </p:sp>
      <p:pic>
        <p:nvPicPr>
          <p:cNvPr id="292" name="Google Shape;292;p24" title="Points scored"/>
          <p:cNvPicPr preferRelativeResize="0"/>
          <p:nvPr/>
        </p:nvPicPr>
        <p:blipFill>
          <a:blip r:embed="rId3">
            <a:alphaModFix/>
          </a:blip>
          <a:stretch>
            <a:fillRect/>
          </a:stretch>
        </p:blipFill>
        <p:spPr>
          <a:xfrm>
            <a:off x="694600" y="1187225"/>
            <a:ext cx="10121700" cy="539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cxnSp>
        <p:nvCxnSpPr>
          <p:cNvPr id="298" name="Google Shape;298;p25"/>
          <p:cNvCxnSpPr/>
          <p:nvPr/>
        </p:nvCxnSpPr>
        <p:spPr>
          <a:xfrm flipH="1">
            <a:off x="-194358" y="217178"/>
            <a:ext cx="777432" cy="653712"/>
          </a:xfrm>
          <a:prstGeom prst="straightConnector1">
            <a:avLst/>
          </a:prstGeom>
          <a:noFill/>
          <a:ln w="38100" cap="flat" cmpd="sng">
            <a:solidFill>
              <a:srgbClr val="262626"/>
            </a:solidFill>
            <a:prstDash val="solid"/>
            <a:round/>
            <a:headEnd type="none" w="sm" len="sm"/>
            <a:tailEnd type="none" w="sm" len="sm"/>
          </a:ln>
        </p:spPr>
      </p:cxnSp>
      <p:cxnSp>
        <p:nvCxnSpPr>
          <p:cNvPr id="299" name="Google Shape;299;p25"/>
          <p:cNvCxnSpPr/>
          <p:nvPr/>
        </p:nvCxnSpPr>
        <p:spPr>
          <a:xfrm flipH="1">
            <a:off x="-58057" y="761631"/>
            <a:ext cx="388716" cy="326856"/>
          </a:xfrm>
          <a:prstGeom prst="straightConnector1">
            <a:avLst/>
          </a:prstGeom>
          <a:noFill/>
          <a:ln w="12700" cap="flat" cmpd="sng">
            <a:solidFill>
              <a:srgbClr val="C00000"/>
            </a:solidFill>
            <a:prstDash val="solid"/>
            <a:round/>
            <a:headEnd type="none" w="sm" len="sm"/>
            <a:tailEnd type="none" w="sm" len="sm"/>
          </a:ln>
        </p:spPr>
      </p:cxnSp>
      <p:sp>
        <p:nvSpPr>
          <p:cNvPr id="300" name="Google Shape;300;p25"/>
          <p:cNvSpPr/>
          <p:nvPr/>
        </p:nvSpPr>
        <p:spPr>
          <a:xfrm>
            <a:off x="797875" y="611400"/>
            <a:ext cx="6156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6</a:t>
            </a:r>
            <a:r>
              <a:rPr lang="en-CA" sz="2000" b="1">
                <a:solidFill>
                  <a:schemeClr val="dk1"/>
                </a:solidFill>
                <a:latin typeface="Arial"/>
                <a:ea typeface="Arial"/>
                <a:cs typeface="Arial"/>
                <a:sym typeface="Arial"/>
              </a:rPr>
              <a:t>  </a:t>
            </a:r>
            <a:r>
              <a:rPr lang="en-CA" sz="2000" b="1">
                <a:solidFill>
                  <a:schemeClr val="dk1"/>
                </a:solidFill>
              </a:rPr>
              <a:t>Graph Based Technique - Random Walk</a:t>
            </a:r>
            <a:endParaRPr sz="2000" b="1">
              <a:solidFill>
                <a:schemeClr val="dk1"/>
              </a:solidFill>
              <a:latin typeface="Arial"/>
              <a:ea typeface="Arial"/>
              <a:cs typeface="Arial"/>
              <a:sym typeface="Arial"/>
            </a:endParaRPr>
          </a:p>
        </p:txBody>
      </p:sp>
      <p:sp>
        <p:nvSpPr>
          <p:cNvPr id="301" name="Google Shape;301;p25"/>
          <p:cNvSpPr/>
          <p:nvPr/>
        </p:nvSpPr>
        <p:spPr>
          <a:xfrm>
            <a:off x="694606" y="544034"/>
            <a:ext cx="72008" cy="50405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02" name="Google Shape;302;p25"/>
          <p:cNvSpPr/>
          <p:nvPr/>
        </p:nvSpPr>
        <p:spPr>
          <a:xfrm>
            <a:off x="466950" y="1088476"/>
            <a:ext cx="5813700" cy="4957500"/>
          </a:xfrm>
          <a:prstGeom prst="rect">
            <a:avLst/>
          </a:prstGeom>
          <a:noFill/>
          <a:ln>
            <a:noFill/>
          </a:ln>
        </p:spPr>
        <p:txBody>
          <a:bodyPr spcFirstLastPara="1" wrap="square" lIns="219400" tIns="109700" rIns="219400" bIns="109700" anchor="t" anchorCtr="0">
            <a:noAutofit/>
          </a:bodyPr>
          <a:lstStyle/>
          <a:p>
            <a:pPr marR="0" lvl="0" algn="l" rtl="0">
              <a:spcBef>
                <a:spcPts val="0"/>
              </a:spcBef>
              <a:spcAft>
                <a:spcPts val="0"/>
              </a:spcAft>
            </a:pPr>
            <a:r>
              <a:rPr lang="en-CA" sz="1600" b="1" dirty="0">
                <a:solidFill>
                  <a:srgbClr val="262626"/>
                </a:solidFill>
                <a:latin typeface="Arial"/>
                <a:ea typeface="Arial"/>
                <a:cs typeface="Arial"/>
                <a:sym typeface="Arial"/>
              </a:rPr>
              <a:t>Procedure:</a:t>
            </a:r>
            <a:endParaRPr sz="1600" b="1" dirty="0">
              <a:solidFill>
                <a:srgbClr val="262626"/>
              </a:solidFill>
              <a:latin typeface="Arial"/>
              <a:ea typeface="Arial"/>
              <a:cs typeface="Arial"/>
              <a:sym typeface="Arial"/>
            </a:endParaRPr>
          </a:p>
          <a:p>
            <a:pPr marL="469900" marR="0" lvl="0" indent="-342900" algn="l" rtl="0">
              <a:spcBef>
                <a:spcPts val="0"/>
              </a:spcBef>
              <a:spcAft>
                <a:spcPts val="0"/>
              </a:spcAft>
              <a:buClr>
                <a:srgbClr val="262626"/>
              </a:buClr>
              <a:buSzPts val="1600"/>
              <a:buFont typeface="+mj-lt"/>
              <a:buAutoNum type="arabicPeriod"/>
            </a:pPr>
            <a:r>
              <a:rPr lang="en-CA" sz="1600" dirty="0">
                <a:solidFill>
                  <a:srgbClr val="262626"/>
                </a:solidFill>
              </a:rPr>
              <a:t>Add bidirectional edge between user-LDA topic and business-LDA topic for top 3 scoring LDA topics</a:t>
            </a:r>
            <a:endParaRPr dirty="0"/>
          </a:p>
          <a:p>
            <a:pPr marL="800100" marR="0" lvl="0" indent="-342900" algn="l" rtl="0">
              <a:spcBef>
                <a:spcPts val="0"/>
              </a:spcBef>
              <a:spcAft>
                <a:spcPts val="0"/>
              </a:spcAft>
              <a:buFont typeface="+mj-lt"/>
              <a:buAutoNum type="arabicPeriod"/>
            </a:pPr>
            <a:endParaRPr dirty="0"/>
          </a:p>
          <a:p>
            <a:pPr marL="469900" marR="0" lvl="0" indent="-342900" algn="l" rtl="0">
              <a:spcBef>
                <a:spcPts val="0"/>
              </a:spcBef>
              <a:spcAft>
                <a:spcPts val="0"/>
              </a:spcAft>
              <a:buClr>
                <a:srgbClr val="262626"/>
              </a:buClr>
              <a:buSzPts val="1600"/>
              <a:buFont typeface="+mj-lt"/>
              <a:buAutoNum type="arabicPeriod"/>
            </a:pPr>
            <a:r>
              <a:rPr lang="en-CA" sz="1600" dirty="0">
                <a:solidFill>
                  <a:srgbClr val="262626"/>
                </a:solidFill>
              </a:rPr>
              <a:t>Add unidirectional edge from user to business of weights</a:t>
            </a:r>
            <a:endParaRPr sz="1600" dirty="0">
              <a:solidFill>
                <a:srgbClr val="262626"/>
              </a:solidFill>
            </a:endParaRPr>
          </a:p>
          <a:p>
            <a:pPr marL="342900" marR="0" lvl="0" indent="-342900" algn="l" rtl="0">
              <a:spcBef>
                <a:spcPts val="0"/>
              </a:spcBef>
              <a:spcAft>
                <a:spcPts val="0"/>
              </a:spcAft>
              <a:buFont typeface="+mj-lt"/>
              <a:buAutoNum type="arabicPeriod"/>
            </a:pPr>
            <a:endParaRPr sz="1600" dirty="0">
              <a:solidFill>
                <a:srgbClr val="262626"/>
              </a:solidFill>
            </a:endParaRPr>
          </a:p>
          <a:p>
            <a:pPr marL="342900" marR="0" lvl="0" indent="-342900" algn="l" rtl="0">
              <a:spcBef>
                <a:spcPts val="0"/>
              </a:spcBef>
              <a:spcAft>
                <a:spcPts val="0"/>
              </a:spcAft>
              <a:buFont typeface="+mj-lt"/>
              <a:buAutoNum type="arabicPeriod"/>
            </a:pPr>
            <a:endParaRPr sz="1600" dirty="0">
              <a:solidFill>
                <a:srgbClr val="262626"/>
              </a:solidFill>
            </a:endParaRPr>
          </a:p>
          <a:p>
            <a:pPr marL="342900" marR="0" lvl="0" indent="-342900" algn="l" rtl="0">
              <a:spcBef>
                <a:spcPts val="0"/>
              </a:spcBef>
              <a:spcAft>
                <a:spcPts val="0"/>
              </a:spcAft>
              <a:buFont typeface="+mj-lt"/>
              <a:buAutoNum type="arabicPeriod"/>
            </a:pPr>
            <a:endParaRPr sz="1600" dirty="0">
              <a:solidFill>
                <a:srgbClr val="262626"/>
              </a:solidFill>
            </a:endParaRPr>
          </a:p>
          <a:p>
            <a:pPr marL="469900" marR="0" lvl="0" indent="-342900" algn="l" rtl="0">
              <a:spcBef>
                <a:spcPts val="0"/>
              </a:spcBef>
              <a:spcAft>
                <a:spcPts val="0"/>
              </a:spcAft>
              <a:buClr>
                <a:srgbClr val="262626"/>
              </a:buClr>
              <a:buSzPts val="1600"/>
              <a:buFont typeface="+mj-lt"/>
              <a:buAutoNum type="arabicPeriod"/>
            </a:pPr>
            <a:r>
              <a:rPr lang="en-CA" sz="1600" dirty="0">
                <a:solidFill>
                  <a:srgbClr val="262626"/>
                </a:solidFill>
                <a:latin typeface="Arial"/>
                <a:ea typeface="Arial"/>
                <a:cs typeface="Arial"/>
                <a:sym typeface="Arial"/>
              </a:rPr>
              <a:t>Add</a:t>
            </a:r>
            <a:r>
              <a:rPr lang="en-CA" sz="1600" dirty="0">
                <a:solidFill>
                  <a:srgbClr val="262626"/>
                </a:solidFill>
              </a:rPr>
              <a:t> unidirectional edge for every business to its similar 50 businesses with weight</a:t>
            </a:r>
            <a:endParaRPr lang="en-US" sz="1600" dirty="0">
              <a:solidFill>
                <a:srgbClr val="262626"/>
              </a:solidFill>
            </a:endParaRPr>
          </a:p>
          <a:p>
            <a:pPr marL="342900" marR="0" lvl="0" indent="-342900" algn="l" rtl="0">
              <a:spcBef>
                <a:spcPts val="0"/>
              </a:spcBef>
              <a:spcAft>
                <a:spcPts val="0"/>
              </a:spcAft>
              <a:buFont typeface="+mj-lt"/>
              <a:buAutoNum type="arabicPeriod"/>
            </a:pPr>
            <a:endParaRPr lang="en-US" sz="1600" dirty="0">
              <a:solidFill>
                <a:srgbClr val="262626"/>
              </a:solidFill>
            </a:endParaRPr>
          </a:p>
          <a:p>
            <a:pPr marL="342900" marR="0" lvl="0" indent="-342900" algn="l" rtl="0">
              <a:spcBef>
                <a:spcPts val="0"/>
              </a:spcBef>
              <a:spcAft>
                <a:spcPts val="0"/>
              </a:spcAft>
              <a:buFont typeface="+mj-lt"/>
              <a:buAutoNum type="arabicPeriod"/>
            </a:pPr>
            <a:endParaRPr lang="en-US" sz="1600" dirty="0">
              <a:solidFill>
                <a:srgbClr val="262626"/>
              </a:solidFill>
            </a:endParaRPr>
          </a:p>
          <a:p>
            <a:pPr marL="342900" lvl="0" indent="-342900" algn="l" rtl="0">
              <a:spcBef>
                <a:spcPts val="0"/>
              </a:spcBef>
              <a:spcAft>
                <a:spcPts val="0"/>
              </a:spcAft>
              <a:buClr>
                <a:schemeClr val="dk1"/>
              </a:buClr>
              <a:buFont typeface="+mj-lt"/>
              <a:buAutoNum type="arabicPeriod"/>
            </a:pPr>
            <a:endParaRPr lang="en-US" sz="1600" dirty="0">
              <a:solidFill>
                <a:srgbClr val="262626"/>
              </a:solidFill>
            </a:endParaRPr>
          </a:p>
          <a:p>
            <a:pPr marL="342900" lvl="0" indent="-342900" algn="l" rtl="0">
              <a:spcBef>
                <a:spcPts val="0"/>
              </a:spcBef>
              <a:spcAft>
                <a:spcPts val="0"/>
              </a:spcAft>
              <a:buFont typeface="+mj-lt"/>
              <a:buAutoNum type="arabicPeriod"/>
            </a:pPr>
            <a:endParaRPr lang="en-US" sz="1600" dirty="0">
              <a:solidFill>
                <a:srgbClr val="262626"/>
              </a:solidFill>
            </a:endParaRPr>
          </a:p>
          <a:p>
            <a:pPr marL="342900" lvl="0" indent="-342900" algn="l" rtl="0">
              <a:spcBef>
                <a:spcPts val="0"/>
              </a:spcBef>
              <a:spcAft>
                <a:spcPts val="0"/>
              </a:spcAft>
              <a:buClr>
                <a:schemeClr val="dk1"/>
              </a:buClr>
              <a:buFont typeface="+mj-lt"/>
              <a:buAutoNum type="arabicPeriod"/>
            </a:pPr>
            <a:r>
              <a:rPr lang="en-CA" sz="1600" dirty="0">
                <a:solidFill>
                  <a:srgbClr val="262626"/>
                </a:solidFill>
              </a:rPr>
              <a:t>T</a:t>
            </a:r>
            <a:r>
              <a:rPr lang="en-US" sz="1600" dirty="0">
                <a:solidFill>
                  <a:srgbClr val="262626"/>
                </a:solidFill>
              </a:rPr>
              <a:t>he graph contains 40638 nodes and 326474 edges </a:t>
            </a:r>
          </a:p>
          <a:p>
            <a:pPr marL="342900" lvl="0" indent="-342900" algn="l" rtl="0">
              <a:spcBef>
                <a:spcPts val="0"/>
              </a:spcBef>
              <a:spcAft>
                <a:spcPts val="0"/>
              </a:spcAft>
              <a:buClr>
                <a:schemeClr val="dk1"/>
              </a:buClr>
              <a:buFont typeface="+mj-lt"/>
              <a:buAutoNum type="arabicPeriod"/>
            </a:pPr>
            <a:endParaRPr lang="en-CA" sz="1600" dirty="0">
              <a:solidFill>
                <a:srgbClr val="262626"/>
              </a:solidFill>
            </a:endParaRPr>
          </a:p>
          <a:p>
            <a:pPr marL="342900" lvl="0" indent="-342900" algn="l" rtl="0">
              <a:spcBef>
                <a:spcPts val="0"/>
              </a:spcBef>
              <a:spcAft>
                <a:spcPts val="0"/>
              </a:spcAft>
              <a:buClr>
                <a:schemeClr val="dk1"/>
              </a:buClr>
              <a:buFont typeface="+mj-lt"/>
              <a:buAutoNum type="arabicPeriod"/>
            </a:pPr>
            <a:r>
              <a:rPr lang="en-CA" sz="1600" dirty="0">
                <a:solidFill>
                  <a:srgbClr val="262626"/>
                </a:solidFill>
              </a:rPr>
              <a:t>The algorithm is run on walker step of 5000 and restart alpha value of 0.05</a:t>
            </a:r>
            <a:endParaRPr dirty="0"/>
          </a:p>
        </p:txBody>
      </p:sp>
      <p:pic>
        <p:nvPicPr>
          <p:cNvPr id="303" name="Google Shape;303;p25"/>
          <p:cNvPicPr preferRelativeResize="0"/>
          <p:nvPr/>
        </p:nvPicPr>
        <p:blipFill rotWithShape="1">
          <a:blip r:embed="rId3">
            <a:alphaModFix/>
          </a:blip>
          <a:srcRect/>
          <a:stretch/>
        </p:blipFill>
        <p:spPr>
          <a:xfrm>
            <a:off x="2030225" y="2414775"/>
            <a:ext cx="1028700" cy="876300"/>
          </a:xfrm>
          <a:prstGeom prst="rect">
            <a:avLst/>
          </a:prstGeom>
          <a:noFill/>
          <a:ln>
            <a:noFill/>
          </a:ln>
        </p:spPr>
      </p:pic>
      <p:pic>
        <p:nvPicPr>
          <p:cNvPr id="304" name="Google Shape;304;p25"/>
          <p:cNvPicPr preferRelativeResize="0"/>
          <p:nvPr/>
        </p:nvPicPr>
        <p:blipFill>
          <a:blip r:embed="rId4">
            <a:alphaModFix/>
          </a:blip>
          <a:stretch>
            <a:fillRect/>
          </a:stretch>
        </p:blipFill>
        <p:spPr>
          <a:xfrm>
            <a:off x="6416950" y="1034588"/>
            <a:ext cx="5295790" cy="5065275"/>
          </a:xfrm>
          <a:prstGeom prst="rect">
            <a:avLst/>
          </a:prstGeom>
          <a:noFill/>
          <a:ln>
            <a:noFill/>
          </a:ln>
        </p:spPr>
      </p:pic>
      <p:pic>
        <p:nvPicPr>
          <p:cNvPr id="305" name="Google Shape;305;p25"/>
          <p:cNvPicPr preferRelativeResize="0"/>
          <p:nvPr/>
        </p:nvPicPr>
        <p:blipFill>
          <a:blip r:embed="rId5">
            <a:alphaModFix/>
          </a:blip>
          <a:stretch>
            <a:fillRect/>
          </a:stretch>
        </p:blipFill>
        <p:spPr>
          <a:xfrm>
            <a:off x="1028925" y="4043100"/>
            <a:ext cx="2920900" cy="65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cxnSp>
        <p:nvCxnSpPr>
          <p:cNvPr id="311" name="Google Shape;311;p26"/>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312" name="Google Shape;312;p26"/>
          <p:cNvCxnSpPr/>
          <p:nvPr/>
        </p:nvCxnSpPr>
        <p:spPr>
          <a:xfrm flipH="1">
            <a:off x="-58141" y="761631"/>
            <a:ext cx="388800" cy="327000"/>
          </a:xfrm>
          <a:prstGeom prst="straightConnector1">
            <a:avLst/>
          </a:prstGeom>
          <a:noFill/>
          <a:ln w="12700" cap="flat" cmpd="sng">
            <a:solidFill>
              <a:srgbClr val="C00000"/>
            </a:solidFill>
            <a:prstDash val="solid"/>
            <a:round/>
            <a:headEnd type="none" w="sm" len="sm"/>
            <a:tailEnd type="none" w="sm" len="sm"/>
          </a:ln>
        </p:spPr>
      </p:cxnSp>
      <p:sp>
        <p:nvSpPr>
          <p:cNvPr id="313" name="Google Shape;313;p26"/>
          <p:cNvSpPr/>
          <p:nvPr/>
        </p:nvSpPr>
        <p:spPr>
          <a:xfrm>
            <a:off x="797875" y="611400"/>
            <a:ext cx="4839300" cy="369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sz="2000" b="1">
                <a:solidFill>
                  <a:srgbClr val="C00000"/>
                </a:solidFill>
              </a:rPr>
              <a:t>7</a:t>
            </a:r>
            <a:r>
              <a:rPr lang="en-CA" sz="2000" b="1">
                <a:solidFill>
                  <a:schemeClr val="dk1"/>
                </a:solidFill>
              </a:rPr>
              <a:t>  Result Comparison</a:t>
            </a:r>
            <a:endParaRPr sz="2000" b="1">
              <a:solidFill>
                <a:srgbClr val="C00000"/>
              </a:solidFill>
            </a:endParaRPr>
          </a:p>
        </p:txBody>
      </p:sp>
      <p:sp>
        <p:nvSpPr>
          <p:cNvPr id="314" name="Google Shape;314;p26"/>
          <p:cNvSpPr/>
          <p:nvPr/>
        </p:nvSpPr>
        <p:spPr>
          <a:xfrm>
            <a:off x="694606" y="544034"/>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315" name="Google Shape;315;p26" title="Points scored"/>
          <p:cNvPicPr preferRelativeResize="0"/>
          <p:nvPr/>
        </p:nvPicPr>
        <p:blipFill>
          <a:blip r:embed="rId3">
            <a:alphaModFix/>
          </a:blip>
          <a:stretch>
            <a:fillRect/>
          </a:stretch>
        </p:blipFill>
        <p:spPr>
          <a:xfrm>
            <a:off x="6096000" y="2754150"/>
            <a:ext cx="6089901" cy="3900351"/>
          </a:xfrm>
          <a:prstGeom prst="rect">
            <a:avLst/>
          </a:prstGeom>
          <a:noFill/>
          <a:ln>
            <a:noFill/>
          </a:ln>
        </p:spPr>
      </p:pic>
      <p:sp>
        <p:nvSpPr>
          <p:cNvPr id="316" name="Google Shape;316;p26"/>
          <p:cNvSpPr/>
          <p:nvPr/>
        </p:nvSpPr>
        <p:spPr>
          <a:xfrm>
            <a:off x="466953" y="1088475"/>
            <a:ext cx="11723400" cy="1584300"/>
          </a:xfrm>
          <a:prstGeom prst="rect">
            <a:avLst/>
          </a:prstGeom>
          <a:noFill/>
          <a:ln>
            <a:noFill/>
          </a:ln>
        </p:spPr>
        <p:txBody>
          <a:bodyPr spcFirstLastPara="1" wrap="square" lIns="219400" tIns="109700" rIns="219400" bIns="109700" anchor="t" anchorCtr="0">
            <a:noAutofit/>
          </a:bodyPr>
          <a:lstStyle/>
          <a:p>
            <a:pPr marL="0" marR="0" lvl="0" indent="0" algn="l" rtl="0">
              <a:spcBef>
                <a:spcPts val="0"/>
              </a:spcBef>
              <a:spcAft>
                <a:spcPts val="0"/>
              </a:spcAft>
              <a:buNone/>
            </a:pPr>
            <a:r>
              <a:rPr lang="en-CA" sz="1800" b="1">
                <a:solidFill>
                  <a:srgbClr val="262626"/>
                </a:solidFill>
              </a:rPr>
              <a:t>Computing Hit Ratio</a:t>
            </a:r>
            <a:r>
              <a:rPr lang="en-CA" sz="1800" b="1">
                <a:solidFill>
                  <a:srgbClr val="262626"/>
                </a:solidFill>
                <a:latin typeface="Arial"/>
                <a:ea typeface="Arial"/>
                <a:cs typeface="Arial"/>
                <a:sym typeface="Arial"/>
              </a:rPr>
              <a:t>:</a:t>
            </a:r>
            <a:endParaRPr sz="1800" b="1">
              <a:solidFill>
                <a:srgbClr val="262626"/>
              </a:solidFill>
              <a:latin typeface="Arial"/>
              <a:ea typeface="Arial"/>
              <a:cs typeface="Arial"/>
              <a:sym typeface="Arial"/>
            </a:endParaRPr>
          </a:p>
          <a:p>
            <a:pPr marL="0" marR="0" lvl="0" indent="0" algn="l" rtl="0">
              <a:spcBef>
                <a:spcPts val="0"/>
              </a:spcBef>
              <a:spcAft>
                <a:spcPts val="0"/>
              </a:spcAft>
              <a:buNone/>
            </a:pPr>
            <a:endParaRPr sz="1600"/>
          </a:p>
        </p:txBody>
      </p:sp>
      <p:pic>
        <p:nvPicPr>
          <p:cNvPr id="317" name="Google Shape;317;p26"/>
          <p:cNvPicPr preferRelativeResize="0"/>
          <p:nvPr/>
        </p:nvPicPr>
        <p:blipFill>
          <a:blip r:embed="rId4">
            <a:alphaModFix/>
          </a:blip>
          <a:stretch>
            <a:fillRect/>
          </a:stretch>
        </p:blipFill>
        <p:spPr>
          <a:xfrm>
            <a:off x="694600" y="1717388"/>
            <a:ext cx="6029687" cy="783675"/>
          </a:xfrm>
          <a:prstGeom prst="rect">
            <a:avLst/>
          </a:prstGeom>
          <a:noFill/>
          <a:ln>
            <a:noFill/>
          </a:ln>
        </p:spPr>
      </p:pic>
      <p:sp>
        <p:nvSpPr>
          <p:cNvPr id="318" name="Google Shape;318;p26"/>
          <p:cNvSpPr txBox="1"/>
          <p:nvPr/>
        </p:nvSpPr>
        <p:spPr>
          <a:xfrm>
            <a:off x="694600" y="2713225"/>
            <a:ext cx="5401500" cy="39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800" b="1">
                <a:solidFill>
                  <a:srgbClr val="262626"/>
                </a:solidFill>
              </a:rPr>
              <a:t>Explanations:</a:t>
            </a:r>
            <a:endParaRPr sz="1800" b="1">
              <a:solidFill>
                <a:srgbClr val="262626"/>
              </a:solidFill>
            </a:endParaRPr>
          </a:p>
          <a:p>
            <a:pPr marL="457200" lvl="0" indent="-342900" algn="l" rtl="0">
              <a:spcBef>
                <a:spcPts val="0"/>
              </a:spcBef>
              <a:spcAft>
                <a:spcPts val="0"/>
              </a:spcAft>
              <a:buClr>
                <a:srgbClr val="262626"/>
              </a:buClr>
              <a:buSzPts val="1800"/>
              <a:buChar char="●"/>
            </a:pPr>
            <a:r>
              <a:rPr lang="en-CA" sz="1800">
                <a:solidFill>
                  <a:srgbClr val="262626"/>
                </a:solidFill>
              </a:rPr>
              <a:t>SVD does not take business attributes into consideration.</a:t>
            </a:r>
            <a:endParaRPr sz="1800">
              <a:solidFill>
                <a:srgbClr val="262626"/>
              </a:solidFill>
            </a:endParaRPr>
          </a:p>
          <a:p>
            <a:pPr marL="0" lvl="0" indent="0" algn="l" rtl="0">
              <a:spcBef>
                <a:spcPts val="0"/>
              </a:spcBef>
              <a:spcAft>
                <a:spcPts val="0"/>
              </a:spcAft>
              <a:buNone/>
            </a:pPr>
            <a:endParaRPr sz="1800">
              <a:solidFill>
                <a:srgbClr val="262626"/>
              </a:solidFill>
            </a:endParaRPr>
          </a:p>
          <a:p>
            <a:pPr marL="457200" lvl="0" indent="-342900" algn="l" rtl="0">
              <a:spcBef>
                <a:spcPts val="0"/>
              </a:spcBef>
              <a:spcAft>
                <a:spcPts val="0"/>
              </a:spcAft>
              <a:buClr>
                <a:srgbClr val="262626"/>
              </a:buClr>
              <a:buSzPts val="1800"/>
              <a:buChar char="●"/>
            </a:pPr>
            <a:r>
              <a:rPr lang="en-CA" sz="1800">
                <a:solidFill>
                  <a:srgbClr val="262626"/>
                </a:solidFill>
              </a:rPr>
              <a:t>Tuning graph configuration are difficult  compared to adjusting hyperparameters of classical methods</a:t>
            </a:r>
            <a:endParaRPr sz="1800">
              <a:solidFill>
                <a:srgbClr val="262626"/>
              </a:solidFill>
            </a:endParaRPr>
          </a:p>
          <a:p>
            <a:pPr marL="0" lvl="0" indent="0" algn="l" rtl="0">
              <a:spcBef>
                <a:spcPts val="0"/>
              </a:spcBef>
              <a:spcAft>
                <a:spcPts val="0"/>
              </a:spcAft>
              <a:buNone/>
            </a:pPr>
            <a:endParaRPr sz="1800">
              <a:solidFill>
                <a:srgbClr val="262626"/>
              </a:solidFill>
            </a:endParaRPr>
          </a:p>
          <a:p>
            <a:pPr marL="457200" lvl="0" indent="-342900" algn="l" rtl="0">
              <a:spcBef>
                <a:spcPts val="0"/>
              </a:spcBef>
              <a:spcAft>
                <a:spcPts val="0"/>
              </a:spcAft>
              <a:buClr>
                <a:srgbClr val="262626"/>
              </a:buClr>
              <a:buSzPts val="1800"/>
              <a:buChar char="●"/>
            </a:pPr>
            <a:r>
              <a:rPr lang="en-CA" sz="1800">
                <a:solidFill>
                  <a:srgbClr val="262626"/>
                </a:solidFill>
              </a:rPr>
              <a:t>User preference may be associated with hidden data such as personality or friend recommendations </a:t>
            </a:r>
            <a:endParaRPr sz="1800" b="1">
              <a:solidFill>
                <a:srgbClr val="262626"/>
              </a:solidFill>
            </a:endParaRPr>
          </a:p>
          <a:p>
            <a:pPr marL="0" lvl="0" indent="0" algn="l" rtl="0">
              <a:spcBef>
                <a:spcPts val="0"/>
              </a:spcBef>
              <a:spcAft>
                <a:spcPts val="0"/>
              </a:spcAft>
              <a:buNone/>
            </a:pPr>
            <a:endParaRPr sz="1800" b="1">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cxnSp>
        <p:nvCxnSpPr>
          <p:cNvPr id="324" name="Google Shape;324;p27"/>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325" name="Google Shape;325;p27"/>
          <p:cNvCxnSpPr/>
          <p:nvPr/>
        </p:nvCxnSpPr>
        <p:spPr>
          <a:xfrm flipH="1">
            <a:off x="-58141" y="761631"/>
            <a:ext cx="388800" cy="327000"/>
          </a:xfrm>
          <a:prstGeom prst="straightConnector1">
            <a:avLst/>
          </a:prstGeom>
          <a:noFill/>
          <a:ln w="12700" cap="flat" cmpd="sng">
            <a:solidFill>
              <a:srgbClr val="C00000"/>
            </a:solidFill>
            <a:prstDash val="solid"/>
            <a:round/>
            <a:headEnd type="none" w="sm" len="sm"/>
            <a:tailEnd type="none" w="sm" len="sm"/>
          </a:ln>
        </p:spPr>
      </p:cxnSp>
      <p:sp>
        <p:nvSpPr>
          <p:cNvPr id="326" name="Google Shape;326;p27"/>
          <p:cNvSpPr/>
          <p:nvPr/>
        </p:nvSpPr>
        <p:spPr>
          <a:xfrm>
            <a:off x="797875" y="611400"/>
            <a:ext cx="4839300" cy="369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sz="1800" b="1">
                <a:solidFill>
                  <a:srgbClr val="C00000"/>
                </a:solidFill>
              </a:rPr>
              <a:t>8</a:t>
            </a:r>
            <a:r>
              <a:rPr lang="en-CA" sz="1800" b="1">
                <a:solidFill>
                  <a:schemeClr val="dk1"/>
                </a:solidFill>
              </a:rPr>
              <a:t>  Conclusion</a:t>
            </a:r>
            <a:endParaRPr sz="1800" b="1">
              <a:solidFill>
                <a:srgbClr val="C00000"/>
              </a:solidFill>
            </a:endParaRPr>
          </a:p>
        </p:txBody>
      </p:sp>
      <p:sp>
        <p:nvSpPr>
          <p:cNvPr id="327" name="Google Shape;327;p27"/>
          <p:cNvSpPr/>
          <p:nvPr/>
        </p:nvSpPr>
        <p:spPr>
          <a:xfrm>
            <a:off x="694606" y="544034"/>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28" name="Google Shape;328;p27"/>
          <p:cNvSpPr txBox="1"/>
          <p:nvPr/>
        </p:nvSpPr>
        <p:spPr>
          <a:xfrm>
            <a:off x="694600" y="1394625"/>
            <a:ext cx="4942500" cy="4994400"/>
          </a:xfrm>
          <a:prstGeom prst="rect">
            <a:avLst/>
          </a:prstGeom>
          <a:noFill/>
          <a:ln>
            <a:noFill/>
          </a:ln>
        </p:spPr>
        <p:txBody>
          <a:bodyPr spcFirstLastPara="1" wrap="square" lIns="91425" tIns="91425" rIns="91425" bIns="91425" anchor="ctr" anchorCtr="0">
            <a:noAutofit/>
          </a:bodyPr>
          <a:lstStyle/>
          <a:p>
            <a:pPr marL="457200" lvl="0" indent="-342900" algn="l" rtl="0">
              <a:spcBef>
                <a:spcPts val="0"/>
              </a:spcBef>
              <a:spcAft>
                <a:spcPts val="0"/>
              </a:spcAft>
              <a:buClr>
                <a:srgbClr val="262626"/>
              </a:buClr>
              <a:buSzPts val="1800"/>
              <a:buChar char="●"/>
            </a:pPr>
            <a:r>
              <a:rPr lang="en-CA" sz="1800">
                <a:solidFill>
                  <a:srgbClr val="262626"/>
                </a:solidFill>
              </a:rPr>
              <a:t>RMSE scores from classical methods gave similar results</a:t>
            </a:r>
            <a:endParaRPr sz="1800">
              <a:solidFill>
                <a:srgbClr val="262626"/>
              </a:solidFill>
            </a:endParaRPr>
          </a:p>
          <a:p>
            <a:pPr marL="0" lvl="0" indent="0" algn="l" rtl="0">
              <a:spcBef>
                <a:spcPts val="0"/>
              </a:spcBef>
              <a:spcAft>
                <a:spcPts val="0"/>
              </a:spcAft>
              <a:buClr>
                <a:schemeClr val="dk1"/>
              </a:buClr>
              <a:buSzPts val="1100"/>
              <a:buFont typeface="Arial"/>
              <a:buNone/>
            </a:pPr>
            <a:endParaRPr sz="1800">
              <a:solidFill>
                <a:srgbClr val="262626"/>
              </a:solidFill>
            </a:endParaRPr>
          </a:p>
          <a:p>
            <a:pPr marL="457200" lvl="0" indent="-342900" algn="l" rtl="0">
              <a:spcBef>
                <a:spcPts val="0"/>
              </a:spcBef>
              <a:spcAft>
                <a:spcPts val="0"/>
              </a:spcAft>
              <a:buClr>
                <a:srgbClr val="262626"/>
              </a:buClr>
              <a:buSzPts val="1800"/>
              <a:buChar char="●"/>
            </a:pPr>
            <a:r>
              <a:rPr lang="en-CA" sz="1800">
                <a:solidFill>
                  <a:srgbClr val="262626"/>
                </a:solidFill>
              </a:rPr>
              <a:t>Random walk is able to find exact business labels without the aid of any similarity metrics</a:t>
            </a:r>
            <a:endParaRPr sz="1800">
              <a:solidFill>
                <a:srgbClr val="262626"/>
              </a:solidFill>
            </a:endParaRPr>
          </a:p>
          <a:p>
            <a:pPr marL="457200" lvl="0" indent="0" algn="l" rtl="0">
              <a:spcBef>
                <a:spcPts val="0"/>
              </a:spcBef>
              <a:spcAft>
                <a:spcPts val="0"/>
              </a:spcAft>
              <a:buNone/>
            </a:pPr>
            <a:endParaRPr sz="1800">
              <a:solidFill>
                <a:srgbClr val="262626"/>
              </a:solidFill>
            </a:endParaRPr>
          </a:p>
          <a:p>
            <a:pPr marL="457200" lvl="0" indent="-342900" algn="l" rtl="0">
              <a:spcBef>
                <a:spcPts val="0"/>
              </a:spcBef>
              <a:spcAft>
                <a:spcPts val="0"/>
              </a:spcAft>
              <a:buClr>
                <a:srgbClr val="262626"/>
              </a:buClr>
              <a:buSzPts val="1800"/>
              <a:buChar char="●"/>
            </a:pPr>
            <a:r>
              <a:rPr lang="en-CA" sz="1800">
                <a:solidFill>
                  <a:srgbClr val="262626"/>
                </a:solidFill>
              </a:rPr>
              <a:t>Random walk technique did not have significant difference from traditional technique, which is highly associated with tuning the graph</a:t>
            </a:r>
            <a:endParaRPr sz="1800">
              <a:solidFill>
                <a:srgbClr val="262626"/>
              </a:solidFill>
            </a:endParaRPr>
          </a:p>
          <a:p>
            <a:pPr marL="0" lvl="0" indent="0" algn="l" rtl="0">
              <a:spcBef>
                <a:spcPts val="0"/>
              </a:spcBef>
              <a:spcAft>
                <a:spcPts val="0"/>
              </a:spcAft>
              <a:buNone/>
            </a:pPr>
            <a:endParaRPr sz="1800">
              <a:solidFill>
                <a:srgbClr val="262626"/>
              </a:solidFill>
            </a:endParaRPr>
          </a:p>
          <a:p>
            <a:pPr marL="457200" lvl="0" indent="-342900" algn="l" rtl="0">
              <a:spcBef>
                <a:spcPts val="0"/>
              </a:spcBef>
              <a:spcAft>
                <a:spcPts val="0"/>
              </a:spcAft>
              <a:buClr>
                <a:srgbClr val="262626"/>
              </a:buClr>
              <a:buSzPts val="1800"/>
              <a:buChar char="●"/>
            </a:pPr>
            <a:r>
              <a:rPr lang="en-CA" sz="1800">
                <a:solidFill>
                  <a:srgbClr val="262626"/>
                </a:solidFill>
              </a:rPr>
              <a:t>Location based analysis was not included in the experiment as it is applicable to all methods</a:t>
            </a:r>
            <a:endParaRPr sz="1800" b="1">
              <a:solidFill>
                <a:srgbClr val="262626"/>
              </a:solidFill>
            </a:endParaRPr>
          </a:p>
          <a:p>
            <a:pPr marL="0" lvl="0" indent="0" algn="l" rtl="0">
              <a:spcBef>
                <a:spcPts val="0"/>
              </a:spcBef>
              <a:spcAft>
                <a:spcPts val="0"/>
              </a:spcAft>
              <a:buNone/>
            </a:pPr>
            <a:endParaRPr sz="1800">
              <a:solidFill>
                <a:srgbClr val="262626"/>
              </a:solidFill>
            </a:endParaRPr>
          </a:p>
        </p:txBody>
      </p:sp>
      <p:pic>
        <p:nvPicPr>
          <p:cNvPr id="329" name="Google Shape;329;p27"/>
          <p:cNvPicPr preferRelativeResize="0"/>
          <p:nvPr/>
        </p:nvPicPr>
        <p:blipFill>
          <a:blip r:embed="rId3">
            <a:alphaModFix/>
          </a:blip>
          <a:stretch>
            <a:fillRect/>
          </a:stretch>
        </p:blipFill>
        <p:spPr>
          <a:xfrm>
            <a:off x="5637175" y="375650"/>
            <a:ext cx="6553224" cy="6106700"/>
          </a:xfrm>
          <a:prstGeom prst="rect">
            <a:avLst/>
          </a:prstGeom>
          <a:noFill/>
          <a:ln>
            <a:noFill/>
          </a:ln>
        </p:spPr>
      </p:pic>
      <p:sp>
        <p:nvSpPr>
          <p:cNvPr id="330" name="Google Shape;330;p27"/>
          <p:cNvSpPr/>
          <p:nvPr/>
        </p:nvSpPr>
        <p:spPr>
          <a:xfrm>
            <a:off x="9034447" y="742350"/>
            <a:ext cx="1197600" cy="4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500" b="1"/>
              <a:t>Validation</a:t>
            </a:r>
            <a:endParaRPr sz="1500" b="1"/>
          </a:p>
        </p:txBody>
      </p:sp>
      <p:sp>
        <p:nvSpPr>
          <p:cNvPr id="331" name="Google Shape;331;p27"/>
          <p:cNvSpPr/>
          <p:nvPr/>
        </p:nvSpPr>
        <p:spPr>
          <a:xfrm>
            <a:off x="8569546" y="5434560"/>
            <a:ext cx="943800" cy="4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500" b="1"/>
              <a:t>Test</a:t>
            </a:r>
            <a:endParaRPr sz="1500" b="1"/>
          </a:p>
        </p:txBody>
      </p:sp>
      <p:sp>
        <p:nvSpPr>
          <p:cNvPr id="332" name="Google Shape;332;p27"/>
          <p:cNvSpPr/>
          <p:nvPr/>
        </p:nvSpPr>
        <p:spPr>
          <a:xfrm>
            <a:off x="8569552" y="3088450"/>
            <a:ext cx="1319700" cy="4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500" b="1"/>
              <a:t>7.7 miles</a:t>
            </a:r>
            <a:endParaRPr sz="15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14"/>
          <p:cNvGrpSpPr/>
          <p:nvPr/>
        </p:nvGrpSpPr>
        <p:grpSpPr>
          <a:xfrm>
            <a:off x="945210" y="1749258"/>
            <a:ext cx="1105802" cy="815646"/>
            <a:chOff x="-1604504" y="2147667"/>
            <a:chExt cx="3687215" cy="2719712"/>
          </a:xfrm>
        </p:grpSpPr>
        <p:cxnSp>
          <p:nvCxnSpPr>
            <p:cNvPr id="113" name="Google Shape;113;p14"/>
            <p:cNvCxnSpPr/>
            <p:nvPr/>
          </p:nvCxnSpPr>
          <p:spPr>
            <a:xfrm flipH="1">
              <a:off x="-1604504" y="2687623"/>
              <a:ext cx="2592288" cy="2179756"/>
            </a:xfrm>
            <a:prstGeom prst="straightConnector1">
              <a:avLst/>
            </a:prstGeom>
            <a:noFill/>
            <a:ln w="76200" cap="flat" cmpd="sng">
              <a:solidFill>
                <a:srgbClr val="C00000"/>
              </a:solidFill>
              <a:prstDash val="solid"/>
              <a:round/>
              <a:headEnd type="none" w="sm" len="sm"/>
              <a:tailEnd type="none" w="sm" len="sm"/>
            </a:ln>
          </p:spPr>
        </p:cxnSp>
        <p:cxnSp>
          <p:nvCxnSpPr>
            <p:cNvPr id="114" name="Google Shape;114;p14"/>
            <p:cNvCxnSpPr/>
            <p:nvPr/>
          </p:nvCxnSpPr>
          <p:spPr>
            <a:xfrm flipH="1">
              <a:off x="-509577" y="2147667"/>
              <a:ext cx="2592288" cy="2179756"/>
            </a:xfrm>
            <a:prstGeom prst="straightConnector1">
              <a:avLst/>
            </a:prstGeom>
            <a:noFill/>
            <a:ln w="12700" cap="flat" cmpd="sng">
              <a:solidFill>
                <a:srgbClr val="C00000"/>
              </a:solidFill>
              <a:prstDash val="solid"/>
              <a:round/>
              <a:headEnd type="none" w="sm" len="sm"/>
              <a:tailEnd type="none" w="sm" len="sm"/>
            </a:ln>
          </p:spPr>
        </p:cxnSp>
      </p:grpSp>
      <p:grpSp>
        <p:nvGrpSpPr>
          <p:cNvPr id="115" name="Google Shape;115;p14"/>
          <p:cNvGrpSpPr/>
          <p:nvPr/>
        </p:nvGrpSpPr>
        <p:grpSpPr>
          <a:xfrm rot="10800000">
            <a:off x="1270670" y="4341546"/>
            <a:ext cx="1105802" cy="815646"/>
            <a:chOff x="-1604504" y="2147667"/>
            <a:chExt cx="3687215" cy="2719712"/>
          </a:xfrm>
        </p:grpSpPr>
        <p:cxnSp>
          <p:nvCxnSpPr>
            <p:cNvPr id="116" name="Google Shape;116;p14"/>
            <p:cNvCxnSpPr/>
            <p:nvPr/>
          </p:nvCxnSpPr>
          <p:spPr>
            <a:xfrm flipH="1">
              <a:off x="-1604504" y="2687623"/>
              <a:ext cx="2592288" cy="2179756"/>
            </a:xfrm>
            <a:prstGeom prst="straightConnector1">
              <a:avLst/>
            </a:prstGeom>
            <a:noFill/>
            <a:ln w="76200" cap="flat" cmpd="sng">
              <a:solidFill>
                <a:srgbClr val="262626"/>
              </a:solidFill>
              <a:prstDash val="solid"/>
              <a:round/>
              <a:headEnd type="none" w="sm" len="sm"/>
              <a:tailEnd type="none" w="sm" len="sm"/>
            </a:ln>
          </p:spPr>
        </p:cxnSp>
        <p:cxnSp>
          <p:nvCxnSpPr>
            <p:cNvPr id="117" name="Google Shape;117;p14"/>
            <p:cNvCxnSpPr/>
            <p:nvPr/>
          </p:nvCxnSpPr>
          <p:spPr>
            <a:xfrm flipH="1">
              <a:off x="-509577" y="2147667"/>
              <a:ext cx="2592288" cy="2179756"/>
            </a:xfrm>
            <a:prstGeom prst="straightConnector1">
              <a:avLst/>
            </a:prstGeom>
            <a:noFill/>
            <a:ln w="12700" cap="flat" cmpd="sng">
              <a:solidFill>
                <a:srgbClr val="262626"/>
              </a:solidFill>
              <a:prstDash val="solid"/>
              <a:round/>
              <a:headEnd type="none" w="sm" len="sm"/>
              <a:tailEnd type="none" w="sm" len="sm"/>
            </a:ln>
          </p:spPr>
        </p:cxnSp>
      </p:grpSp>
      <p:sp>
        <p:nvSpPr>
          <p:cNvPr id="118" name="Google Shape;118;p14"/>
          <p:cNvSpPr/>
          <p:nvPr/>
        </p:nvSpPr>
        <p:spPr>
          <a:xfrm>
            <a:off x="1372376" y="2638278"/>
            <a:ext cx="225026"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400" b="1" i="0" u="none" strike="noStrike" cap="none">
                <a:solidFill>
                  <a:srgbClr val="000000"/>
                </a:solidFill>
              </a:rPr>
              <a:t>CONTENTS</a:t>
            </a:r>
            <a:endParaRPr sz="1400" b="1" i="0" u="none" strike="noStrike" cap="none">
              <a:solidFill>
                <a:srgbClr val="000000"/>
              </a:solidFill>
            </a:endParaRPr>
          </a:p>
        </p:txBody>
      </p:sp>
      <p:grpSp>
        <p:nvGrpSpPr>
          <p:cNvPr id="119" name="Google Shape;119;p14"/>
          <p:cNvGrpSpPr/>
          <p:nvPr/>
        </p:nvGrpSpPr>
        <p:grpSpPr>
          <a:xfrm>
            <a:off x="3123884" y="988940"/>
            <a:ext cx="4694165" cy="488790"/>
            <a:chOff x="4727054" y="1768670"/>
            <a:chExt cx="4694165" cy="488790"/>
          </a:xfrm>
        </p:grpSpPr>
        <p:sp>
          <p:nvSpPr>
            <p:cNvPr id="120" name="Google Shape;120;p14"/>
            <p:cNvSpPr txBox="1"/>
            <p:nvPr/>
          </p:nvSpPr>
          <p:spPr>
            <a:xfrm>
              <a:off x="4822629" y="1828399"/>
              <a:ext cx="31290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0" i="0" u="none" strike="noStrike" cap="none">
                  <a:solidFill>
                    <a:schemeClr val="dk1"/>
                  </a:solidFill>
                  <a:latin typeface="Arial"/>
                  <a:ea typeface="Arial"/>
                  <a:cs typeface="Arial"/>
                  <a:sym typeface="Arial"/>
                </a:rPr>
                <a:t>1</a:t>
              </a:r>
              <a:endParaRPr sz="1800">
                <a:solidFill>
                  <a:schemeClr val="dk1"/>
                </a:solidFill>
                <a:latin typeface="Arial"/>
                <a:ea typeface="Arial"/>
                <a:cs typeface="Arial"/>
                <a:sym typeface="Arial"/>
              </a:endParaRPr>
            </a:p>
          </p:txBody>
        </p:sp>
        <p:grpSp>
          <p:nvGrpSpPr>
            <p:cNvPr id="121" name="Google Shape;121;p14"/>
            <p:cNvGrpSpPr/>
            <p:nvPr/>
          </p:nvGrpSpPr>
          <p:grpSpPr>
            <a:xfrm>
              <a:off x="4727054" y="1768670"/>
              <a:ext cx="504056" cy="488790"/>
              <a:chOff x="4727054" y="1768670"/>
              <a:chExt cx="504056" cy="488790"/>
            </a:xfrm>
          </p:grpSpPr>
          <p:sp>
            <p:nvSpPr>
              <p:cNvPr id="122" name="Google Shape;122;p14"/>
              <p:cNvSpPr/>
              <p:nvPr/>
            </p:nvSpPr>
            <p:spPr>
              <a:xfrm>
                <a:off x="472705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14"/>
              <p:cNvSpPr/>
              <p:nvPr/>
            </p:nvSpPr>
            <p:spPr>
              <a:xfrm flipH="1">
                <a:off x="508709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24" name="Google Shape;124;p14"/>
            <p:cNvSpPr txBox="1"/>
            <p:nvPr/>
          </p:nvSpPr>
          <p:spPr>
            <a:xfrm>
              <a:off x="5375118" y="1828430"/>
              <a:ext cx="4046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a:solidFill>
                    <a:schemeClr val="dk1"/>
                  </a:solidFill>
                  <a:latin typeface="Arial"/>
                  <a:ea typeface="Arial"/>
                  <a:cs typeface="Arial"/>
                  <a:sym typeface="Arial"/>
                </a:rPr>
                <a:t>Model-Based Technique </a:t>
              </a:r>
              <a:r>
                <a:rPr lang="en-CA" sz="1800" b="1">
                  <a:solidFill>
                    <a:schemeClr val="dk1"/>
                  </a:solidFill>
                </a:rPr>
                <a:t>–</a:t>
              </a:r>
              <a:r>
                <a:rPr lang="en-CA" sz="1800" b="1">
                  <a:solidFill>
                    <a:schemeClr val="dk1"/>
                  </a:solidFill>
                  <a:latin typeface="Arial"/>
                  <a:ea typeface="Arial"/>
                  <a:cs typeface="Arial"/>
                  <a:sym typeface="Arial"/>
                </a:rPr>
                <a:t> SVD</a:t>
              </a:r>
              <a:endParaRPr sz="1800" b="1">
                <a:solidFill>
                  <a:schemeClr val="dk1"/>
                </a:solidFill>
                <a:latin typeface="Arial"/>
                <a:ea typeface="Arial"/>
                <a:cs typeface="Arial"/>
                <a:sym typeface="Arial"/>
              </a:endParaRPr>
            </a:p>
          </p:txBody>
        </p:sp>
      </p:grpSp>
      <p:grpSp>
        <p:nvGrpSpPr>
          <p:cNvPr id="125" name="Google Shape;125;p14"/>
          <p:cNvGrpSpPr/>
          <p:nvPr/>
        </p:nvGrpSpPr>
        <p:grpSpPr>
          <a:xfrm>
            <a:off x="3123884" y="1601306"/>
            <a:ext cx="7382616" cy="488790"/>
            <a:chOff x="4727054" y="3140968"/>
            <a:chExt cx="7382616" cy="488790"/>
          </a:xfrm>
        </p:grpSpPr>
        <p:sp>
          <p:nvSpPr>
            <p:cNvPr id="126" name="Google Shape;126;p14"/>
            <p:cNvSpPr txBox="1"/>
            <p:nvPr/>
          </p:nvSpPr>
          <p:spPr>
            <a:xfrm>
              <a:off x="4822629" y="3200697"/>
              <a:ext cx="31290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p:txBody>
        </p:sp>
        <p:grpSp>
          <p:nvGrpSpPr>
            <p:cNvPr id="127" name="Google Shape;127;p14"/>
            <p:cNvGrpSpPr/>
            <p:nvPr/>
          </p:nvGrpSpPr>
          <p:grpSpPr>
            <a:xfrm>
              <a:off x="4727054" y="3140968"/>
              <a:ext cx="504056" cy="488790"/>
              <a:chOff x="4727054" y="1768670"/>
              <a:chExt cx="504056" cy="488790"/>
            </a:xfrm>
          </p:grpSpPr>
          <p:sp>
            <p:nvSpPr>
              <p:cNvPr id="128" name="Google Shape;128;p14"/>
              <p:cNvSpPr/>
              <p:nvPr/>
            </p:nvSpPr>
            <p:spPr>
              <a:xfrm>
                <a:off x="472705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14"/>
              <p:cNvSpPr/>
              <p:nvPr/>
            </p:nvSpPr>
            <p:spPr>
              <a:xfrm flipH="1">
                <a:off x="508709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30" name="Google Shape;130;p14"/>
            <p:cNvSpPr txBox="1"/>
            <p:nvPr/>
          </p:nvSpPr>
          <p:spPr>
            <a:xfrm>
              <a:off x="5378570" y="3200712"/>
              <a:ext cx="6731100" cy="369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CA" sz="1800" b="1">
                  <a:solidFill>
                    <a:schemeClr val="dk1"/>
                  </a:solidFill>
                </a:rPr>
                <a:t>Item-Based Technique – Attribute</a:t>
              </a:r>
              <a:r>
                <a:rPr lang="en-CA">
                  <a:solidFill>
                    <a:schemeClr val="dk1"/>
                  </a:solidFill>
                </a:rPr>
                <a:t> </a:t>
              </a:r>
              <a:r>
                <a:rPr lang="en-CA" sz="1800" b="1">
                  <a:solidFill>
                    <a:schemeClr val="dk1"/>
                  </a:solidFill>
                </a:rPr>
                <a:t>Similarity </a:t>
              </a:r>
              <a:endParaRPr sz="1800" b="1">
                <a:solidFill>
                  <a:schemeClr val="dk1"/>
                </a:solidFil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grpSp>
        <p:nvGrpSpPr>
          <p:cNvPr id="131" name="Google Shape;131;p14"/>
          <p:cNvGrpSpPr/>
          <p:nvPr/>
        </p:nvGrpSpPr>
        <p:grpSpPr>
          <a:xfrm>
            <a:off x="3123884" y="2213668"/>
            <a:ext cx="4583241" cy="488790"/>
            <a:chOff x="4727054" y="4413802"/>
            <a:chExt cx="4583241" cy="488790"/>
          </a:xfrm>
        </p:grpSpPr>
        <p:sp>
          <p:nvSpPr>
            <p:cNvPr id="132" name="Google Shape;132;p14"/>
            <p:cNvSpPr txBox="1"/>
            <p:nvPr/>
          </p:nvSpPr>
          <p:spPr>
            <a:xfrm>
              <a:off x="4822629" y="4473531"/>
              <a:ext cx="31290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chemeClr val="dk1"/>
                  </a:solidFill>
                  <a:latin typeface="Arial"/>
                  <a:ea typeface="Arial"/>
                  <a:cs typeface="Arial"/>
                  <a:sym typeface="Arial"/>
                </a:rPr>
                <a:t>3</a:t>
              </a:r>
              <a:endParaRPr sz="1800">
                <a:solidFill>
                  <a:schemeClr val="dk1"/>
                </a:solidFill>
                <a:latin typeface="Arial"/>
                <a:ea typeface="Arial"/>
                <a:cs typeface="Arial"/>
                <a:sym typeface="Arial"/>
              </a:endParaRPr>
            </a:p>
          </p:txBody>
        </p:sp>
        <p:grpSp>
          <p:nvGrpSpPr>
            <p:cNvPr id="133" name="Google Shape;133;p14"/>
            <p:cNvGrpSpPr/>
            <p:nvPr/>
          </p:nvGrpSpPr>
          <p:grpSpPr>
            <a:xfrm>
              <a:off x="4727054" y="4413802"/>
              <a:ext cx="504056" cy="488790"/>
              <a:chOff x="4727054" y="1768670"/>
              <a:chExt cx="504056" cy="488790"/>
            </a:xfrm>
          </p:grpSpPr>
          <p:sp>
            <p:nvSpPr>
              <p:cNvPr id="134" name="Google Shape;134;p14"/>
              <p:cNvSpPr/>
              <p:nvPr/>
            </p:nvSpPr>
            <p:spPr>
              <a:xfrm>
                <a:off x="472705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14"/>
              <p:cNvSpPr/>
              <p:nvPr/>
            </p:nvSpPr>
            <p:spPr>
              <a:xfrm flipH="1">
                <a:off x="508709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36" name="Google Shape;136;p14"/>
            <p:cNvSpPr txBox="1"/>
            <p:nvPr/>
          </p:nvSpPr>
          <p:spPr>
            <a:xfrm>
              <a:off x="5419595" y="4522084"/>
              <a:ext cx="3890700" cy="369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CA" sz="1800" b="1">
                  <a:solidFill>
                    <a:schemeClr val="dk1"/>
                  </a:solidFill>
                </a:rPr>
                <a:t>Latent Dirichlet allocation (LDA)</a:t>
              </a:r>
              <a:endParaRPr sz="1800" b="1">
                <a:solidFill>
                  <a:schemeClr val="dk1"/>
                </a:solidFill>
                <a:latin typeface="Arial"/>
                <a:ea typeface="Arial"/>
                <a:cs typeface="Arial"/>
                <a:sym typeface="Arial"/>
              </a:endParaRPr>
            </a:p>
          </p:txBody>
        </p:sp>
      </p:grpSp>
      <p:cxnSp>
        <p:nvCxnSpPr>
          <p:cNvPr id="137" name="Google Shape;137;p14"/>
          <p:cNvCxnSpPr/>
          <p:nvPr/>
        </p:nvCxnSpPr>
        <p:spPr>
          <a:xfrm flipH="1">
            <a:off x="8857297" y="764704"/>
            <a:ext cx="777432" cy="653712"/>
          </a:xfrm>
          <a:prstGeom prst="straightConnector1">
            <a:avLst/>
          </a:prstGeom>
          <a:noFill/>
          <a:ln w="38100" cap="flat" cmpd="sng">
            <a:solidFill>
              <a:srgbClr val="C00000"/>
            </a:solidFill>
            <a:prstDash val="solid"/>
            <a:round/>
            <a:headEnd type="none" w="sm" len="sm"/>
            <a:tailEnd type="none" w="sm" len="sm"/>
          </a:ln>
        </p:spPr>
      </p:cxnSp>
      <p:cxnSp>
        <p:nvCxnSpPr>
          <p:cNvPr id="138" name="Google Shape;138;p14"/>
          <p:cNvCxnSpPr/>
          <p:nvPr/>
        </p:nvCxnSpPr>
        <p:spPr>
          <a:xfrm flipH="1">
            <a:off x="9119542" y="2863191"/>
            <a:ext cx="388716" cy="326856"/>
          </a:xfrm>
          <a:prstGeom prst="straightConnector1">
            <a:avLst/>
          </a:prstGeom>
          <a:noFill/>
          <a:ln w="12700" cap="flat" cmpd="sng">
            <a:solidFill>
              <a:srgbClr val="262626"/>
            </a:solidFill>
            <a:prstDash val="solid"/>
            <a:round/>
            <a:headEnd type="none" w="sm" len="sm"/>
            <a:tailEnd type="none" w="sm" len="sm"/>
          </a:ln>
        </p:spPr>
      </p:cxnSp>
      <p:cxnSp>
        <p:nvCxnSpPr>
          <p:cNvPr id="139" name="Google Shape;139;p14"/>
          <p:cNvCxnSpPr/>
          <p:nvPr/>
        </p:nvCxnSpPr>
        <p:spPr>
          <a:xfrm flipH="1">
            <a:off x="10631710" y="5314403"/>
            <a:ext cx="388716" cy="326856"/>
          </a:xfrm>
          <a:prstGeom prst="straightConnector1">
            <a:avLst/>
          </a:prstGeom>
          <a:noFill/>
          <a:ln w="12700" cap="flat" cmpd="sng">
            <a:solidFill>
              <a:srgbClr val="C00000"/>
            </a:solidFill>
            <a:prstDash val="solid"/>
            <a:round/>
            <a:headEnd type="none" w="sm" len="sm"/>
            <a:tailEnd type="none" w="sm" len="sm"/>
          </a:ln>
        </p:spPr>
      </p:cxnSp>
      <p:cxnSp>
        <p:nvCxnSpPr>
          <p:cNvPr id="140" name="Google Shape;140;p14"/>
          <p:cNvCxnSpPr/>
          <p:nvPr/>
        </p:nvCxnSpPr>
        <p:spPr>
          <a:xfrm flipH="1">
            <a:off x="9593077" y="3537213"/>
            <a:ext cx="777432" cy="653712"/>
          </a:xfrm>
          <a:prstGeom prst="straightConnector1">
            <a:avLst/>
          </a:prstGeom>
          <a:noFill/>
          <a:ln w="38100" cap="flat" cmpd="sng">
            <a:solidFill>
              <a:srgbClr val="262626"/>
            </a:solidFill>
            <a:prstDash val="solid"/>
            <a:round/>
            <a:headEnd type="none" w="sm" len="sm"/>
            <a:tailEnd type="none" w="sm" len="sm"/>
          </a:ln>
        </p:spPr>
      </p:cxnSp>
      <p:grpSp>
        <p:nvGrpSpPr>
          <p:cNvPr id="141" name="Google Shape;141;p14"/>
          <p:cNvGrpSpPr/>
          <p:nvPr/>
        </p:nvGrpSpPr>
        <p:grpSpPr>
          <a:xfrm>
            <a:off x="3123888" y="3525742"/>
            <a:ext cx="4583259" cy="488790"/>
            <a:chOff x="4727054" y="4413802"/>
            <a:chExt cx="4583259" cy="488790"/>
          </a:xfrm>
        </p:grpSpPr>
        <p:sp>
          <p:nvSpPr>
            <p:cNvPr id="142" name="Google Shape;142;p14"/>
            <p:cNvSpPr txBox="1"/>
            <p:nvPr/>
          </p:nvSpPr>
          <p:spPr>
            <a:xfrm>
              <a:off x="4822629" y="4473531"/>
              <a:ext cx="31290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chemeClr val="dk1"/>
                  </a:solidFill>
                </a:rPr>
                <a:t>5</a:t>
              </a:r>
              <a:endParaRPr sz="1800">
                <a:solidFill>
                  <a:schemeClr val="dk1"/>
                </a:solidFill>
              </a:endParaRPr>
            </a:p>
          </p:txBody>
        </p:sp>
        <p:grpSp>
          <p:nvGrpSpPr>
            <p:cNvPr id="143" name="Google Shape;143;p14"/>
            <p:cNvGrpSpPr/>
            <p:nvPr/>
          </p:nvGrpSpPr>
          <p:grpSpPr>
            <a:xfrm>
              <a:off x="4727054" y="4413802"/>
              <a:ext cx="504056" cy="488790"/>
              <a:chOff x="4727054" y="1768670"/>
              <a:chExt cx="504056" cy="488790"/>
            </a:xfrm>
          </p:grpSpPr>
          <p:sp>
            <p:nvSpPr>
              <p:cNvPr id="144" name="Google Shape;144;p14"/>
              <p:cNvSpPr/>
              <p:nvPr/>
            </p:nvSpPr>
            <p:spPr>
              <a:xfrm>
                <a:off x="472705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14"/>
              <p:cNvSpPr/>
              <p:nvPr/>
            </p:nvSpPr>
            <p:spPr>
              <a:xfrm flipH="1">
                <a:off x="508709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46" name="Google Shape;146;p14"/>
            <p:cNvSpPr txBox="1"/>
            <p:nvPr/>
          </p:nvSpPr>
          <p:spPr>
            <a:xfrm>
              <a:off x="5383913" y="4481260"/>
              <a:ext cx="3926400" cy="369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CA" sz="1800" b="1">
                  <a:solidFill>
                    <a:schemeClr val="dk1"/>
                  </a:solidFill>
                </a:rPr>
                <a:t>User-Based Technique – kNN</a:t>
              </a:r>
              <a:endParaRPr sz="1800" b="1">
                <a:solidFill>
                  <a:schemeClr val="dk1"/>
                </a:solidFill>
              </a:endParaRPr>
            </a:p>
            <a:p>
              <a:pPr marL="0" marR="0" lvl="0" indent="0" algn="l" rtl="0">
                <a:spcBef>
                  <a:spcPts val="0"/>
                </a:spcBef>
                <a:spcAft>
                  <a:spcPts val="0"/>
                </a:spcAft>
                <a:buNone/>
              </a:pPr>
              <a:endParaRPr sz="1800" b="1">
                <a:solidFill>
                  <a:schemeClr val="dk1"/>
                </a:solidFill>
              </a:endParaRPr>
            </a:p>
          </p:txBody>
        </p:sp>
      </p:grpSp>
      <p:grpSp>
        <p:nvGrpSpPr>
          <p:cNvPr id="147" name="Google Shape;147;p14"/>
          <p:cNvGrpSpPr/>
          <p:nvPr/>
        </p:nvGrpSpPr>
        <p:grpSpPr>
          <a:xfrm>
            <a:off x="3123888" y="4143938"/>
            <a:ext cx="5275772" cy="488790"/>
            <a:chOff x="4727054" y="4413802"/>
            <a:chExt cx="5275772" cy="488790"/>
          </a:xfrm>
        </p:grpSpPr>
        <p:sp>
          <p:nvSpPr>
            <p:cNvPr id="148" name="Google Shape;148;p14"/>
            <p:cNvSpPr txBox="1"/>
            <p:nvPr/>
          </p:nvSpPr>
          <p:spPr>
            <a:xfrm>
              <a:off x="4822629" y="4473531"/>
              <a:ext cx="31290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chemeClr val="dk1"/>
                  </a:solidFill>
                </a:rPr>
                <a:t>6</a:t>
              </a:r>
              <a:endParaRPr sz="1800">
                <a:solidFill>
                  <a:schemeClr val="dk1"/>
                </a:solidFill>
                <a:latin typeface="Arial"/>
                <a:ea typeface="Arial"/>
                <a:cs typeface="Arial"/>
                <a:sym typeface="Arial"/>
              </a:endParaRPr>
            </a:p>
          </p:txBody>
        </p:sp>
        <p:grpSp>
          <p:nvGrpSpPr>
            <p:cNvPr id="149" name="Google Shape;149;p14"/>
            <p:cNvGrpSpPr/>
            <p:nvPr/>
          </p:nvGrpSpPr>
          <p:grpSpPr>
            <a:xfrm>
              <a:off x="4727054" y="4413802"/>
              <a:ext cx="504056" cy="488790"/>
              <a:chOff x="4727054" y="1768670"/>
              <a:chExt cx="504056" cy="488790"/>
            </a:xfrm>
          </p:grpSpPr>
          <p:sp>
            <p:nvSpPr>
              <p:cNvPr id="150" name="Google Shape;150;p14"/>
              <p:cNvSpPr/>
              <p:nvPr/>
            </p:nvSpPr>
            <p:spPr>
              <a:xfrm>
                <a:off x="472705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14"/>
              <p:cNvSpPr/>
              <p:nvPr/>
            </p:nvSpPr>
            <p:spPr>
              <a:xfrm flipH="1">
                <a:off x="508709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52" name="Google Shape;152;p14"/>
            <p:cNvSpPr txBox="1"/>
            <p:nvPr/>
          </p:nvSpPr>
          <p:spPr>
            <a:xfrm>
              <a:off x="5393926" y="4473548"/>
              <a:ext cx="460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a:solidFill>
                    <a:schemeClr val="dk1"/>
                  </a:solidFill>
                  <a:latin typeface="Arial"/>
                  <a:ea typeface="Arial"/>
                  <a:cs typeface="Arial"/>
                  <a:sym typeface="Arial"/>
                </a:rPr>
                <a:t>Graph-Based Technique – Random Walk</a:t>
              </a:r>
              <a:endParaRPr sz="1800" b="1">
                <a:solidFill>
                  <a:schemeClr val="dk1"/>
                </a:solidFill>
                <a:latin typeface="Arial"/>
                <a:ea typeface="Arial"/>
                <a:cs typeface="Arial"/>
                <a:sym typeface="Arial"/>
              </a:endParaRPr>
            </a:p>
          </p:txBody>
        </p:sp>
      </p:grpSp>
      <p:grpSp>
        <p:nvGrpSpPr>
          <p:cNvPr id="153" name="Google Shape;153;p14"/>
          <p:cNvGrpSpPr/>
          <p:nvPr/>
        </p:nvGrpSpPr>
        <p:grpSpPr>
          <a:xfrm>
            <a:off x="3123888" y="5380273"/>
            <a:ext cx="2217672" cy="488790"/>
            <a:chOff x="4727054" y="4413802"/>
            <a:chExt cx="2217672" cy="488790"/>
          </a:xfrm>
        </p:grpSpPr>
        <p:sp>
          <p:nvSpPr>
            <p:cNvPr id="154" name="Google Shape;154;p14"/>
            <p:cNvSpPr txBox="1"/>
            <p:nvPr/>
          </p:nvSpPr>
          <p:spPr>
            <a:xfrm>
              <a:off x="4822629" y="4473531"/>
              <a:ext cx="31290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chemeClr val="dk1"/>
                  </a:solidFill>
                </a:rPr>
                <a:t>8</a:t>
              </a:r>
              <a:endParaRPr sz="1800">
                <a:solidFill>
                  <a:schemeClr val="dk1"/>
                </a:solidFill>
                <a:latin typeface="Arial"/>
                <a:ea typeface="Arial"/>
                <a:cs typeface="Arial"/>
                <a:sym typeface="Arial"/>
              </a:endParaRPr>
            </a:p>
          </p:txBody>
        </p:sp>
        <p:grpSp>
          <p:nvGrpSpPr>
            <p:cNvPr id="155" name="Google Shape;155;p14"/>
            <p:cNvGrpSpPr/>
            <p:nvPr/>
          </p:nvGrpSpPr>
          <p:grpSpPr>
            <a:xfrm>
              <a:off x="4727054" y="4413802"/>
              <a:ext cx="504056" cy="488790"/>
              <a:chOff x="4727054" y="1768670"/>
              <a:chExt cx="504056" cy="488790"/>
            </a:xfrm>
          </p:grpSpPr>
          <p:sp>
            <p:nvSpPr>
              <p:cNvPr id="156" name="Google Shape;156;p14"/>
              <p:cNvSpPr/>
              <p:nvPr/>
            </p:nvSpPr>
            <p:spPr>
              <a:xfrm>
                <a:off x="472705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4"/>
              <p:cNvSpPr/>
              <p:nvPr/>
            </p:nvSpPr>
            <p:spPr>
              <a:xfrm flipH="1">
                <a:off x="5087094" y="1768670"/>
                <a:ext cx="144016" cy="48879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58" name="Google Shape;158;p14"/>
            <p:cNvSpPr txBox="1"/>
            <p:nvPr/>
          </p:nvSpPr>
          <p:spPr>
            <a:xfrm>
              <a:off x="5375126" y="4483698"/>
              <a:ext cx="1569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a:solidFill>
                    <a:schemeClr val="dk1"/>
                  </a:solidFill>
                  <a:latin typeface="Arial"/>
                  <a:ea typeface="Arial"/>
                  <a:cs typeface="Arial"/>
                  <a:sym typeface="Arial"/>
                </a:rPr>
                <a:t>Conclusions</a:t>
              </a:r>
              <a:endParaRPr sz="1800" b="1">
                <a:solidFill>
                  <a:schemeClr val="dk1"/>
                </a:solidFill>
                <a:latin typeface="Arial"/>
                <a:ea typeface="Arial"/>
                <a:cs typeface="Arial"/>
                <a:sym typeface="Arial"/>
              </a:endParaRPr>
            </a:p>
          </p:txBody>
        </p:sp>
      </p:grpSp>
      <p:grpSp>
        <p:nvGrpSpPr>
          <p:cNvPr id="159" name="Google Shape;159;p14"/>
          <p:cNvGrpSpPr/>
          <p:nvPr/>
        </p:nvGrpSpPr>
        <p:grpSpPr>
          <a:xfrm>
            <a:off x="3115176" y="2923105"/>
            <a:ext cx="4556199" cy="488700"/>
            <a:chOff x="4727054" y="4413802"/>
            <a:chExt cx="4556199" cy="488700"/>
          </a:xfrm>
        </p:grpSpPr>
        <p:sp>
          <p:nvSpPr>
            <p:cNvPr id="160" name="Google Shape;160;p14"/>
            <p:cNvSpPr txBox="1"/>
            <p:nvPr/>
          </p:nvSpPr>
          <p:spPr>
            <a:xfrm>
              <a:off x="4822629" y="4473531"/>
              <a:ext cx="312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chemeClr val="dk1"/>
                  </a:solidFill>
                  <a:latin typeface="Arial"/>
                  <a:ea typeface="Arial"/>
                  <a:cs typeface="Arial"/>
                  <a:sym typeface="Arial"/>
                </a:rPr>
                <a:t>4</a:t>
              </a:r>
              <a:endParaRPr sz="1800">
                <a:solidFill>
                  <a:schemeClr val="dk1"/>
                </a:solidFill>
                <a:latin typeface="Arial"/>
                <a:ea typeface="Arial"/>
                <a:cs typeface="Arial"/>
                <a:sym typeface="Arial"/>
              </a:endParaRPr>
            </a:p>
          </p:txBody>
        </p:sp>
        <p:grpSp>
          <p:nvGrpSpPr>
            <p:cNvPr id="161" name="Google Shape;161;p14"/>
            <p:cNvGrpSpPr/>
            <p:nvPr/>
          </p:nvGrpSpPr>
          <p:grpSpPr>
            <a:xfrm>
              <a:off x="4727054" y="4413802"/>
              <a:ext cx="504056" cy="488700"/>
              <a:chOff x="4727054" y="1768670"/>
              <a:chExt cx="504056" cy="488700"/>
            </a:xfrm>
          </p:grpSpPr>
          <p:sp>
            <p:nvSpPr>
              <p:cNvPr id="162" name="Google Shape;162;p14"/>
              <p:cNvSpPr/>
              <p:nvPr/>
            </p:nvSpPr>
            <p:spPr>
              <a:xfrm>
                <a:off x="4727054" y="1768670"/>
                <a:ext cx="144000" cy="48870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4"/>
              <p:cNvSpPr/>
              <p:nvPr/>
            </p:nvSpPr>
            <p:spPr>
              <a:xfrm flipH="1">
                <a:off x="5087110" y="1768670"/>
                <a:ext cx="144000" cy="48870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64" name="Google Shape;164;p14"/>
            <p:cNvSpPr txBox="1"/>
            <p:nvPr/>
          </p:nvSpPr>
          <p:spPr>
            <a:xfrm>
              <a:off x="5399753" y="4473510"/>
              <a:ext cx="3883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a:solidFill>
                    <a:schemeClr val="dk1"/>
                  </a:solidFill>
                </a:rPr>
                <a:t>Neural Network Technique</a:t>
              </a:r>
              <a:endParaRPr sz="1800" b="1">
                <a:solidFill>
                  <a:schemeClr val="dk1"/>
                </a:solidFill>
                <a:latin typeface="Arial"/>
                <a:ea typeface="Arial"/>
                <a:cs typeface="Arial"/>
                <a:sym typeface="Arial"/>
              </a:endParaRPr>
            </a:p>
          </p:txBody>
        </p:sp>
      </p:grpSp>
      <p:grpSp>
        <p:nvGrpSpPr>
          <p:cNvPr id="165" name="Google Shape;165;p14"/>
          <p:cNvGrpSpPr/>
          <p:nvPr/>
        </p:nvGrpSpPr>
        <p:grpSpPr>
          <a:xfrm>
            <a:off x="3123888" y="4762160"/>
            <a:ext cx="4311677" cy="488700"/>
            <a:chOff x="4727054" y="4413802"/>
            <a:chExt cx="4311677" cy="488700"/>
          </a:xfrm>
        </p:grpSpPr>
        <p:sp>
          <p:nvSpPr>
            <p:cNvPr id="166" name="Google Shape;166;p14"/>
            <p:cNvSpPr txBox="1"/>
            <p:nvPr/>
          </p:nvSpPr>
          <p:spPr>
            <a:xfrm>
              <a:off x="4822629" y="4473531"/>
              <a:ext cx="312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chemeClr val="dk1"/>
                  </a:solidFill>
                </a:rPr>
                <a:t>7</a:t>
              </a:r>
              <a:endParaRPr sz="1800">
                <a:solidFill>
                  <a:schemeClr val="dk1"/>
                </a:solidFill>
                <a:latin typeface="Arial"/>
                <a:ea typeface="Arial"/>
                <a:cs typeface="Arial"/>
                <a:sym typeface="Arial"/>
              </a:endParaRPr>
            </a:p>
          </p:txBody>
        </p:sp>
        <p:grpSp>
          <p:nvGrpSpPr>
            <p:cNvPr id="167" name="Google Shape;167;p14"/>
            <p:cNvGrpSpPr/>
            <p:nvPr/>
          </p:nvGrpSpPr>
          <p:grpSpPr>
            <a:xfrm>
              <a:off x="4727054" y="4413802"/>
              <a:ext cx="504056" cy="488700"/>
              <a:chOff x="4727054" y="1768670"/>
              <a:chExt cx="504056" cy="488700"/>
            </a:xfrm>
          </p:grpSpPr>
          <p:sp>
            <p:nvSpPr>
              <p:cNvPr id="168" name="Google Shape;168;p14"/>
              <p:cNvSpPr/>
              <p:nvPr/>
            </p:nvSpPr>
            <p:spPr>
              <a:xfrm>
                <a:off x="4727054" y="1768670"/>
                <a:ext cx="144000" cy="48870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14"/>
              <p:cNvSpPr/>
              <p:nvPr/>
            </p:nvSpPr>
            <p:spPr>
              <a:xfrm flipH="1">
                <a:off x="5087110" y="1768670"/>
                <a:ext cx="144000" cy="488700"/>
              </a:xfrm>
              <a:prstGeom prst="leftBracket">
                <a:avLst>
                  <a:gd name="adj" fmla="val 8333"/>
                </a:avLst>
              </a:prstGeom>
              <a:no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70" name="Google Shape;170;p14"/>
            <p:cNvSpPr txBox="1"/>
            <p:nvPr/>
          </p:nvSpPr>
          <p:spPr>
            <a:xfrm>
              <a:off x="5375131" y="4473492"/>
              <a:ext cx="366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a:solidFill>
                    <a:schemeClr val="dk1"/>
                  </a:solidFill>
                </a:rPr>
                <a:t>Result Comparison</a:t>
              </a:r>
              <a:endParaRPr sz="1800" b="1">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15"/>
          <p:cNvCxnSpPr/>
          <p:nvPr/>
        </p:nvCxnSpPr>
        <p:spPr>
          <a:xfrm flipH="1">
            <a:off x="-194358" y="217178"/>
            <a:ext cx="777432" cy="653712"/>
          </a:xfrm>
          <a:prstGeom prst="straightConnector1">
            <a:avLst/>
          </a:prstGeom>
          <a:noFill/>
          <a:ln w="38100" cap="flat" cmpd="sng">
            <a:solidFill>
              <a:srgbClr val="262626"/>
            </a:solidFill>
            <a:prstDash val="solid"/>
            <a:round/>
            <a:headEnd type="none" w="sm" len="sm"/>
            <a:tailEnd type="none" w="sm" len="sm"/>
          </a:ln>
        </p:spPr>
      </p:cxnSp>
      <p:cxnSp>
        <p:nvCxnSpPr>
          <p:cNvPr id="177" name="Google Shape;177;p15"/>
          <p:cNvCxnSpPr/>
          <p:nvPr/>
        </p:nvCxnSpPr>
        <p:spPr>
          <a:xfrm flipH="1">
            <a:off x="-58057" y="761631"/>
            <a:ext cx="388716" cy="326856"/>
          </a:xfrm>
          <a:prstGeom prst="straightConnector1">
            <a:avLst/>
          </a:prstGeom>
          <a:noFill/>
          <a:ln w="12700" cap="flat" cmpd="sng">
            <a:solidFill>
              <a:srgbClr val="C00000"/>
            </a:solidFill>
            <a:prstDash val="solid"/>
            <a:round/>
            <a:headEnd type="none" w="sm" len="sm"/>
            <a:tailEnd type="none" w="sm" len="sm"/>
          </a:ln>
        </p:spPr>
      </p:cxnSp>
      <p:sp>
        <p:nvSpPr>
          <p:cNvPr id="178" name="Google Shape;178;p15"/>
          <p:cNvSpPr/>
          <p:nvPr/>
        </p:nvSpPr>
        <p:spPr>
          <a:xfrm>
            <a:off x="797873" y="611396"/>
            <a:ext cx="189346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latin typeface="Arial"/>
                <a:ea typeface="Arial"/>
                <a:cs typeface="Arial"/>
                <a:sym typeface="Arial"/>
              </a:rPr>
              <a:t>0</a:t>
            </a:r>
            <a:r>
              <a:rPr lang="en-CA" sz="2000" b="1">
                <a:solidFill>
                  <a:schemeClr val="dk1"/>
                </a:solidFill>
                <a:latin typeface="Arial"/>
                <a:ea typeface="Arial"/>
                <a:cs typeface="Arial"/>
                <a:sym typeface="Arial"/>
              </a:rPr>
              <a:t>  Preparation</a:t>
            </a:r>
            <a:endParaRPr sz="2000" b="1">
              <a:solidFill>
                <a:schemeClr val="dk1"/>
              </a:solidFill>
              <a:latin typeface="Arial"/>
              <a:ea typeface="Arial"/>
              <a:cs typeface="Arial"/>
              <a:sym typeface="Arial"/>
            </a:endParaRPr>
          </a:p>
        </p:txBody>
      </p:sp>
      <p:sp>
        <p:nvSpPr>
          <p:cNvPr id="179" name="Google Shape;179;p15"/>
          <p:cNvSpPr/>
          <p:nvPr/>
        </p:nvSpPr>
        <p:spPr>
          <a:xfrm>
            <a:off x="694606" y="544034"/>
            <a:ext cx="72008" cy="50405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5"/>
          <p:cNvSpPr txBox="1"/>
          <p:nvPr/>
        </p:nvSpPr>
        <p:spPr>
          <a:xfrm>
            <a:off x="6035909" y="2905780"/>
            <a:ext cx="5830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2</a:t>
            </a:r>
            <a:endParaRPr sz="2800">
              <a:solidFill>
                <a:schemeClr val="lt1"/>
              </a:solidFill>
              <a:latin typeface="Arial"/>
              <a:ea typeface="Arial"/>
              <a:cs typeface="Arial"/>
              <a:sym typeface="Arial"/>
            </a:endParaRPr>
          </a:p>
        </p:txBody>
      </p:sp>
      <p:sp>
        <p:nvSpPr>
          <p:cNvPr id="181" name="Google Shape;181;p15"/>
          <p:cNvSpPr/>
          <p:nvPr/>
        </p:nvSpPr>
        <p:spPr>
          <a:xfrm>
            <a:off x="466950" y="1088450"/>
            <a:ext cx="6061800" cy="5039700"/>
          </a:xfrm>
          <a:prstGeom prst="rect">
            <a:avLst/>
          </a:prstGeom>
          <a:noFill/>
          <a:ln>
            <a:noFill/>
          </a:ln>
        </p:spPr>
        <p:txBody>
          <a:bodyPr spcFirstLastPara="1" wrap="square" lIns="219400" tIns="109700" rIns="219400" bIns="109700" anchor="t" anchorCtr="0">
            <a:noAutofit/>
          </a:bodyPr>
          <a:lstStyle/>
          <a:p>
            <a:pPr marL="0" marR="0" lvl="0" indent="0" algn="l" rtl="0">
              <a:spcBef>
                <a:spcPts val="0"/>
              </a:spcBef>
              <a:spcAft>
                <a:spcPts val="0"/>
              </a:spcAft>
              <a:buNone/>
            </a:pPr>
            <a:r>
              <a:rPr lang="en-CA" sz="1800" b="1" dirty="0">
                <a:solidFill>
                  <a:srgbClr val="262626"/>
                </a:solidFill>
              </a:rPr>
              <a:t>Preparing </a:t>
            </a:r>
            <a:r>
              <a:rPr lang="en-CA" sz="1800" b="1" dirty="0">
                <a:solidFill>
                  <a:srgbClr val="262626"/>
                </a:solidFill>
                <a:latin typeface="Arial"/>
                <a:ea typeface="Arial"/>
                <a:cs typeface="Arial"/>
                <a:sym typeface="Arial"/>
              </a:rPr>
              <a:t>the data:</a:t>
            </a:r>
            <a:endParaRPr sz="1800" b="1" dirty="0">
              <a:solidFill>
                <a:srgbClr val="262626"/>
              </a:solidFill>
              <a:latin typeface="Arial"/>
              <a:ea typeface="Arial"/>
              <a:cs typeface="Arial"/>
              <a:sym typeface="Arial"/>
            </a:endParaRPr>
          </a:p>
          <a:p>
            <a:pPr marL="457200" marR="0" lvl="0" indent="-342900" algn="l" rtl="0">
              <a:spcBef>
                <a:spcPts val="0"/>
              </a:spcBef>
              <a:spcAft>
                <a:spcPts val="0"/>
              </a:spcAft>
              <a:buClr>
                <a:srgbClr val="262626"/>
              </a:buClr>
              <a:buSzPts val="1800"/>
              <a:buChar char="●"/>
            </a:pPr>
            <a:r>
              <a:rPr lang="en-CA" sz="1800" dirty="0">
                <a:solidFill>
                  <a:srgbClr val="262626"/>
                </a:solidFill>
              </a:rPr>
              <a:t>Data is first converted to csv format for better visualization</a:t>
            </a:r>
            <a:endParaRPr sz="1800" dirty="0">
              <a:solidFill>
                <a:srgbClr val="262626"/>
              </a:solidFill>
            </a:endParaRPr>
          </a:p>
          <a:p>
            <a:pPr marL="457200" marR="0" lvl="0" indent="0" algn="l" rtl="0">
              <a:spcBef>
                <a:spcPts val="0"/>
              </a:spcBef>
              <a:spcAft>
                <a:spcPts val="0"/>
              </a:spcAft>
              <a:buNone/>
            </a:pPr>
            <a:endParaRPr sz="1800" dirty="0">
              <a:solidFill>
                <a:srgbClr val="262626"/>
              </a:solidFill>
            </a:endParaRPr>
          </a:p>
          <a:p>
            <a:pPr marL="457200" marR="0" lvl="0" indent="-342900" algn="l" rtl="0">
              <a:spcBef>
                <a:spcPts val="0"/>
              </a:spcBef>
              <a:spcAft>
                <a:spcPts val="0"/>
              </a:spcAft>
              <a:buClr>
                <a:srgbClr val="262626"/>
              </a:buClr>
              <a:buSzPts val="1800"/>
              <a:buChar char="●"/>
            </a:pPr>
            <a:r>
              <a:rPr lang="en-CA" sz="1800" dirty="0">
                <a:solidFill>
                  <a:srgbClr val="262626"/>
                </a:solidFill>
              </a:rPr>
              <a:t>Pennsylvania is chosen for our experiment with 80/10/10 splits for train, validation, and test on user review date, containing 84 K, 27 K, and 65 K reviews ordered chronologically</a:t>
            </a:r>
            <a:endParaRPr sz="1800" dirty="0">
              <a:solidFill>
                <a:srgbClr val="262626"/>
              </a:solidFill>
            </a:endParaRPr>
          </a:p>
          <a:p>
            <a:pPr marL="457200" marR="0" lvl="0" indent="0" algn="l" rtl="0">
              <a:spcBef>
                <a:spcPts val="0"/>
              </a:spcBef>
              <a:spcAft>
                <a:spcPts val="0"/>
              </a:spcAft>
              <a:buNone/>
            </a:pPr>
            <a:endParaRPr sz="1800" dirty="0">
              <a:solidFill>
                <a:srgbClr val="262626"/>
              </a:solidFill>
            </a:endParaRPr>
          </a:p>
          <a:p>
            <a:pPr marL="457200" marR="0" lvl="0" indent="-342900" algn="l" rtl="0">
              <a:spcBef>
                <a:spcPts val="0"/>
              </a:spcBef>
              <a:spcAft>
                <a:spcPts val="0"/>
              </a:spcAft>
              <a:buClr>
                <a:srgbClr val="262626"/>
              </a:buClr>
              <a:buSzPts val="1800"/>
              <a:buChar char="●"/>
            </a:pPr>
            <a:r>
              <a:rPr lang="en-CA" sz="1800" dirty="0">
                <a:solidFill>
                  <a:srgbClr val="262626"/>
                </a:solidFill>
              </a:rPr>
              <a:t>Stop words are stripped from user review text using </a:t>
            </a:r>
            <a:r>
              <a:rPr lang="en-CA" sz="1800" dirty="0" err="1">
                <a:solidFill>
                  <a:srgbClr val="262626"/>
                </a:solidFill>
              </a:rPr>
              <a:t>nltk</a:t>
            </a:r>
            <a:r>
              <a:rPr lang="en-CA" sz="1800" dirty="0">
                <a:solidFill>
                  <a:srgbClr val="262626"/>
                </a:solidFill>
              </a:rPr>
              <a:t> library</a:t>
            </a:r>
            <a:endParaRPr sz="1800" dirty="0">
              <a:solidFill>
                <a:srgbClr val="262626"/>
              </a:solidFill>
            </a:endParaRPr>
          </a:p>
          <a:p>
            <a:pPr marL="457200" marR="0" lvl="0" indent="0" algn="l" rtl="0">
              <a:spcBef>
                <a:spcPts val="0"/>
              </a:spcBef>
              <a:spcAft>
                <a:spcPts val="0"/>
              </a:spcAft>
              <a:buNone/>
            </a:pPr>
            <a:endParaRPr sz="1800" dirty="0">
              <a:solidFill>
                <a:srgbClr val="262626"/>
              </a:solidFill>
            </a:endParaRPr>
          </a:p>
          <a:p>
            <a:pPr marL="457200" marR="0" lvl="0" indent="-342900" algn="l" rtl="0">
              <a:spcBef>
                <a:spcPts val="0"/>
              </a:spcBef>
              <a:spcAft>
                <a:spcPts val="0"/>
              </a:spcAft>
              <a:buClr>
                <a:srgbClr val="262626"/>
              </a:buClr>
              <a:buSzPts val="1800"/>
              <a:buChar char="●"/>
            </a:pPr>
            <a:r>
              <a:rPr lang="en-CA" sz="1800" dirty="0">
                <a:solidFill>
                  <a:srgbClr val="262626"/>
                </a:solidFill>
              </a:rPr>
              <a:t>User star ratings are appended to user review text to provide relevance for users with same ratings</a:t>
            </a:r>
            <a:endParaRPr sz="1800" dirty="0">
              <a:solidFill>
                <a:srgbClr val="262626"/>
              </a:solidFill>
            </a:endParaRPr>
          </a:p>
        </p:txBody>
      </p:sp>
      <p:pic>
        <p:nvPicPr>
          <p:cNvPr id="182" name="Google Shape;182;p15"/>
          <p:cNvPicPr preferRelativeResize="0"/>
          <p:nvPr/>
        </p:nvPicPr>
        <p:blipFill>
          <a:blip r:embed="rId3">
            <a:alphaModFix/>
          </a:blip>
          <a:stretch>
            <a:fillRect/>
          </a:stretch>
        </p:blipFill>
        <p:spPr>
          <a:xfrm>
            <a:off x="7676616" y="1495425"/>
            <a:ext cx="3838575" cy="3867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cxnSp>
        <p:nvCxnSpPr>
          <p:cNvPr id="188" name="Google Shape;188;p16"/>
          <p:cNvCxnSpPr/>
          <p:nvPr/>
        </p:nvCxnSpPr>
        <p:spPr>
          <a:xfrm flipH="1">
            <a:off x="-194358" y="217178"/>
            <a:ext cx="777432" cy="653712"/>
          </a:xfrm>
          <a:prstGeom prst="straightConnector1">
            <a:avLst/>
          </a:prstGeom>
          <a:noFill/>
          <a:ln w="38100" cap="flat" cmpd="sng">
            <a:solidFill>
              <a:srgbClr val="262626"/>
            </a:solidFill>
            <a:prstDash val="solid"/>
            <a:round/>
            <a:headEnd type="none" w="sm" len="sm"/>
            <a:tailEnd type="none" w="sm" len="sm"/>
          </a:ln>
        </p:spPr>
      </p:cxnSp>
      <p:cxnSp>
        <p:nvCxnSpPr>
          <p:cNvPr id="189" name="Google Shape;189;p16"/>
          <p:cNvCxnSpPr/>
          <p:nvPr/>
        </p:nvCxnSpPr>
        <p:spPr>
          <a:xfrm flipH="1">
            <a:off x="-58057" y="761631"/>
            <a:ext cx="388716" cy="326856"/>
          </a:xfrm>
          <a:prstGeom prst="straightConnector1">
            <a:avLst/>
          </a:prstGeom>
          <a:noFill/>
          <a:ln w="12700" cap="flat" cmpd="sng">
            <a:solidFill>
              <a:srgbClr val="C00000"/>
            </a:solidFill>
            <a:prstDash val="solid"/>
            <a:round/>
            <a:headEnd type="none" w="sm" len="sm"/>
            <a:tailEnd type="none" w="sm" len="sm"/>
          </a:ln>
        </p:spPr>
      </p:cxnSp>
      <p:sp>
        <p:nvSpPr>
          <p:cNvPr id="190" name="Google Shape;190;p16"/>
          <p:cNvSpPr/>
          <p:nvPr/>
        </p:nvSpPr>
        <p:spPr>
          <a:xfrm>
            <a:off x="797876" y="611400"/>
            <a:ext cx="4208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latin typeface="Arial"/>
                <a:ea typeface="Arial"/>
                <a:cs typeface="Arial"/>
                <a:sym typeface="Arial"/>
              </a:rPr>
              <a:t>1</a:t>
            </a:r>
            <a:r>
              <a:rPr lang="en-CA" sz="2000" b="1">
                <a:solidFill>
                  <a:schemeClr val="dk1"/>
                </a:solidFill>
                <a:latin typeface="Arial"/>
                <a:ea typeface="Arial"/>
                <a:cs typeface="Arial"/>
                <a:sym typeface="Arial"/>
              </a:rPr>
              <a:t>  Model Based Technique</a:t>
            </a:r>
            <a:endParaRPr sz="2000" b="1">
              <a:solidFill>
                <a:schemeClr val="dk1"/>
              </a:solidFill>
              <a:latin typeface="Arial"/>
              <a:ea typeface="Arial"/>
              <a:cs typeface="Arial"/>
              <a:sym typeface="Arial"/>
            </a:endParaRPr>
          </a:p>
        </p:txBody>
      </p:sp>
      <p:sp>
        <p:nvSpPr>
          <p:cNvPr id="191" name="Google Shape;191;p16"/>
          <p:cNvSpPr/>
          <p:nvPr/>
        </p:nvSpPr>
        <p:spPr>
          <a:xfrm>
            <a:off x="694606" y="544034"/>
            <a:ext cx="72008" cy="50405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6"/>
          <p:cNvSpPr txBox="1"/>
          <p:nvPr/>
        </p:nvSpPr>
        <p:spPr>
          <a:xfrm>
            <a:off x="1486694" y="2697887"/>
            <a:ext cx="2952328" cy="208518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400">
              <a:solidFill>
                <a:srgbClr val="595959"/>
              </a:solidFill>
              <a:latin typeface="Arial"/>
              <a:ea typeface="Arial"/>
              <a:cs typeface="Arial"/>
              <a:sym typeface="Arial"/>
            </a:endParaRPr>
          </a:p>
        </p:txBody>
      </p:sp>
      <p:sp>
        <p:nvSpPr>
          <p:cNvPr id="193" name="Google Shape;193;p16"/>
          <p:cNvSpPr txBox="1"/>
          <p:nvPr/>
        </p:nvSpPr>
        <p:spPr>
          <a:xfrm>
            <a:off x="7895406" y="2697887"/>
            <a:ext cx="2952328" cy="208371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400">
              <a:solidFill>
                <a:srgbClr val="595959"/>
              </a:solidFill>
              <a:latin typeface="Arial"/>
              <a:ea typeface="Arial"/>
              <a:cs typeface="Arial"/>
              <a:sym typeface="Arial"/>
            </a:endParaRPr>
          </a:p>
        </p:txBody>
      </p:sp>
      <p:cxnSp>
        <p:nvCxnSpPr>
          <p:cNvPr id="194" name="Google Shape;194;p16"/>
          <p:cNvCxnSpPr/>
          <p:nvPr/>
        </p:nvCxnSpPr>
        <p:spPr>
          <a:xfrm flipH="1">
            <a:off x="10017807" y="1051584"/>
            <a:ext cx="777432" cy="653712"/>
          </a:xfrm>
          <a:prstGeom prst="straightConnector1">
            <a:avLst/>
          </a:prstGeom>
          <a:noFill/>
          <a:ln w="38100" cap="flat" cmpd="sng">
            <a:solidFill>
              <a:srgbClr val="262626"/>
            </a:solidFill>
            <a:prstDash val="solid"/>
            <a:round/>
            <a:headEnd type="none" w="sm" len="sm"/>
            <a:tailEnd type="none" w="sm" len="sm"/>
          </a:ln>
        </p:spPr>
      </p:cxnSp>
      <p:cxnSp>
        <p:nvCxnSpPr>
          <p:cNvPr id="195" name="Google Shape;195;p16"/>
          <p:cNvCxnSpPr/>
          <p:nvPr/>
        </p:nvCxnSpPr>
        <p:spPr>
          <a:xfrm flipH="1">
            <a:off x="10406523" y="1378440"/>
            <a:ext cx="388716" cy="326856"/>
          </a:xfrm>
          <a:prstGeom prst="straightConnector1">
            <a:avLst/>
          </a:prstGeom>
          <a:noFill/>
          <a:ln w="12700" cap="flat" cmpd="sng">
            <a:solidFill>
              <a:srgbClr val="C00000"/>
            </a:solidFill>
            <a:prstDash val="solid"/>
            <a:round/>
            <a:headEnd type="none" w="sm" len="sm"/>
            <a:tailEnd type="none" w="sm" len="sm"/>
          </a:ln>
        </p:spPr>
      </p:cxnSp>
      <p:cxnSp>
        <p:nvCxnSpPr>
          <p:cNvPr id="196" name="Google Shape;196;p16"/>
          <p:cNvCxnSpPr/>
          <p:nvPr/>
        </p:nvCxnSpPr>
        <p:spPr>
          <a:xfrm flipH="1">
            <a:off x="10070217" y="5521128"/>
            <a:ext cx="388800" cy="327000"/>
          </a:xfrm>
          <a:prstGeom prst="straightConnector1">
            <a:avLst/>
          </a:prstGeom>
          <a:noFill/>
          <a:ln w="38100" cap="flat" cmpd="sng">
            <a:solidFill>
              <a:srgbClr val="C00000"/>
            </a:solidFill>
            <a:prstDash val="solid"/>
            <a:round/>
            <a:headEnd type="none" w="sm" len="sm"/>
            <a:tailEnd type="none" w="sm" len="sm"/>
          </a:ln>
        </p:spPr>
      </p:cxnSp>
      <p:cxnSp>
        <p:nvCxnSpPr>
          <p:cNvPr id="197" name="Google Shape;197;p16"/>
          <p:cNvCxnSpPr/>
          <p:nvPr/>
        </p:nvCxnSpPr>
        <p:spPr>
          <a:xfrm flipH="1">
            <a:off x="10070433" y="5589240"/>
            <a:ext cx="777300" cy="653700"/>
          </a:xfrm>
          <a:prstGeom prst="straightConnector1">
            <a:avLst/>
          </a:prstGeom>
          <a:noFill/>
          <a:ln w="12700" cap="flat" cmpd="sng">
            <a:solidFill>
              <a:srgbClr val="262626"/>
            </a:solidFill>
            <a:prstDash val="solid"/>
            <a:round/>
            <a:headEnd type="none" w="sm" len="sm"/>
            <a:tailEnd type="none" w="sm" len="sm"/>
          </a:ln>
        </p:spPr>
      </p:cxnSp>
      <p:sp>
        <p:nvSpPr>
          <p:cNvPr id="198" name="Google Shape;198;p16"/>
          <p:cNvSpPr/>
          <p:nvPr/>
        </p:nvSpPr>
        <p:spPr>
          <a:xfrm>
            <a:off x="694600" y="1088475"/>
            <a:ext cx="8266520" cy="5437800"/>
          </a:xfrm>
          <a:prstGeom prst="rect">
            <a:avLst/>
          </a:prstGeom>
          <a:noFill/>
          <a:ln>
            <a:noFill/>
          </a:ln>
        </p:spPr>
        <p:txBody>
          <a:bodyPr spcFirstLastPara="1" wrap="square" lIns="219400" tIns="109700" rIns="219400" bIns="109700" anchor="t" anchorCtr="0">
            <a:noAutofit/>
          </a:bodyPr>
          <a:lstStyle/>
          <a:p>
            <a:pPr marL="0" marR="0" lvl="0" indent="0" algn="l" rtl="0">
              <a:spcBef>
                <a:spcPts val="0"/>
              </a:spcBef>
              <a:spcAft>
                <a:spcPts val="0"/>
              </a:spcAft>
              <a:buNone/>
            </a:pPr>
            <a:r>
              <a:rPr lang="en-CA" sz="1800" b="1" dirty="0">
                <a:solidFill>
                  <a:srgbClr val="262626"/>
                </a:solidFill>
                <a:latin typeface="Arial"/>
                <a:ea typeface="Arial"/>
                <a:cs typeface="Arial"/>
                <a:sym typeface="Arial"/>
              </a:rPr>
              <a:t>Procedure</a:t>
            </a:r>
            <a:r>
              <a:rPr lang="en-CA" sz="1600" b="1" dirty="0">
                <a:solidFill>
                  <a:srgbClr val="262626"/>
                </a:solidFill>
                <a:latin typeface="Arial"/>
                <a:ea typeface="Arial"/>
                <a:cs typeface="Arial"/>
                <a:sym typeface="Arial"/>
              </a:rPr>
              <a:t>:</a:t>
            </a:r>
            <a:endParaRPr sz="1600" b="1" dirty="0">
              <a:solidFill>
                <a:srgbClr val="262626"/>
              </a:solidFill>
              <a:latin typeface="Arial"/>
              <a:ea typeface="Arial"/>
              <a:cs typeface="Arial"/>
              <a:sym typeface="Arial"/>
            </a:endParaRPr>
          </a:p>
          <a:p>
            <a:pPr marL="457200" marR="0" lvl="0" indent="-342900" algn="l" rtl="0">
              <a:spcBef>
                <a:spcPts val="0"/>
              </a:spcBef>
              <a:spcAft>
                <a:spcPts val="0"/>
              </a:spcAft>
              <a:buClr>
                <a:srgbClr val="262626"/>
              </a:buClr>
              <a:buSzPts val="1800"/>
              <a:buFont typeface="+mj-lt"/>
              <a:buAutoNum type="arabicPeriod"/>
            </a:pPr>
            <a:r>
              <a:rPr lang="en-CA" sz="1800" dirty="0">
                <a:solidFill>
                  <a:srgbClr val="262626"/>
                </a:solidFill>
              </a:rPr>
              <a:t>Construct user-business rating matrix</a:t>
            </a:r>
            <a:endParaRPr sz="1800" dirty="0">
              <a:solidFill>
                <a:srgbClr val="262626"/>
              </a:solidFill>
            </a:endParaRPr>
          </a:p>
          <a:p>
            <a:pPr marL="800100" marR="0" lvl="0" indent="-342900" algn="l" rtl="0">
              <a:spcBef>
                <a:spcPts val="0"/>
              </a:spcBef>
              <a:spcAft>
                <a:spcPts val="0"/>
              </a:spcAft>
              <a:buFont typeface="+mj-lt"/>
              <a:buAutoNum type="arabicPeriod"/>
            </a:pPr>
            <a:endParaRPr sz="1800" dirty="0">
              <a:solidFill>
                <a:srgbClr val="262626"/>
              </a:solidFill>
            </a:endParaRPr>
          </a:p>
          <a:p>
            <a:pPr marL="457200" marR="0" lvl="0" indent="-342900" algn="l" rtl="0">
              <a:spcBef>
                <a:spcPts val="0"/>
              </a:spcBef>
              <a:spcAft>
                <a:spcPts val="0"/>
              </a:spcAft>
              <a:buClr>
                <a:srgbClr val="262626"/>
              </a:buClr>
              <a:buSzPts val="1800"/>
              <a:buFont typeface="+mj-lt"/>
              <a:buAutoNum type="arabicPeriod"/>
            </a:pPr>
            <a:r>
              <a:rPr lang="en-CA" sz="1800" dirty="0">
                <a:solidFill>
                  <a:srgbClr val="262626"/>
                </a:solidFill>
              </a:rPr>
              <a:t>Train using </a:t>
            </a:r>
            <a:r>
              <a:rPr lang="en-CA" sz="1800" b="1" dirty="0">
                <a:solidFill>
                  <a:srgbClr val="262626"/>
                </a:solidFill>
              </a:rPr>
              <a:t>Alternating Least Squares</a:t>
            </a:r>
            <a:r>
              <a:rPr lang="en-CA" sz="1800" dirty="0">
                <a:solidFill>
                  <a:srgbClr val="262626"/>
                </a:solidFill>
              </a:rPr>
              <a:t> (ALS) and tune  hyperparameters against validation set. Learn the latent  vectors for users and businesses.</a:t>
            </a:r>
            <a:endParaRPr sz="1800" dirty="0">
              <a:solidFill>
                <a:srgbClr val="262626"/>
              </a:solidFill>
            </a:endParaRPr>
          </a:p>
          <a:p>
            <a:pPr marL="800100" marR="0" lvl="0" indent="-342900" algn="l" rtl="0">
              <a:spcBef>
                <a:spcPts val="0"/>
              </a:spcBef>
              <a:spcAft>
                <a:spcPts val="0"/>
              </a:spcAft>
              <a:buFont typeface="+mj-lt"/>
              <a:buAutoNum type="arabicPeriod"/>
            </a:pPr>
            <a:endParaRPr sz="1800" dirty="0">
              <a:solidFill>
                <a:srgbClr val="262626"/>
              </a:solidFill>
            </a:endParaRPr>
          </a:p>
          <a:p>
            <a:pPr marL="457200" marR="0" lvl="0" indent="-342900" algn="l" rtl="0">
              <a:spcBef>
                <a:spcPts val="0"/>
              </a:spcBef>
              <a:spcAft>
                <a:spcPts val="0"/>
              </a:spcAft>
              <a:buClr>
                <a:srgbClr val="262626"/>
              </a:buClr>
              <a:buSzPts val="1800"/>
              <a:buFont typeface="+mj-lt"/>
              <a:buAutoNum type="arabicPeriod"/>
            </a:pPr>
            <a:r>
              <a:rPr lang="en-CA" sz="1800" dirty="0">
                <a:solidFill>
                  <a:srgbClr val="262626"/>
                </a:solidFill>
              </a:rPr>
              <a:t>Predict ratings and top businesses for each user.</a:t>
            </a:r>
            <a:endParaRPr sz="1800" dirty="0">
              <a:solidFill>
                <a:srgbClr val="262626"/>
              </a:solidFill>
            </a:endParaRPr>
          </a:p>
          <a:p>
            <a:pPr marL="0" marR="0" lvl="0" indent="0" algn="l" rtl="0">
              <a:spcBef>
                <a:spcPts val="0"/>
              </a:spcBef>
              <a:spcAft>
                <a:spcPts val="0"/>
              </a:spcAft>
              <a:buNone/>
            </a:pPr>
            <a:endParaRPr sz="1600" b="1" dirty="0">
              <a:solidFill>
                <a:srgbClr val="262626"/>
              </a:solidFill>
            </a:endParaRPr>
          </a:p>
          <a:p>
            <a:pPr marL="0" marR="0" lvl="0" indent="0" algn="l" rtl="0">
              <a:spcBef>
                <a:spcPts val="0"/>
              </a:spcBef>
              <a:spcAft>
                <a:spcPts val="0"/>
              </a:spcAft>
              <a:buNone/>
            </a:pPr>
            <a:endParaRPr sz="1600" b="1" dirty="0">
              <a:solidFill>
                <a:srgbClr val="262626"/>
              </a:solidFill>
            </a:endParaRPr>
          </a:p>
          <a:p>
            <a:pPr marL="0" marR="0" lvl="0" indent="0" algn="l" rtl="0">
              <a:spcBef>
                <a:spcPts val="0"/>
              </a:spcBef>
              <a:spcAft>
                <a:spcPts val="0"/>
              </a:spcAft>
              <a:buNone/>
            </a:pPr>
            <a:r>
              <a:rPr lang="en-CA" sz="1800" b="1" dirty="0">
                <a:solidFill>
                  <a:srgbClr val="262626"/>
                </a:solidFill>
                <a:latin typeface="Arial"/>
                <a:ea typeface="Arial"/>
                <a:cs typeface="Arial"/>
                <a:sym typeface="Arial"/>
              </a:rPr>
              <a:t>Results</a:t>
            </a:r>
            <a:r>
              <a:rPr lang="en-CA" sz="1600" b="1" dirty="0">
                <a:solidFill>
                  <a:srgbClr val="262626"/>
                </a:solidFill>
                <a:latin typeface="Arial"/>
                <a:ea typeface="Arial"/>
                <a:cs typeface="Arial"/>
                <a:sym typeface="Arial"/>
              </a:rPr>
              <a:t>: </a:t>
            </a:r>
            <a:endParaRPr dirty="0"/>
          </a:p>
          <a:p>
            <a:pPr marL="457200" marR="0" lvl="0" indent="-342900" algn="l" rtl="0">
              <a:spcBef>
                <a:spcPts val="0"/>
              </a:spcBef>
              <a:spcAft>
                <a:spcPts val="0"/>
              </a:spcAft>
              <a:buClr>
                <a:srgbClr val="262626"/>
              </a:buClr>
              <a:buSzPts val="1800"/>
              <a:buFont typeface="Arial"/>
              <a:buChar char="●"/>
            </a:pPr>
            <a:r>
              <a:rPr lang="en-CA" sz="1800" dirty="0">
                <a:solidFill>
                  <a:srgbClr val="262626"/>
                </a:solidFill>
              </a:rPr>
              <a:t>1.39 RMSE for rating prediction</a:t>
            </a:r>
            <a:endParaRPr sz="1800" dirty="0">
              <a:solidFill>
                <a:srgbClr val="262626"/>
              </a:solidFill>
            </a:endParaRPr>
          </a:p>
          <a:p>
            <a:pPr marL="457200" marR="0" lvl="0" indent="-342900" algn="l" rtl="0">
              <a:spcBef>
                <a:spcPts val="0"/>
              </a:spcBef>
              <a:spcAft>
                <a:spcPts val="0"/>
              </a:spcAft>
              <a:buClr>
                <a:srgbClr val="262626"/>
              </a:buClr>
              <a:buSzPts val="1800"/>
              <a:buChar char="●"/>
            </a:pPr>
            <a:r>
              <a:rPr lang="en-CA" sz="1800" dirty="0">
                <a:solidFill>
                  <a:srgbClr val="262626"/>
                </a:solidFill>
              </a:rPr>
              <a:t>0.57% Hit Ratio</a:t>
            </a:r>
            <a:endParaRPr sz="1800" dirty="0">
              <a:solidFill>
                <a:srgbClr val="262626"/>
              </a:solidFill>
            </a:endParaRPr>
          </a:p>
          <a:p>
            <a:pPr marL="0" marR="0" lvl="0" indent="0" algn="l" rtl="0">
              <a:spcBef>
                <a:spcPts val="0"/>
              </a:spcBef>
              <a:spcAft>
                <a:spcPts val="0"/>
              </a:spcAft>
              <a:buNone/>
            </a:pPr>
            <a:r>
              <a:rPr lang="en-CA" sz="1600" b="1" dirty="0">
                <a:solidFill>
                  <a:srgbClr val="262626"/>
                </a:solidFill>
                <a:latin typeface="Arial"/>
                <a:ea typeface="Arial"/>
                <a:cs typeface="Arial"/>
                <a:sym typeface="Arial"/>
              </a:rPr>
              <a:t> </a:t>
            </a:r>
            <a:endParaRPr sz="1600" b="1" dirty="0">
              <a:solidFill>
                <a:srgbClr val="262626"/>
              </a:solidFill>
              <a:latin typeface="Arial"/>
              <a:ea typeface="Arial"/>
              <a:cs typeface="Arial"/>
              <a:sym typeface="Arial"/>
            </a:endParaRPr>
          </a:p>
          <a:p>
            <a:pPr marL="0" marR="0" lvl="0" indent="0" algn="l" rtl="0">
              <a:spcBef>
                <a:spcPts val="0"/>
              </a:spcBef>
              <a:spcAft>
                <a:spcPts val="0"/>
              </a:spcAft>
              <a:buNone/>
            </a:pPr>
            <a:endParaRPr sz="1600" b="1" dirty="0">
              <a:solidFill>
                <a:srgbClr val="262626"/>
              </a:solidFill>
            </a:endParaRPr>
          </a:p>
          <a:p>
            <a:pPr marL="0" marR="0" lvl="0" indent="0" algn="l" rtl="0">
              <a:spcBef>
                <a:spcPts val="0"/>
              </a:spcBef>
              <a:spcAft>
                <a:spcPts val="0"/>
              </a:spcAft>
              <a:buNone/>
            </a:pPr>
            <a:r>
              <a:rPr lang="en-CA" sz="1800" b="1" dirty="0">
                <a:solidFill>
                  <a:srgbClr val="262626"/>
                </a:solidFill>
                <a:latin typeface="Arial"/>
                <a:ea typeface="Arial"/>
                <a:cs typeface="Arial"/>
                <a:sym typeface="Arial"/>
              </a:rPr>
              <a:t>Improvements</a:t>
            </a:r>
            <a:r>
              <a:rPr lang="en-CA" sz="1600" b="1" dirty="0">
                <a:solidFill>
                  <a:srgbClr val="262626"/>
                </a:solidFill>
                <a:latin typeface="Arial"/>
                <a:ea typeface="Arial"/>
                <a:cs typeface="Arial"/>
                <a:sym typeface="Arial"/>
              </a:rPr>
              <a:t>:</a:t>
            </a:r>
            <a:endParaRPr sz="1600" b="1" dirty="0">
              <a:solidFill>
                <a:srgbClr val="262626"/>
              </a:solidFill>
              <a:latin typeface="Arial"/>
              <a:ea typeface="Arial"/>
              <a:cs typeface="Arial"/>
              <a:sym typeface="Arial"/>
            </a:endParaRPr>
          </a:p>
          <a:p>
            <a:pPr marL="457200" marR="0" lvl="0" indent="-342900" algn="l" rtl="0">
              <a:spcBef>
                <a:spcPts val="0"/>
              </a:spcBef>
              <a:spcAft>
                <a:spcPts val="0"/>
              </a:spcAft>
              <a:buClr>
                <a:srgbClr val="262626"/>
              </a:buClr>
              <a:buSzPts val="1800"/>
              <a:buChar char="●"/>
            </a:pPr>
            <a:r>
              <a:rPr lang="en-CA" sz="1800" dirty="0">
                <a:solidFill>
                  <a:srgbClr val="262626"/>
                </a:solidFill>
              </a:rPr>
              <a:t>Incorporate business attributes into the model.</a:t>
            </a:r>
            <a:endParaRPr sz="1800" dirty="0">
              <a:solidFill>
                <a:srgbClr val="262626"/>
              </a:solidFill>
            </a:endParaRPr>
          </a:p>
          <a:p>
            <a:pPr marL="457200" marR="0" lvl="0" indent="-342900" algn="l" rtl="0">
              <a:spcBef>
                <a:spcPts val="0"/>
              </a:spcBef>
              <a:spcAft>
                <a:spcPts val="0"/>
              </a:spcAft>
              <a:buClr>
                <a:srgbClr val="262626"/>
              </a:buClr>
              <a:buSzPts val="1800"/>
              <a:buChar char="●"/>
            </a:pPr>
            <a:r>
              <a:rPr lang="en-CA" sz="1800" dirty="0">
                <a:solidFill>
                  <a:srgbClr val="262626"/>
                </a:solidFill>
              </a:rPr>
              <a:t>Incorporate review text into the model.</a:t>
            </a:r>
            <a:endParaRPr sz="1800" dirty="0">
              <a:solidFill>
                <a:srgbClr val="2626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par>
                                <p:cTn id="8" presetID="10" presetClass="entr" presetSubtype="0" fill="hold" nodeType="withEffect">
                                  <p:stCondLst>
                                    <p:cond delay="0"/>
                                  </p:stCondLst>
                                  <p:childTnLst>
                                    <p:set>
                                      <p:cBhvr>
                                        <p:cTn id="9" dur="1" fill="hold">
                                          <p:stCondLst>
                                            <p:cond delay="0"/>
                                          </p:stCondLst>
                                        </p:cTn>
                                        <p:tgtEl>
                                          <p:spTgt spid="197"/>
                                        </p:tgtEl>
                                        <p:attrNameLst>
                                          <p:attrName>style.visibility</p:attrName>
                                        </p:attrNameLst>
                                      </p:cBhvr>
                                      <p:to>
                                        <p:strVal val="visible"/>
                                      </p:to>
                                    </p:set>
                                    <p:animEffect transition="in" filter="fade">
                                      <p:cBhvr>
                                        <p:cTn id="10" dur="1000"/>
                                        <p:tgtEl>
                                          <p:spTgt spid="197"/>
                                        </p:tgtEl>
                                      </p:cBhvr>
                                    </p:animEffect>
                                  </p:childTnLst>
                                </p:cTn>
                              </p:par>
                              <p:par>
                                <p:cTn id="11" presetID="10" presetClass="entr" presetSubtype="0" fill="hold" nodeType="with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1000"/>
                                        <p:tgtEl>
                                          <p:spTgt spid="194"/>
                                        </p:tgtEl>
                                      </p:cBhvr>
                                    </p:animEffect>
                                  </p:childTnLst>
                                </p:cTn>
                              </p:par>
                              <p:par>
                                <p:cTn id="14" presetID="10" presetClass="entr" presetSubtype="0" fill="hold" nodeType="withEffect">
                                  <p:stCondLst>
                                    <p:cond delay="0"/>
                                  </p:stCondLst>
                                  <p:childTnLst>
                                    <p:set>
                                      <p:cBhvr>
                                        <p:cTn id="15" dur="1" fill="hold">
                                          <p:stCondLst>
                                            <p:cond delay="0"/>
                                          </p:stCondLst>
                                        </p:cTn>
                                        <p:tgtEl>
                                          <p:spTgt spid="195"/>
                                        </p:tgtEl>
                                        <p:attrNameLst>
                                          <p:attrName>style.visibility</p:attrName>
                                        </p:attrNameLst>
                                      </p:cBhvr>
                                      <p:to>
                                        <p:strVal val="visible"/>
                                      </p:to>
                                    </p:set>
                                    <p:animEffect transition="in" filter="fade">
                                      <p:cBhvr>
                                        <p:cTn id="16" dur="1000"/>
                                        <p:tgtEl>
                                          <p:spTgt spid="195"/>
                                        </p:tgtEl>
                                      </p:cBhvr>
                                    </p:animEffect>
                                  </p:childTnLst>
                                </p:cTn>
                              </p:par>
                              <p:par>
                                <p:cTn id="17" presetID="10" presetClass="entr" presetSubtype="0" fill="hold" nodeType="with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fade">
                                      <p:cBhvr>
                                        <p:cTn id="19" dur="1000"/>
                                        <p:tgtEl>
                                          <p:spTgt spid="192"/>
                                        </p:tgtEl>
                                      </p:cBhvr>
                                    </p:animEffect>
                                  </p:childTnLst>
                                </p:cTn>
                              </p:par>
                              <p:par>
                                <p:cTn id="20" presetID="10" presetClass="entr" presetSubtype="0" fill="hold" nodeType="withEffect">
                                  <p:stCondLst>
                                    <p:cond delay="0"/>
                                  </p:stCondLst>
                                  <p:childTnLst>
                                    <p:set>
                                      <p:cBhvr>
                                        <p:cTn id="21" dur="1" fill="hold">
                                          <p:stCondLst>
                                            <p:cond delay="0"/>
                                          </p:stCondLst>
                                        </p:cTn>
                                        <p:tgtEl>
                                          <p:spTgt spid="193"/>
                                        </p:tgtEl>
                                        <p:attrNameLst>
                                          <p:attrName>style.visibility</p:attrName>
                                        </p:attrNameLst>
                                      </p:cBhvr>
                                      <p:to>
                                        <p:strVal val="visible"/>
                                      </p:to>
                                    </p:set>
                                    <p:animEffect transition="in" filter="fade">
                                      <p:cBhvr>
                                        <p:cTn id="22"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cxnSp>
        <p:nvCxnSpPr>
          <p:cNvPr id="204" name="Google Shape;204;p17"/>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205" name="Google Shape;205;p17"/>
          <p:cNvCxnSpPr/>
          <p:nvPr/>
        </p:nvCxnSpPr>
        <p:spPr>
          <a:xfrm flipH="1">
            <a:off x="-58141" y="761631"/>
            <a:ext cx="388800" cy="327000"/>
          </a:xfrm>
          <a:prstGeom prst="straightConnector1">
            <a:avLst/>
          </a:prstGeom>
          <a:noFill/>
          <a:ln w="12700" cap="flat" cmpd="sng">
            <a:solidFill>
              <a:srgbClr val="C00000"/>
            </a:solidFill>
            <a:prstDash val="solid"/>
            <a:round/>
            <a:headEnd type="none" w="sm" len="sm"/>
            <a:tailEnd type="none" w="sm" len="sm"/>
          </a:ln>
        </p:spPr>
      </p:cxnSp>
      <p:sp>
        <p:nvSpPr>
          <p:cNvPr id="206" name="Google Shape;206;p17"/>
          <p:cNvSpPr/>
          <p:nvPr/>
        </p:nvSpPr>
        <p:spPr>
          <a:xfrm>
            <a:off x="797873" y="611396"/>
            <a:ext cx="3971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2</a:t>
            </a:r>
            <a:r>
              <a:rPr lang="en-CA" sz="2000" b="1">
                <a:solidFill>
                  <a:schemeClr val="dk1"/>
                </a:solidFill>
                <a:latin typeface="Arial"/>
                <a:ea typeface="Arial"/>
                <a:cs typeface="Arial"/>
                <a:sym typeface="Arial"/>
              </a:rPr>
              <a:t>  </a:t>
            </a:r>
            <a:r>
              <a:rPr lang="en-CA" sz="2000" b="1">
                <a:solidFill>
                  <a:schemeClr val="dk1"/>
                </a:solidFill>
              </a:rPr>
              <a:t>Item </a:t>
            </a:r>
            <a:r>
              <a:rPr lang="en-CA" sz="2000" b="1">
                <a:solidFill>
                  <a:schemeClr val="dk1"/>
                </a:solidFill>
                <a:latin typeface="Arial"/>
                <a:ea typeface="Arial"/>
                <a:cs typeface="Arial"/>
                <a:sym typeface="Arial"/>
              </a:rPr>
              <a:t>- Based Technique</a:t>
            </a:r>
            <a:endParaRPr sz="2000" b="1">
              <a:solidFill>
                <a:schemeClr val="dk1"/>
              </a:solidFill>
              <a:latin typeface="Arial"/>
              <a:ea typeface="Arial"/>
              <a:cs typeface="Arial"/>
              <a:sym typeface="Arial"/>
            </a:endParaRPr>
          </a:p>
        </p:txBody>
      </p:sp>
      <p:sp>
        <p:nvSpPr>
          <p:cNvPr id="207" name="Google Shape;207;p17"/>
          <p:cNvSpPr/>
          <p:nvPr/>
        </p:nvSpPr>
        <p:spPr>
          <a:xfrm>
            <a:off x="694606" y="544034"/>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17"/>
          <p:cNvSpPr txBox="1"/>
          <p:nvPr/>
        </p:nvSpPr>
        <p:spPr>
          <a:xfrm>
            <a:off x="6035909" y="2905780"/>
            <a:ext cx="5832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2</a:t>
            </a:r>
            <a:endParaRPr sz="2800">
              <a:solidFill>
                <a:schemeClr val="lt1"/>
              </a:solidFill>
              <a:latin typeface="Arial"/>
              <a:ea typeface="Arial"/>
              <a:cs typeface="Arial"/>
              <a:sym typeface="Arial"/>
            </a:endParaRPr>
          </a:p>
        </p:txBody>
      </p:sp>
      <p:sp>
        <p:nvSpPr>
          <p:cNvPr id="209" name="Google Shape;209;p17"/>
          <p:cNvSpPr/>
          <p:nvPr/>
        </p:nvSpPr>
        <p:spPr>
          <a:xfrm>
            <a:off x="466950" y="1088475"/>
            <a:ext cx="11311200" cy="5437800"/>
          </a:xfrm>
          <a:prstGeom prst="rect">
            <a:avLst/>
          </a:prstGeom>
          <a:noFill/>
          <a:ln>
            <a:noFill/>
          </a:ln>
        </p:spPr>
        <p:txBody>
          <a:bodyPr spcFirstLastPara="1" wrap="square" lIns="219400" tIns="109700" rIns="219400" bIns="109700" anchor="t" anchorCtr="0">
            <a:noAutofit/>
          </a:bodyPr>
          <a:lstStyle/>
          <a:p>
            <a:pPr marL="0" marR="0" lvl="0" indent="0" algn="l" rtl="0">
              <a:spcBef>
                <a:spcPts val="0"/>
              </a:spcBef>
              <a:spcAft>
                <a:spcPts val="0"/>
              </a:spcAft>
              <a:buNone/>
            </a:pPr>
            <a:r>
              <a:rPr lang="en-CA" sz="1800" b="1">
                <a:solidFill>
                  <a:srgbClr val="262626"/>
                </a:solidFill>
                <a:latin typeface="Arial"/>
                <a:ea typeface="Arial"/>
                <a:cs typeface="Arial"/>
                <a:sym typeface="Arial"/>
              </a:rPr>
              <a:t>Procedure:</a:t>
            </a:r>
            <a:endParaRPr sz="1800" b="1">
              <a:solidFill>
                <a:srgbClr val="262626"/>
              </a:solidFill>
              <a:latin typeface="Arial"/>
              <a:ea typeface="Arial"/>
              <a:cs typeface="Arial"/>
              <a:sym typeface="Arial"/>
            </a:endParaRPr>
          </a:p>
          <a:p>
            <a:pPr marL="457200" marR="0" lvl="0" indent="-342900" algn="l" rtl="0">
              <a:spcBef>
                <a:spcPts val="0"/>
              </a:spcBef>
              <a:spcAft>
                <a:spcPts val="0"/>
              </a:spcAft>
              <a:buClr>
                <a:srgbClr val="262626"/>
              </a:buClr>
              <a:buSzPts val="1800"/>
              <a:buChar char="●"/>
            </a:pPr>
            <a:r>
              <a:rPr lang="en-CA" sz="1800">
                <a:solidFill>
                  <a:srgbClr val="262626"/>
                </a:solidFill>
              </a:rPr>
              <a:t>Create a one hot vector encoding of 16 feature attributes for every business</a:t>
            </a:r>
            <a:endParaRPr sz="1800">
              <a:solidFill>
                <a:srgbClr val="262626"/>
              </a:solidFill>
            </a:endParaRPr>
          </a:p>
          <a:p>
            <a:pPr marL="914400" marR="0" lvl="0" indent="0" algn="l" rtl="0">
              <a:spcBef>
                <a:spcPts val="0"/>
              </a:spcBef>
              <a:spcAft>
                <a:spcPts val="0"/>
              </a:spcAft>
              <a:buNone/>
            </a:pPr>
            <a:r>
              <a:rPr lang="en-CA" sz="1800">
                <a:solidFill>
                  <a:srgbClr val="4A86E8"/>
                </a:solidFill>
              </a:rPr>
              <a:t>Ambience - casual, Bike Parking, Business Accepts Credit Cards, Business Parking - street, Has TV, Restaurants Delivery, Good For Meal - breakfast, Good For Meal - brunch, Good For Meal - dessert, Good For Meal - dinner, Good For Meal - latenight, Good For Meal - lunch, Stars, Alcohol, Noise Level, and Price Range.</a:t>
            </a:r>
            <a:endParaRPr sz="1800">
              <a:solidFill>
                <a:srgbClr val="4A86E8"/>
              </a:solidFill>
            </a:endParaRPr>
          </a:p>
          <a:p>
            <a:pPr marL="914400" marR="0" lvl="0" indent="0" algn="l" rtl="0">
              <a:spcBef>
                <a:spcPts val="0"/>
              </a:spcBef>
              <a:spcAft>
                <a:spcPts val="0"/>
              </a:spcAft>
              <a:buNone/>
            </a:pPr>
            <a:endParaRPr sz="1800">
              <a:solidFill>
                <a:srgbClr val="4A86E8"/>
              </a:solidFill>
            </a:endParaRPr>
          </a:p>
          <a:p>
            <a:pPr marL="457200" lvl="0" indent="-342900" algn="l" rtl="0">
              <a:lnSpc>
                <a:spcPct val="115000"/>
              </a:lnSpc>
              <a:spcBef>
                <a:spcPts val="0"/>
              </a:spcBef>
              <a:spcAft>
                <a:spcPts val="0"/>
              </a:spcAft>
              <a:buClr>
                <a:srgbClr val="262626"/>
              </a:buClr>
              <a:buSzPts val="1800"/>
              <a:buChar char="●"/>
            </a:pPr>
            <a:r>
              <a:rPr lang="en-CA" sz="1800">
                <a:solidFill>
                  <a:srgbClr val="262626"/>
                </a:solidFill>
              </a:rPr>
              <a:t>Find item-item similarity using cosine similarity.</a:t>
            </a:r>
            <a:endParaRPr sz="1800">
              <a:solidFill>
                <a:srgbClr val="262626"/>
              </a:solidFill>
            </a:endParaRPr>
          </a:p>
          <a:p>
            <a:pPr marL="0" marR="0" lvl="0" indent="0" algn="l" rtl="0">
              <a:spcBef>
                <a:spcPts val="0"/>
              </a:spcBef>
              <a:spcAft>
                <a:spcPts val="0"/>
              </a:spcAft>
              <a:buNone/>
            </a:pPr>
            <a:endParaRPr sz="1800">
              <a:solidFill>
                <a:srgbClr val="262626"/>
              </a:solidFill>
            </a:endParaRPr>
          </a:p>
          <a:p>
            <a:pPr marL="457200" marR="0" lvl="0" indent="-342900" algn="l" rtl="0">
              <a:spcBef>
                <a:spcPts val="0"/>
              </a:spcBef>
              <a:spcAft>
                <a:spcPts val="0"/>
              </a:spcAft>
              <a:buClr>
                <a:srgbClr val="262626"/>
              </a:buClr>
              <a:buSzPts val="1800"/>
              <a:buChar char="●"/>
            </a:pPr>
            <a:r>
              <a:rPr lang="en-CA" sz="1800">
                <a:solidFill>
                  <a:srgbClr val="262626"/>
                </a:solidFill>
              </a:rPr>
              <a:t>Predict the rating that a user would give to a specific business.</a:t>
            </a:r>
            <a:endParaRPr sz="1800">
              <a:solidFill>
                <a:srgbClr val="262626"/>
              </a:solidFill>
            </a:endParaRPr>
          </a:p>
          <a:p>
            <a:pPr marL="0" marR="0" lvl="0" indent="0" algn="l" rtl="0">
              <a:spcBef>
                <a:spcPts val="0"/>
              </a:spcBef>
              <a:spcAft>
                <a:spcPts val="0"/>
              </a:spcAft>
              <a:buNone/>
            </a:pPr>
            <a:endParaRPr sz="1800">
              <a:solidFill>
                <a:srgbClr val="262626"/>
              </a:solidFill>
            </a:endParaRPr>
          </a:p>
          <a:p>
            <a:pPr marL="457200" marR="0" lvl="0" indent="-342900" algn="l" rtl="0">
              <a:spcBef>
                <a:spcPts val="0"/>
              </a:spcBef>
              <a:spcAft>
                <a:spcPts val="0"/>
              </a:spcAft>
              <a:buClr>
                <a:srgbClr val="262626"/>
              </a:buClr>
              <a:buSzPts val="1800"/>
              <a:buChar char="●"/>
            </a:pPr>
            <a:r>
              <a:rPr lang="en-CA" sz="1800">
                <a:solidFill>
                  <a:srgbClr val="262626"/>
                </a:solidFill>
              </a:rPr>
              <a:t>Also predict the value of the attributes for the business.</a:t>
            </a:r>
            <a:endParaRPr sz="1800">
              <a:solidFill>
                <a:srgbClr val="262626"/>
              </a:solidFill>
            </a:endParaRPr>
          </a:p>
          <a:p>
            <a:pPr marL="457200" marR="0" lvl="0" indent="0" algn="l" rtl="0">
              <a:spcBef>
                <a:spcPts val="0"/>
              </a:spcBef>
              <a:spcAft>
                <a:spcPts val="0"/>
              </a:spcAft>
              <a:buNone/>
            </a:pPr>
            <a:endParaRPr sz="1600">
              <a:solidFill>
                <a:srgbClr val="262626"/>
              </a:solidFill>
            </a:endParaRPr>
          </a:p>
          <a:p>
            <a:pPr marL="0" marR="0" lvl="0" indent="0" algn="l" rtl="0">
              <a:spcBef>
                <a:spcPts val="0"/>
              </a:spcBef>
              <a:spcAft>
                <a:spcPts val="0"/>
              </a:spcAft>
              <a:buNone/>
            </a:pPr>
            <a:r>
              <a:rPr lang="en-CA" sz="1800" b="1">
                <a:solidFill>
                  <a:srgbClr val="262626"/>
                </a:solidFill>
                <a:latin typeface="Arial"/>
                <a:ea typeface="Arial"/>
                <a:cs typeface="Arial"/>
                <a:sym typeface="Arial"/>
              </a:rPr>
              <a:t>Results: </a:t>
            </a:r>
            <a:endParaRPr sz="1800"/>
          </a:p>
          <a:p>
            <a:pPr marL="457200" marR="0" lvl="0" indent="-342900" algn="l" rtl="0">
              <a:spcBef>
                <a:spcPts val="0"/>
              </a:spcBef>
              <a:spcAft>
                <a:spcPts val="0"/>
              </a:spcAft>
              <a:buClr>
                <a:srgbClr val="262626"/>
              </a:buClr>
              <a:buSzPts val="1800"/>
              <a:buFont typeface="Arial"/>
              <a:buChar char="●"/>
            </a:pPr>
            <a:r>
              <a:rPr lang="en-CA" sz="1800">
                <a:solidFill>
                  <a:srgbClr val="262626"/>
                </a:solidFill>
                <a:latin typeface="Arial"/>
                <a:ea typeface="Arial"/>
                <a:cs typeface="Arial"/>
                <a:sym typeface="Arial"/>
              </a:rPr>
              <a:t>0.</a:t>
            </a:r>
            <a:r>
              <a:rPr lang="en-CA" sz="1800">
                <a:solidFill>
                  <a:srgbClr val="262626"/>
                </a:solidFill>
              </a:rPr>
              <a:t>3226</a:t>
            </a:r>
            <a:r>
              <a:rPr lang="en-CA" sz="1800">
                <a:solidFill>
                  <a:srgbClr val="262626"/>
                </a:solidFill>
                <a:latin typeface="Arial"/>
                <a:ea typeface="Arial"/>
                <a:cs typeface="Arial"/>
                <a:sym typeface="Arial"/>
              </a:rPr>
              <a:t> RMSE and 5.</a:t>
            </a:r>
            <a:r>
              <a:rPr lang="en-CA" sz="1800">
                <a:solidFill>
                  <a:srgbClr val="262626"/>
                </a:solidFill>
              </a:rPr>
              <a:t>369</a:t>
            </a:r>
            <a:r>
              <a:rPr lang="en-CA" sz="1800">
                <a:solidFill>
                  <a:srgbClr val="262626"/>
                </a:solidFill>
                <a:latin typeface="Arial"/>
                <a:ea typeface="Arial"/>
                <a:cs typeface="Arial"/>
                <a:sym typeface="Arial"/>
              </a:rPr>
              <a:t>% Hit Ratio</a:t>
            </a:r>
            <a:endParaRPr sz="1800"/>
          </a:p>
          <a:p>
            <a:pPr marL="0" marR="0" lvl="0" indent="0" algn="l" rtl="0">
              <a:spcBef>
                <a:spcPts val="0"/>
              </a:spcBef>
              <a:spcAft>
                <a:spcPts val="0"/>
              </a:spcAft>
              <a:buNone/>
            </a:pPr>
            <a:r>
              <a:rPr lang="en-CA" sz="1800" b="1">
                <a:solidFill>
                  <a:srgbClr val="262626"/>
                </a:solidFill>
                <a:latin typeface="Arial"/>
                <a:ea typeface="Arial"/>
                <a:cs typeface="Arial"/>
                <a:sym typeface="Arial"/>
              </a:rPr>
              <a:t> </a:t>
            </a:r>
            <a:endParaRPr sz="1800" b="1">
              <a:solidFill>
                <a:srgbClr val="262626"/>
              </a:solidFill>
              <a:latin typeface="Arial"/>
              <a:ea typeface="Arial"/>
              <a:cs typeface="Arial"/>
              <a:sym typeface="Arial"/>
            </a:endParaRPr>
          </a:p>
          <a:p>
            <a:pPr marL="0" marR="0" lvl="0" indent="0" algn="l" rtl="0">
              <a:spcBef>
                <a:spcPts val="0"/>
              </a:spcBef>
              <a:spcAft>
                <a:spcPts val="0"/>
              </a:spcAft>
              <a:buNone/>
            </a:pPr>
            <a:r>
              <a:rPr lang="en-CA" sz="1800" b="1">
                <a:solidFill>
                  <a:srgbClr val="262626"/>
                </a:solidFill>
                <a:latin typeface="Arial"/>
                <a:ea typeface="Arial"/>
                <a:cs typeface="Arial"/>
                <a:sym typeface="Arial"/>
              </a:rPr>
              <a:t>Improvements:</a:t>
            </a:r>
            <a:endParaRPr sz="1800" b="1">
              <a:solidFill>
                <a:srgbClr val="262626"/>
              </a:solidFill>
              <a:latin typeface="Arial"/>
              <a:ea typeface="Arial"/>
              <a:cs typeface="Arial"/>
              <a:sym typeface="Arial"/>
            </a:endParaRPr>
          </a:p>
          <a:p>
            <a:pPr marL="457200" lvl="0" indent="-342900" algn="l" rtl="0">
              <a:lnSpc>
                <a:spcPct val="115000"/>
              </a:lnSpc>
              <a:spcBef>
                <a:spcPts val="0"/>
              </a:spcBef>
              <a:spcAft>
                <a:spcPts val="0"/>
              </a:spcAft>
              <a:buClr>
                <a:srgbClr val="262626"/>
              </a:buClr>
              <a:buSzPts val="1800"/>
              <a:buChar char="●"/>
            </a:pPr>
            <a:r>
              <a:rPr lang="en-CA" sz="1800">
                <a:solidFill>
                  <a:srgbClr val="262626"/>
                </a:solidFill>
              </a:rPr>
              <a:t>Using review text for augmenting the similarity score calculation.</a:t>
            </a:r>
            <a:endParaRPr sz="1800" b="1">
              <a:solidFill>
                <a:srgbClr val="2626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cxnSp>
        <p:nvCxnSpPr>
          <p:cNvPr id="215" name="Google Shape;215;p18"/>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216" name="Google Shape;216;p18"/>
          <p:cNvCxnSpPr/>
          <p:nvPr/>
        </p:nvCxnSpPr>
        <p:spPr>
          <a:xfrm flipH="1">
            <a:off x="-58141" y="761631"/>
            <a:ext cx="388800" cy="327000"/>
          </a:xfrm>
          <a:prstGeom prst="straightConnector1">
            <a:avLst/>
          </a:prstGeom>
          <a:noFill/>
          <a:ln w="12700" cap="flat" cmpd="sng">
            <a:solidFill>
              <a:srgbClr val="C00000"/>
            </a:solidFill>
            <a:prstDash val="solid"/>
            <a:round/>
            <a:headEnd type="none" w="sm" len="sm"/>
            <a:tailEnd type="none" w="sm" len="sm"/>
          </a:ln>
        </p:spPr>
      </p:cxnSp>
      <p:sp>
        <p:nvSpPr>
          <p:cNvPr id="217" name="Google Shape;217;p18"/>
          <p:cNvSpPr/>
          <p:nvPr/>
        </p:nvSpPr>
        <p:spPr>
          <a:xfrm>
            <a:off x="797873" y="611396"/>
            <a:ext cx="3971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2</a:t>
            </a:r>
            <a:r>
              <a:rPr lang="en-CA" sz="2000" b="1">
                <a:solidFill>
                  <a:schemeClr val="dk1"/>
                </a:solidFill>
                <a:latin typeface="Arial"/>
                <a:ea typeface="Arial"/>
                <a:cs typeface="Arial"/>
                <a:sym typeface="Arial"/>
              </a:rPr>
              <a:t>  </a:t>
            </a:r>
            <a:r>
              <a:rPr lang="en-CA" sz="2000" b="1">
                <a:solidFill>
                  <a:schemeClr val="dk1"/>
                </a:solidFill>
              </a:rPr>
              <a:t>Item </a:t>
            </a:r>
            <a:r>
              <a:rPr lang="en-CA" sz="2000" b="1">
                <a:solidFill>
                  <a:schemeClr val="dk1"/>
                </a:solidFill>
                <a:latin typeface="Arial"/>
                <a:ea typeface="Arial"/>
                <a:cs typeface="Arial"/>
                <a:sym typeface="Arial"/>
              </a:rPr>
              <a:t>- Based Technique</a:t>
            </a:r>
            <a:endParaRPr sz="2000" b="1">
              <a:solidFill>
                <a:schemeClr val="dk1"/>
              </a:solidFill>
              <a:latin typeface="Arial"/>
              <a:ea typeface="Arial"/>
              <a:cs typeface="Arial"/>
              <a:sym typeface="Arial"/>
            </a:endParaRPr>
          </a:p>
        </p:txBody>
      </p:sp>
      <p:sp>
        <p:nvSpPr>
          <p:cNvPr id="218" name="Google Shape;218;p18"/>
          <p:cNvSpPr/>
          <p:nvPr/>
        </p:nvSpPr>
        <p:spPr>
          <a:xfrm>
            <a:off x="694606" y="544034"/>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18"/>
          <p:cNvSpPr txBox="1"/>
          <p:nvPr/>
        </p:nvSpPr>
        <p:spPr>
          <a:xfrm>
            <a:off x="6035909" y="2905780"/>
            <a:ext cx="5832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2</a:t>
            </a:r>
            <a:endParaRPr sz="2800">
              <a:solidFill>
                <a:schemeClr val="lt1"/>
              </a:solidFill>
              <a:latin typeface="Arial"/>
              <a:ea typeface="Arial"/>
              <a:cs typeface="Arial"/>
              <a:sym typeface="Arial"/>
            </a:endParaRPr>
          </a:p>
        </p:txBody>
      </p:sp>
      <p:pic>
        <p:nvPicPr>
          <p:cNvPr id="220" name="Google Shape;220;p18" title="Points scored"/>
          <p:cNvPicPr preferRelativeResize="0"/>
          <p:nvPr/>
        </p:nvPicPr>
        <p:blipFill>
          <a:blip r:embed="rId3">
            <a:alphaModFix/>
          </a:blip>
          <a:stretch>
            <a:fillRect/>
          </a:stretch>
        </p:blipFill>
        <p:spPr>
          <a:xfrm>
            <a:off x="931992" y="1277375"/>
            <a:ext cx="9914985" cy="526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cxnSp>
        <p:nvCxnSpPr>
          <p:cNvPr id="226" name="Google Shape;226;p19"/>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227" name="Google Shape;227;p19"/>
          <p:cNvCxnSpPr/>
          <p:nvPr/>
        </p:nvCxnSpPr>
        <p:spPr>
          <a:xfrm flipH="1">
            <a:off x="-58141" y="761631"/>
            <a:ext cx="388800" cy="327000"/>
          </a:xfrm>
          <a:prstGeom prst="straightConnector1">
            <a:avLst/>
          </a:prstGeom>
          <a:noFill/>
          <a:ln w="12700" cap="flat" cmpd="sng">
            <a:solidFill>
              <a:srgbClr val="C00000"/>
            </a:solidFill>
            <a:prstDash val="solid"/>
            <a:round/>
            <a:headEnd type="none" w="sm" len="sm"/>
            <a:tailEnd type="none" w="sm" len="sm"/>
          </a:ln>
        </p:spPr>
      </p:cxnSp>
      <p:sp>
        <p:nvSpPr>
          <p:cNvPr id="228" name="Google Shape;228;p19"/>
          <p:cNvSpPr/>
          <p:nvPr/>
        </p:nvSpPr>
        <p:spPr>
          <a:xfrm>
            <a:off x="797875" y="611400"/>
            <a:ext cx="4853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3</a:t>
            </a:r>
            <a:r>
              <a:rPr lang="en-CA" sz="2000" b="1">
                <a:solidFill>
                  <a:schemeClr val="dk1"/>
                </a:solidFill>
                <a:latin typeface="Arial"/>
                <a:ea typeface="Arial"/>
                <a:cs typeface="Arial"/>
                <a:sym typeface="Arial"/>
              </a:rPr>
              <a:t>  </a:t>
            </a:r>
            <a:r>
              <a:rPr lang="en-CA" sz="2000" b="1">
                <a:solidFill>
                  <a:schemeClr val="dk1"/>
                </a:solidFill>
              </a:rPr>
              <a:t>Latent Dirichlet allocation (LDA)</a:t>
            </a:r>
            <a:br>
              <a:rPr lang="en-CA" sz="2000" b="1">
                <a:solidFill>
                  <a:schemeClr val="dk1"/>
                </a:solidFill>
              </a:rPr>
            </a:br>
            <a:endParaRPr sz="2000" b="1">
              <a:solidFill>
                <a:schemeClr val="dk1"/>
              </a:solidFill>
              <a:latin typeface="Arial"/>
              <a:ea typeface="Arial"/>
              <a:cs typeface="Arial"/>
              <a:sym typeface="Arial"/>
            </a:endParaRPr>
          </a:p>
        </p:txBody>
      </p:sp>
      <p:sp>
        <p:nvSpPr>
          <p:cNvPr id="229" name="Google Shape;229;p19"/>
          <p:cNvSpPr/>
          <p:nvPr/>
        </p:nvSpPr>
        <p:spPr>
          <a:xfrm>
            <a:off x="694606" y="544034"/>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0" name="Google Shape;230;p19"/>
          <p:cNvSpPr txBox="1"/>
          <p:nvPr/>
        </p:nvSpPr>
        <p:spPr>
          <a:xfrm>
            <a:off x="6035909" y="2905780"/>
            <a:ext cx="5832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2</a:t>
            </a:r>
            <a:endParaRPr sz="2800">
              <a:solidFill>
                <a:schemeClr val="lt1"/>
              </a:solidFill>
              <a:latin typeface="Arial"/>
              <a:ea typeface="Arial"/>
              <a:cs typeface="Arial"/>
              <a:sym typeface="Arial"/>
            </a:endParaRPr>
          </a:p>
        </p:txBody>
      </p:sp>
      <p:sp>
        <p:nvSpPr>
          <p:cNvPr id="231" name="Google Shape;231;p19"/>
          <p:cNvSpPr/>
          <p:nvPr/>
        </p:nvSpPr>
        <p:spPr>
          <a:xfrm>
            <a:off x="466950" y="1088475"/>
            <a:ext cx="5813700" cy="5353200"/>
          </a:xfrm>
          <a:prstGeom prst="rect">
            <a:avLst/>
          </a:prstGeom>
          <a:noFill/>
          <a:ln>
            <a:noFill/>
          </a:ln>
        </p:spPr>
        <p:txBody>
          <a:bodyPr spcFirstLastPara="1" wrap="square" lIns="219400" tIns="109700" rIns="219400" bIns="109700" anchor="t" anchorCtr="0">
            <a:noAutofit/>
          </a:bodyPr>
          <a:lstStyle/>
          <a:p>
            <a:pPr marL="0" marR="0" lvl="0" indent="0" algn="l" rtl="0">
              <a:spcBef>
                <a:spcPts val="0"/>
              </a:spcBef>
              <a:spcAft>
                <a:spcPts val="0"/>
              </a:spcAft>
              <a:buNone/>
            </a:pPr>
            <a:r>
              <a:rPr lang="en-CA" sz="1800" b="1" dirty="0">
                <a:solidFill>
                  <a:srgbClr val="262626"/>
                </a:solidFill>
              </a:rPr>
              <a:t>Description</a:t>
            </a:r>
            <a:r>
              <a:rPr lang="en-CA" sz="1800" b="1" dirty="0">
                <a:solidFill>
                  <a:srgbClr val="262626"/>
                </a:solidFill>
                <a:latin typeface="Arial"/>
                <a:ea typeface="Arial"/>
                <a:cs typeface="Arial"/>
                <a:sym typeface="Arial"/>
              </a:rPr>
              <a:t>:</a:t>
            </a:r>
            <a:endParaRPr sz="1800" b="1" dirty="0">
              <a:solidFill>
                <a:srgbClr val="262626"/>
              </a:solidFill>
              <a:latin typeface="Arial"/>
              <a:ea typeface="Arial"/>
              <a:cs typeface="Arial"/>
              <a:sym typeface="Arial"/>
            </a:endParaRPr>
          </a:p>
          <a:p>
            <a:pPr marL="457200" marR="0" lvl="0" indent="-342900" algn="l" rtl="0">
              <a:spcBef>
                <a:spcPts val="0"/>
              </a:spcBef>
              <a:spcAft>
                <a:spcPts val="0"/>
              </a:spcAft>
              <a:buClr>
                <a:srgbClr val="262626"/>
              </a:buClr>
              <a:buSzPts val="1800"/>
              <a:buChar char="●"/>
            </a:pPr>
            <a:r>
              <a:rPr lang="en-CA" sz="1800" dirty="0">
                <a:solidFill>
                  <a:srgbClr val="262626"/>
                </a:solidFill>
              </a:rPr>
              <a:t>Classification of similar text in the document into topics.</a:t>
            </a:r>
            <a:endParaRPr sz="1800" dirty="0">
              <a:solidFill>
                <a:srgbClr val="262626"/>
              </a:solidFill>
            </a:endParaRPr>
          </a:p>
          <a:p>
            <a:pPr marL="457200" marR="0" lvl="0" indent="-342900" algn="l" rtl="0">
              <a:spcBef>
                <a:spcPts val="0"/>
              </a:spcBef>
              <a:spcAft>
                <a:spcPts val="0"/>
              </a:spcAft>
              <a:buClr>
                <a:srgbClr val="262626"/>
              </a:buClr>
              <a:buSzPts val="1800"/>
              <a:buChar char="●"/>
            </a:pPr>
            <a:r>
              <a:rPr lang="en-CA" sz="1800" dirty="0">
                <a:solidFill>
                  <a:srgbClr val="262626"/>
                </a:solidFill>
              </a:rPr>
              <a:t>No of topics: 20</a:t>
            </a:r>
            <a:endParaRPr sz="1800" dirty="0">
              <a:solidFill>
                <a:srgbClr val="262626"/>
              </a:solidFill>
            </a:endParaRPr>
          </a:p>
          <a:p>
            <a:pPr marL="0" marR="0" lvl="0" indent="0" algn="l" rtl="0">
              <a:spcBef>
                <a:spcPts val="0"/>
              </a:spcBef>
              <a:spcAft>
                <a:spcPts val="0"/>
              </a:spcAft>
              <a:buNone/>
            </a:pPr>
            <a:endParaRPr sz="1800" dirty="0">
              <a:solidFill>
                <a:srgbClr val="262626"/>
              </a:solidFill>
            </a:endParaRPr>
          </a:p>
          <a:p>
            <a:pPr marL="0" marR="0" lvl="0" indent="0" algn="l" rtl="0">
              <a:spcBef>
                <a:spcPts val="0"/>
              </a:spcBef>
              <a:spcAft>
                <a:spcPts val="0"/>
              </a:spcAft>
              <a:buNone/>
            </a:pPr>
            <a:endParaRPr sz="1800" dirty="0"/>
          </a:p>
          <a:p>
            <a:pPr marL="0" lvl="0" indent="0" algn="l" rtl="0">
              <a:spcBef>
                <a:spcPts val="0"/>
              </a:spcBef>
              <a:spcAft>
                <a:spcPts val="0"/>
              </a:spcAft>
              <a:buClr>
                <a:schemeClr val="dk1"/>
              </a:buClr>
              <a:buFont typeface="Arial"/>
              <a:buNone/>
            </a:pPr>
            <a:r>
              <a:rPr lang="en-CA" sz="1800" b="1" dirty="0">
                <a:solidFill>
                  <a:srgbClr val="262626"/>
                </a:solidFill>
              </a:rPr>
              <a:t>Findings:</a:t>
            </a:r>
            <a:endParaRPr sz="1800" b="1" dirty="0">
              <a:solidFill>
                <a:srgbClr val="262626"/>
              </a:solidFill>
            </a:endParaRPr>
          </a:p>
          <a:p>
            <a:pPr marL="457200" lvl="0" indent="-342900" algn="l" rtl="0">
              <a:spcBef>
                <a:spcPts val="0"/>
              </a:spcBef>
              <a:spcAft>
                <a:spcPts val="0"/>
              </a:spcAft>
              <a:buClr>
                <a:srgbClr val="262626"/>
              </a:buClr>
              <a:buSzPts val="1800"/>
              <a:buChar char="●"/>
            </a:pPr>
            <a:r>
              <a:rPr lang="en-CA" sz="1800" dirty="0">
                <a:solidFill>
                  <a:srgbClr val="262626"/>
                </a:solidFill>
              </a:rPr>
              <a:t>LDA topics tend to distribute higher around more frequent terms i.e. topic 1 highest </a:t>
            </a:r>
            <a:r>
              <a:rPr lang="en-CA" sz="1800" dirty="0" err="1">
                <a:solidFill>
                  <a:srgbClr val="262626"/>
                </a:solidFill>
              </a:rPr>
              <a:t>occurence</a:t>
            </a:r>
            <a:r>
              <a:rPr lang="en-CA" sz="1800" dirty="0">
                <a:solidFill>
                  <a:srgbClr val="262626"/>
                </a:solidFill>
              </a:rPr>
              <a:t>.</a:t>
            </a:r>
            <a:endParaRPr sz="1800" dirty="0">
              <a:solidFill>
                <a:srgbClr val="262626"/>
              </a:solidFill>
            </a:endParaRPr>
          </a:p>
          <a:p>
            <a:pPr marL="457200" lvl="0" indent="0" algn="l" rtl="0">
              <a:spcBef>
                <a:spcPts val="0"/>
              </a:spcBef>
              <a:spcAft>
                <a:spcPts val="0"/>
              </a:spcAft>
              <a:buNone/>
            </a:pPr>
            <a:endParaRPr sz="1800" dirty="0">
              <a:solidFill>
                <a:srgbClr val="262626"/>
              </a:solidFill>
            </a:endParaRPr>
          </a:p>
          <a:p>
            <a:pPr marL="457200" lvl="0" indent="-342900" algn="l" rtl="0">
              <a:spcBef>
                <a:spcPts val="0"/>
              </a:spcBef>
              <a:spcAft>
                <a:spcPts val="0"/>
              </a:spcAft>
              <a:buClr>
                <a:srgbClr val="262626"/>
              </a:buClr>
              <a:buSzPts val="1800"/>
              <a:buChar char="●"/>
            </a:pPr>
            <a:r>
              <a:rPr lang="en-CA" sz="1800" dirty="0">
                <a:solidFill>
                  <a:srgbClr val="262626"/>
                </a:solidFill>
              </a:rPr>
              <a:t>Returns likelihood of all topics in a review.</a:t>
            </a:r>
            <a:endParaRPr sz="1800" dirty="0">
              <a:solidFill>
                <a:srgbClr val="262626"/>
              </a:solidFill>
            </a:endParaRPr>
          </a:p>
          <a:p>
            <a:pPr marL="457200" lvl="0" indent="0" algn="l" rtl="0">
              <a:spcBef>
                <a:spcPts val="0"/>
              </a:spcBef>
              <a:spcAft>
                <a:spcPts val="0"/>
              </a:spcAft>
              <a:buNone/>
            </a:pPr>
            <a:endParaRPr sz="1800" dirty="0">
              <a:solidFill>
                <a:srgbClr val="262626"/>
              </a:solidFill>
            </a:endParaRPr>
          </a:p>
          <a:p>
            <a:pPr marL="457200" lvl="0" indent="-342900" algn="l" rtl="0">
              <a:spcBef>
                <a:spcPts val="0"/>
              </a:spcBef>
              <a:spcAft>
                <a:spcPts val="0"/>
              </a:spcAft>
              <a:buClr>
                <a:srgbClr val="262626"/>
              </a:buClr>
              <a:buSzPts val="1800"/>
              <a:buChar char="●"/>
            </a:pPr>
            <a:r>
              <a:rPr lang="en-CA" sz="1800" dirty="0">
                <a:solidFill>
                  <a:srgbClr val="262626"/>
                </a:solidFill>
              </a:rPr>
              <a:t>Each review text could be represented by a normalized vector.</a:t>
            </a:r>
            <a:endParaRPr sz="1800" dirty="0">
              <a:solidFill>
                <a:srgbClr val="262626"/>
              </a:solidFill>
            </a:endParaRPr>
          </a:p>
          <a:p>
            <a:pPr marL="0" lvl="0" indent="0" algn="l" rtl="0">
              <a:spcBef>
                <a:spcPts val="0"/>
              </a:spcBef>
              <a:spcAft>
                <a:spcPts val="0"/>
              </a:spcAft>
              <a:buNone/>
            </a:pPr>
            <a:endParaRPr sz="1800" dirty="0">
              <a:solidFill>
                <a:srgbClr val="262626"/>
              </a:solidFill>
            </a:endParaRPr>
          </a:p>
          <a:p>
            <a:pPr marL="457200" lvl="0" indent="-342900" algn="l" rtl="0">
              <a:spcBef>
                <a:spcPts val="0"/>
              </a:spcBef>
              <a:spcAft>
                <a:spcPts val="0"/>
              </a:spcAft>
              <a:buClr>
                <a:srgbClr val="262626"/>
              </a:buClr>
              <a:buSzPts val="1800"/>
              <a:buChar char="●"/>
            </a:pPr>
            <a:r>
              <a:rPr lang="en-CA" sz="1800" dirty="0">
                <a:solidFill>
                  <a:srgbClr val="262626"/>
                </a:solidFill>
              </a:rPr>
              <a:t>Appending star rating to review text led to a non-uniform distribution of topics.</a:t>
            </a:r>
            <a:endParaRPr sz="1800" dirty="0">
              <a:solidFill>
                <a:srgbClr val="262626"/>
              </a:solidFill>
            </a:endParaRPr>
          </a:p>
          <a:p>
            <a:pPr marL="457200" lvl="0" indent="0" algn="l" rtl="0">
              <a:spcBef>
                <a:spcPts val="0"/>
              </a:spcBef>
              <a:spcAft>
                <a:spcPts val="0"/>
              </a:spcAft>
              <a:buNone/>
            </a:pPr>
            <a:endParaRPr sz="1800" dirty="0">
              <a:solidFill>
                <a:srgbClr val="262626"/>
              </a:solidFill>
            </a:endParaRPr>
          </a:p>
          <a:p>
            <a:pPr marL="457200" lvl="0" indent="0" algn="l" rtl="0">
              <a:spcBef>
                <a:spcPts val="0"/>
              </a:spcBef>
              <a:spcAft>
                <a:spcPts val="0"/>
              </a:spcAft>
              <a:buNone/>
            </a:pPr>
            <a:endParaRPr sz="1800" dirty="0">
              <a:solidFill>
                <a:srgbClr val="262626"/>
              </a:solidFill>
            </a:endParaRPr>
          </a:p>
        </p:txBody>
      </p:sp>
      <p:pic>
        <p:nvPicPr>
          <p:cNvPr id="232" name="Google Shape;232;p19"/>
          <p:cNvPicPr preferRelativeResize="0"/>
          <p:nvPr/>
        </p:nvPicPr>
        <p:blipFill>
          <a:blip r:embed="rId3">
            <a:alphaModFix/>
          </a:blip>
          <a:stretch>
            <a:fillRect/>
          </a:stretch>
        </p:blipFill>
        <p:spPr>
          <a:xfrm>
            <a:off x="6619100" y="1200325"/>
            <a:ext cx="4853099" cy="3387826"/>
          </a:xfrm>
          <a:prstGeom prst="rect">
            <a:avLst/>
          </a:prstGeom>
          <a:noFill/>
          <a:ln>
            <a:noFill/>
          </a:ln>
        </p:spPr>
      </p:pic>
      <p:sp>
        <p:nvSpPr>
          <p:cNvPr id="233" name="Google Shape;233;p19"/>
          <p:cNvSpPr txBox="1"/>
          <p:nvPr/>
        </p:nvSpPr>
        <p:spPr>
          <a:xfrm>
            <a:off x="7058575" y="4478150"/>
            <a:ext cx="4283100" cy="1417800"/>
          </a:xfrm>
          <a:prstGeom prst="rect">
            <a:avLst/>
          </a:prstGeom>
          <a:noFill/>
          <a:ln>
            <a:noFill/>
          </a:ln>
          <a:effectLst>
            <a:outerShdw blurRad="57150" dist="19050" dir="5400000" algn="bl" rotWithShape="0">
              <a:srgbClr val="C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CA">
                <a:solidFill>
                  <a:schemeClr val="dk1"/>
                </a:solidFill>
              </a:rPr>
              <a:t>“An extra </a:t>
            </a:r>
            <a:r>
              <a:rPr lang="en-CA" sz="1800">
                <a:solidFill>
                  <a:schemeClr val="dk1"/>
                </a:solidFill>
              </a:rPr>
              <a:t>1/2*</a:t>
            </a:r>
            <a:r>
              <a:rPr lang="en-CA">
                <a:solidFill>
                  <a:schemeClr val="dk1"/>
                </a:solidFill>
              </a:rPr>
              <a:t> rating causes	 restaurants  to sell out	 </a:t>
            </a:r>
            <a:r>
              <a:rPr lang="en-CA" sz="1800">
                <a:solidFill>
                  <a:schemeClr val="dk1"/>
                </a:solidFill>
              </a:rPr>
              <a:t>19%</a:t>
            </a:r>
            <a:r>
              <a:rPr lang="en-CA">
                <a:solidFill>
                  <a:schemeClr val="dk1"/>
                </a:solidFill>
              </a:rPr>
              <a:t> points more  frequently“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cxnSp>
        <p:nvCxnSpPr>
          <p:cNvPr id="239" name="Google Shape;239;p20"/>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240" name="Google Shape;240;p20"/>
          <p:cNvCxnSpPr/>
          <p:nvPr/>
        </p:nvCxnSpPr>
        <p:spPr>
          <a:xfrm flipH="1">
            <a:off x="-58141" y="761631"/>
            <a:ext cx="388800" cy="327000"/>
          </a:xfrm>
          <a:prstGeom prst="straightConnector1">
            <a:avLst/>
          </a:prstGeom>
          <a:noFill/>
          <a:ln w="12700" cap="flat" cmpd="sng">
            <a:solidFill>
              <a:srgbClr val="C00000"/>
            </a:solidFill>
            <a:prstDash val="solid"/>
            <a:round/>
            <a:headEnd type="none" w="sm" len="sm"/>
            <a:tailEnd type="none" w="sm" len="sm"/>
          </a:ln>
        </p:spPr>
      </p:cxnSp>
      <p:sp>
        <p:nvSpPr>
          <p:cNvPr id="241" name="Google Shape;241;p20"/>
          <p:cNvSpPr/>
          <p:nvPr/>
        </p:nvSpPr>
        <p:spPr>
          <a:xfrm>
            <a:off x="797875" y="611400"/>
            <a:ext cx="4853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3</a:t>
            </a:r>
            <a:r>
              <a:rPr lang="en-CA" sz="2000" b="1">
                <a:solidFill>
                  <a:schemeClr val="dk1"/>
                </a:solidFill>
                <a:latin typeface="Arial"/>
                <a:ea typeface="Arial"/>
                <a:cs typeface="Arial"/>
                <a:sym typeface="Arial"/>
              </a:rPr>
              <a:t>  </a:t>
            </a:r>
            <a:r>
              <a:rPr lang="en-CA" sz="2000" b="1">
                <a:solidFill>
                  <a:schemeClr val="dk1"/>
                </a:solidFill>
              </a:rPr>
              <a:t>Latent Dirichlet allocation (LDA)</a:t>
            </a:r>
            <a:br>
              <a:rPr lang="en-CA" sz="2000" b="1">
                <a:solidFill>
                  <a:schemeClr val="dk1"/>
                </a:solidFill>
              </a:rPr>
            </a:br>
            <a:endParaRPr sz="2000" b="1">
              <a:solidFill>
                <a:schemeClr val="dk1"/>
              </a:solidFill>
              <a:latin typeface="Arial"/>
              <a:ea typeface="Arial"/>
              <a:cs typeface="Arial"/>
              <a:sym typeface="Arial"/>
            </a:endParaRPr>
          </a:p>
        </p:txBody>
      </p:sp>
      <p:sp>
        <p:nvSpPr>
          <p:cNvPr id="242" name="Google Shape;242;p20"/>
          <p:cNvSpPr/>
          <p:nvPr/>
        </p:nvSpPr>
        <p:spPr>
          <a:xfrm>
            <a:off x="694606" y="544034"/>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243" name="Google Shape;243;p20"/>
          <p:cNvGraphicFramePr/>
          <p:nvPr/>
        </p:nvGraphicFramePr>
        <p:xfrm>
          <a:off x="766602" y="1464584"/>
          <a:ext cx="4853100" cy="4795300"/>
        </p:xfrm>
        <a:graphic>
          <a:graphicData uri="http://schemas.openxmlformats.org/drawingml/2006/table">
            <a:tbl>
              <a:tblPr firstRow="1" bandRow="1">
                <a:noFill/>
                <a:tableStyleId>{DFCFE1CB-7C4F-479F-A92B-6DF8178020C8}</a:tableStyleId>
              </a:tblPr>
              <a:tblGrid>
                <a:gridCol w="772950">
                  <a:extLst>
                    <a:ext uri="{9D8B030D-6E8A-4147-A177-3AD203B41FA5}">
                      <a16:colId xmlns:a16="http://schemas.microsoft.com/office/drawing/2014/main" val="20000"/>
                    </a:ext>
                  </a:extLst>
                </a:gridCol>
                <a:gridCol w="2714500">
                  <a:extLst>
                    <a:ext uri="{9D8B030D-6E8A-4147-A177-3AD203B41FA5}">
                      <a16:colId xmlns:a16="http://schemas.microsoft.com/office/drawing/2014/main" val="20001"/>
                    </a:ext>
                  </a:extLst>
                </a:gridCol>
                <a:gridCol w="1365650">
                  <a:extLst>
                    <a:ext uri="{9D8B030D-6E8A-4147-A177-3AD203B41FA5}">
                      <a16:colId xmlns:a16="http://schemas.microsoft.com/office/drawing/2014/main" val="20002"/>
                    </a:ext>
                  </a:extLst>
                </a:gridCol>
              </a:tblGrid>
              <a:tr h="487350">
                <a:tc>
                  <a:txBody>
                    <a:bodyPr/>
                    <a:lstStyle/>
                    <a:p>
                      <a:pPr marL="0" marR="0" lvl="0" indent="0" algn="ctr" rtl="0">
                        <a:spcBef>
                          <a:spcPts val="0"/>
                        </a:spcBef>
                        <a:spcAft>
                          <a:spcPts val="0"/>
                        </a:spcAft>
                        <a:buNone/>
                      </a:pPr>
                      <a:r>
                        <a:rPr lang="en-CA"/>
                        <a:t>Topic</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CA"/>
                        <a:t>Top Words</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CA"/>
                        <a:t>Percentage</a:t>
                      </a:r>
                      <a:endParaRPr/>
                    </a:p>
                  </a:txBody>
                  <a:tcPr marL="91450" marR="91450" marT="45725" marB="45725">
                    <a:solidFill>
                      <a:schemeClr val="accent2"/>
                    </a:solidFill>
                  </a:tcPr>
                </a:tc>
                <a:extLst>
                  <a:ext uri="{0D108BD9-81ED-4DB2-BD59-A6C34878D82A}">
                    <a16:rowId xmlns:a16="http://schemas.microsoft.com/office/drawing/2014/main" val="10000"/>
                  </a:ext>
                </a:extLst>
              </a:tr>
              <a:tr h="449900">
                <a:tc>
                  <a:txBody>
                    <a:bodyPr/>
                    <a:lstStyle/>
                    <a:p>
                      <a:pPr marL="0" marR="0" lvl="0" indent="0" algn="ctr" rtl="0">
                        <a:spcBef>
                          <a:spcPts val="0"/>
                        </a:spcBef>
                        <a:spcAft>
                          <a:spcPts val="0"/>
                        </a:spcAft>
                        <a:buNone/>
                      </a:pPr>
                      <a:r>
                        <a:rPr lang="en-CA"/>
                        <a:t>1</a:t>
                      </a:r>
                      <a:endParaRPr sz="1400"/>
                    </a:p>
                  </a:txBody>
                  <a:tcPr marL="91450" marR="91450" marT="45725" marB="45725">
                    <a:solidFill>
                      <a:srgbClr val="E5B8B7"/>
                    </a:solidFill>
                  </a:tcPr>
                </a:tc>
                <a:tc>
                  <a:txBody>
                    <a:bodyPr/>
                    <a:lstStyle/>
                    <a:p>
                      <a:pPr marL="0" marR="0" lvl="0" indent="0" algn="ctr" rtl="0">
                        <a:spcBef>
                          <a:spcPts val="0"/>
                        </a:spcBef>
                        <a:spcAft>
                          <a:spcPts val="0"/>
                        </a:spcAft>
                        <a:buNone/>
                      </a:pPr>
                      <a:r>
                        <a:rPr lang="en-CA"/>
                        <a:t>order,go,food,time,...</a:t>
                      </a:r>
                      <a:endParaRPr/>
                    </a:p>
                  </a:txBody>
                  <a:tcPr marL="91450" marR="91450" marT="45725" marB="45725">
                    <a:solidFill>
                      <a:srgbClr val="E5B8B7"/>
                    </a:solidFill>
                  </a:tcPr>
                </a:tc>
                <a:tc>
                  <a:txBody>
                    <a:bodyPr/>
                    <a:lstStyle/>
                    <a:p>
                      <a:pPr marL="0" marR="0" lvl="0" indent="0" algn="ctr" rtl="0">
                        <a:spcBef>
                          <a:spcPts val="0"/>
                        </a:spcBef>
                        <a:spcAft>
                          <a:spcPts val="0"/>
                        </a:spcAft>
                        <a:buNone/>
                      </a:pPr>
                      <a:r>
                        <a:rPr lang="en-CA"/>
                        <a:t>15.6</a:t>
                      </a:r>
                      <a:endParaRPr/>
                    </a:p>
                  </a:txBody>
                  <a:tcPr marL="91450" marR="91450" marT="45725" marB="45725">
                    <a:solidFill>
                      <a:srgbClr val="E5B8B7"/>
                    </a:solidFill>
                  </a:tcPr>
                </a:tc>
                <a:extLst>
                  <a:ext uri="{0D108BD9-81ED-4DB2-BD59-A6C34878D82A}">
                    <a16:rowId xmlns:a16="http://schemas.microsoft.com/office/drawing/2014/main" val="10001"/>
                  </a:ext>
                </a:extLst>
              </a:tr>
              <a:tr h="449900">
                <a:tc>
                  <a:txBody>
                    <a:bodyPr/>
                    <a:lstStyle/>
                    <a:p>
                      <a:pPr marL="0" marR="0" lvl="0" indent="0" algn="ctr" rtl="0">
                        <a:spcBef>
                          <a:spcPts val="0"/>
                        </a:spcBef>
                        <a:spcAft>
                          <a:spcPts val="0"/>
                        </a:spcAft>
                        <a:buNone/>
                      </a:pPr>
                      <a:r>
                        <a:rPr lang="en-CA"/>
                        <a:t>2</a:t>
                      </a:r>
                      <a:endParaRPr sz="1400"/>
                    </a:p>
                  </a:txBody>
                  <a:tcPr marL="91450" marR="91450" marT="45725" marB="45725">
                    <a:solidFill>
                      <a:srgbClr val="F2DADA"/>
                    </a:solidFill>
                  </a:tcPr>
                </a:tc>
                <a:tc>
                  <a:txBody>
                    <a:bodyPr/>
                    <a:lstStyle/>
                    <a:p>
                      <a:pPr marL="0" marR="0" lvl="0" indent="0" algn="ctr" rtl="0">
                        <a:spcBef>
                          <a:spcPts val="0"/>
                        </a:spcBef>
                        <a:spcAft>
                          <a:spcPts val="0"/>
                        </a:spcAft>
                        <a:buNone/>
                      </a:pPr>
                      <a:r>
                        <a:rPr lang="en-CA"/>
                        <a:t>place,great,service...</a:t>
                      </a:r>
                      <a:endParaRPr/>
                    </a:p>
                  </a:txBody>
                  <a:tcPr marL="91450" marR="91450" marT="45725" marB="45725">
                    <a:solidFill>
                      <a:srgbClr val="F2DADA"/>
                    </a:solidFill>
                  </a:tcPr>
                </a:tc>
                <a:tc>
                  <a:txBody>
                    <a:bodyPr/>
                    <a:lstStyle/>
                    <a:p>
                      <a:pPr marL="0" marR="0" lvl="0" indent="0" algn="ctr" rtl="0">
                        <a:spcBef>
                          <a:spcPts val="0"/>
                        </a:spcBef>
                        <a:spcAft>
                          <a:spcPts val="0"/>
                        </a:spcAft>
                        <a:buNone/>
                      </a:pPr>
                      <a:r>
                        <a:rPr lang="en-CA"/>
                        <a:t>14.9</a:t>
                      </a:r>
                      <a:endParaRPr/>
                    </a:p>
                  </a:txBody>
                  <a:tcPr marL="91450" marR="91450" marT="45725" marB="45725">
                    <a:solidFill>
                      <a:srgbClr val="F2DADA"/>
                    </a:solidFill>
                  </a:tcPr>
                </a:tc>
                <a:extLst>
                  <a:ext uri="{0D108BD9-81ED-4DB2-BD59-A6C34878D82A}">
                    <a16:rowId xmlns:a16="http://schemas.microsoft.com/office/drawing/2014/main" val="10002"/>
                  </a:ext>
                </a:extLst>
              </a:tr>
              <a:tr h="449900">
                <a:tc>
                  <a:txBody>
                    <a:bodyPr/>
                    <a:lstStyle/>
                    <a:p>
                      <a:pPr marL="0" marR="0" lvl="0" indent="0" algn="ctr" rtl="0">
                        <a:spcBef>
                          <a:spcPts val="0"/>
                        </a:spcBef>
                        <a:spcAft>
                          <a:spcPts val="0"/>
                        </a:spcAft>
                        <a:buNone/>
                      </a:pPr>
                      <a:r>
                        <a:rPr lang="en-CA"/>
                        <a:t>3</a:t>
                      </a:r>
                      <a:endParaRPr sz="1400"/>
                    </a:p>
                  </a:txBody>
                  <a:tcPr marL="91450" marR="91450" marT="45725" marB="45725">
                    <a:solidFill>
                      <a:srgbClr val="E5B8B7"/>
                    </a:solidFill>
                  </a:tcPr>
                </a:tc>
                <a:tc>
                  <a:txBody>
                    <a:bodyPr/>
                    <a:lstStyle/>
                    <a:p>
                      <a:pPr marL="0" marR="0" lvl="0" indent="0" algn="ctr" rtl="0">
                        <a:spcBef>
                          <a:spcPts val="0"/>
                        </a:spcBef>
                        <a:spcAft>
                          <a:spcPts val="0"/>
                        </a:spcAft>
                        <a:buNone/>
                      </a:pPr>
                      <a:r>
                        <a:rPr lang="en-CA"/>
                        <a:t>good,try,love,...</a:t>
                      </a:r>
                      <a:endParaRPr/>
                    </a:p>
                  </a:txBody>
                  <a:tcPr marL="91450" marR="91450" marT="45725" marB="45725">
                    <a:solidFill>
                      <a:srgbClr val="E5B8B7"/>
                    </a:solidFill>
                  </a:tcPr>
                </a:tc>
                <a:tc>
                  <a:txBody>
                    <a:bodyPr/>
                    <a:lstStyle/>
                    <a:p>
                      <a:pPr marL="0" marR="0" lvl="0" indent="0" algn="ctr" rtl="0">
                        <a:spcBef>
                          <a:spcPts val="0"/>
                        </a:spcBef>
                        <a:spcAft>
                          <a:spcPts val="0"/>
                        </a:spcAft>
                        <a:buNone/>
                      </a:pPr>
                      <a:r>
                        <a:rPr lang="en-CA"/>
                        <a:t>14.4</a:t>
                      </a:r>
                      <a:endParaRPr/>
                    </a:p>
                  </a:txBody>
                  <a:tcPr marL="91450" marR="91450" marT="45725" marB="45725">
                    <a:solidFill>
                      <a:srgbClr val="E5B8B7"/>
                    </a:solidFill>
                  </a:tcPr>
                </a:tc>
                <a:extLst>
                  <a:ext uri="{0D108BD9-81ED-4DB2-BD59-A6C34878D82A}">
                    <a16:rowId xmlns:a16="http://schemas.microsoft.com/office/drawing/2014/main" val="10003"/>
                  </a:ext>
                </a:extLst>
              </a:tr>
              <a:tr h="449900">
                <a:tc>
                  <a:txBody>
                    <a:bodyPr/>
                    <a:lstStyle/>
                    <a:p>
                      <a:pPr marL="0" marR="0" lvl="0" indent="0" algn="ctr" rtl="0">
                        <a:spcBef>
                          <a:spcPts val="0"/>
                        </a:spcBef>
                        <a:spcAft>
                          <a:spcPts val="0"/>
                        </a:spcAft>
                        <a:buNone/>
                      </a:pPr>
                      <a:r>
                        <a:rPr lang="en-CA"/>
                        <a:t>4</a:t>
                      </a:r>
                      <a:endParaRPr sz="1400"/>
                    </a:p>
                  </a:txBody>
                  <a:tcPr marL="91450" marR="91450" marT="45725" marB="45725">
                    <a:solidFill>
                      <a:srgbClr val="F2DADA"/>
                    </a:solidFill>
                  </a:tcPr>
                </a:tc>
                <a:tc>
                  <a:txBody>
                    <a:bodyPr/>
                    <a:lstStyle/>
                    <a:p>
                      <a:pPr marL="0" marR="0" lvl="0" indent="0" algn="ctr" rtl="0">
                        <a:spcBef>
                          <a:spcPts val="0"/>
                        </a:spcBef>
                        <a:spcAft>
                          <a:spcPts val="0"/>
                        </a:spcAft>
                        <a:buNone/>
                      </a:pPr>
                      <a:r>
                        <a:rPr lang="en-CA"/>
                        <a:t>restaurant,steak,dinner...</a:t>
                      </a:r>
                      <a:endParaRPr/>
                    </a:p>
                  </a:txBody>
                  <a:tcPr marL="91450" marR="91450" marT="45725" marB="45725">
                    <a:solidFill>
                      <a:srgbClr val="F2DADA"/>
                    </a:solidFill>
                  </a:tcPr>
                </a:tc>
                <a:tc>
                  <a:txBody>
                    <a:bodyPr/>
                    <a:lstStyle/>
                    <a:p>
                      <a:pPr marL="0" marR="0" lvl="0" indent="0" algn="ctr" rtl="0">
                        <a:spcBef>
                          <a:spcPts val="0"/>
                        </a:spcBef>
                        <a:spcAft>
                          <a:spcPts val="0"/>
                        </a:spcAft>
                        <a:buNone/>
                      </a:pPr>
                      <a:r>
                        <a:rPr lang="en-CA"/>
                        <a:t>10.0</a:t>
                      </a:r>
                      <a:endParaRPr/>
                    </a:p>
                  </a:txBody>
                  <a:tcPr marL="91450" marR="91450" marT="45725" marB="45725">
                    <a:solidFill>
                      <a:srgbClr val="F2DADA"/>
                    </a:solidFill>
                  </a:tcPr>
                </a:tc>
                <a:extLst>
                  <a:ext uri="{0D108BD9-81ED-4DB2-BD59-A6C34878D82A}">
                    <a16:rowId xmlns:a16="http://schemas.microsoft.com/office/drawing/2014/main" val="10004"/>
                  </a:ext>
                </a:extLst>
              </a:tr>
              <a:tr h="406100">
                <a:tc>
                  <a:txBody>
                    <a:bodyPr/>
                    <a:lstStyle/>
                    <a:p>
                      <a:pPr marL="0" marR="0" lvl="0" indent="0" algn="ctr" rtl="0">
                        <a:spcBef>
                          <a:spcPts val="0"/>
                        </a:spcBef>
                        <a:spcAft>
                          <a:spcPts val="0"/>
                        </a:spcAft>
                        <a:buNone/>
                      </a:pPr>
                      <a:r>
                        <a:rPr lang="en-CA"/>
                        <a:t>5</a:t>
                      </a:r>
                      <a:endParaRPr sz="1400"/>
                    </a:p>
                  </a:txBody>
                  <a:tcPr marL="91450" marR="91450" marT="45725" marB="45725">
                    <a:solidFill>
                      <a:srgbClr val="E5B8B7"/>
                    </a:solidFill>
                  </a:tcPr>
                </a:tc>
                <a:tc>
                  <a:txBody>
                    <a:bodyPr/>
                    <a:lstStyle/>
                    <a:p>
                      <a:pPr marL="0" marR="0" lvl="0" indent="0" algn="ctr" rtl="0">
                        <a:spcBef>
                          <a:spcPts val="0"/>
                        </a:spcBef>
                        <a:spcAft>
                          <a:spcPts val="0"/>
                        </a:spcAft>
                        <a:buNone/>
                      </a:pPr>
                      <a:r>
                        <a:rPr lang="en-CA"/>
                        <a:t>mushroom,garlic,downtown,...</a:t>
                      </a:r>
                      <a:endParaRPr/>
                    </a:p>
                  </a:txBody>
                  <a:tcPr marL="91450" marR="91450" marT="45725" marB="45725">
                    <a:solidFill>
                      <a:srgbClr val="E5B8B7"/>
                    </a:solidFill>
                  </a:tcPr>
                </a:tc>
                <a:tc>
                  <a:txBody>
                    <a:bodyPr/>
                    <a:lstStyle/>
                    <a:p>
                      <a:pPr marL="0" marR="0" lvl="0" indent="0" algn="ctr" rtl="0">
                        <a:spcBef>
                          <a:spcPts val="0"/>
                        </a:spcBef>
                        <a:spcAft>
                          <a:spcPts val="0"/>
                        </a:spcAft>
                        <a:buNone/>
                      </a:pPr>
                      <a:r>
                        <a:rPr lang="en-CA"/>
                        <a:t>6.6</a:t>
                      </a:r>
                      <a:endParaRPr/>
                    </a:p>
                  </a:txBody>
                  <a:tcPr marL="91450" marR="91450" marT="45725" marB="45725">
                    <a:solidFill>
                      <a:srgbClr val="E5B8B7"/>
                    </a:solidFill>
                  </a:tcPr>
                </a:tc>
                <a:extLst>
                  <a:ext uri="{0D108BD9-81ED-4DB2-BD59-A6C34878D82A}">
                    <a16:rowId xmlns:a16="http://schemas.microsoft.com/office/drawing/2014/main" val="10005"/>
                  </a:ext>
                </a:extLst>
              </a:tr>
              <a:tr h="449900">
                <a:tc>
                  <a:txBody>
                    <a:bodyPr/>
                    <a:lstStyle/>
                    <a:p>
                      <a:pPr marL="0" marR="0" lvl="0" indent="0" algn="ctr" rtl="0">
                        <a:spcBef>
                          <a:spcPts val="0"/>
                        </a:spcBef>
                        <a:spcAft>
                          <a:spcPts val="0"/>
                        </a:spcAft>
                        <a:buNone/>
                      </a:pPr>
                      <a:r>
                        <a:rPr lang="en-CA"/>
                        <a:t>6</a:t>
                      </a:r>
                      <a:endParaRPr sz="1400"/>
                    </a:p>
                  </a:txBody>
                  <a:tcPr marL="91450" marR="91450" marT="45725" marB="45725">
                    <a:solidFill>
                      <a:srgbClr val="F2DADA"/>
                    </a:solidFill>
                  </a:tcPr>
                </a:tc>
                <a:tc>
                  <a:txBody>
                    <a:bodyPr/>
                    <a:lstStyle/>
                    <a:p>
                      <a:pPr marL="0" marR="0" lvl="0" indent="0" algn="ctr" rtl="0">
                        <a:spcBef>
                          <a:spcPts val="0"/>
                        </a:spcBef>
                        <a:spcAft>
                          <a:spcPts val="0"/>
                        </a:spcAft>
                        <a:buNone/>
                      </a:pPr>
                      <a:r>
                        <a:rPr lang="en-CA"/>
                        <a:t>sauce,bread,fresh,...</a:t>
                      </a:r>
                      <a:endParaRPr/>
                    </a:p>
                  </a:txBody>
                  <a:tcPr marL="91450" marR="91450" marT="45725" marB="45725">
                    <a:solidFill>
                      <a:srgbClr val="F2DADA"/>
                    </a:solidFill>
                  </a:tcPr>
                </a:tc>
                <a:tc>
                  <a:txBody>
                    <a:bodyPr/>
                    <a:lstStyle/>
                    <a:p>
                      <a:pPr marL="0" marR="0" lvl="0" indent="0" algn="ctr" rtl="0">
                        <a:spcBef>
                          <a:spcPts val="0"/>
                        </a:spcBef>
                        <a:spcAft>
                          <a:spcPts val="0"/>
                        </a:spcAft>
                        <a:buNone/>
                      </a:pPr>
                      <a:r>
                        <a:rPr lang="en-CA"/>
                        <a:t>3.8</a:t>
                      </a:r>
                      <a:endParaRPr/>
                    </a:p>
                  </a:txBody>
                  <a:tcPr marL="91450" marR="91450" marT="45725" marB="45725">
                    <a:solidFill>
                      <a:srgbClr val="F2DADA"/>
                    </a:solidFill>
                  </a:tcPr>
                </a:tc>
                <a:extLst>
                  <a:ext uri="{0D108BD9-81ED-4DB2-BD59-A6C34878D82A}">
                    <a16:rowId xmlns:a16="http://schemas.microsoft.com/office/drawing/2014/main" val="10006"/>
                  </a:ext>
                </a:extLst>
              </a:tr>
              <a:tr h="406100">
                <a:tc>
                  <a:txBody>
                    <a:bodyPr/>
                    <a:lstStyle/>
                    <a:p>
                      <a:pPr marL="0" marR="0" lvl="0" indent="0" algn="ctr" rtl="0">
                        <a:spcBef>
                          <a:spcPts val="0"/>
                        </a:spcBef>
                        <a:spcAft>
                          <a:spcPts val="0"/>
                        </a:spcAft>
                        <a:buNone/>
                      </a:pPr>
                      <a:r>
                        <a:rPr lang="en-CA"/>
                        <a:t>7</a:t>
                      </a:r>
                      <a:endParaRPr sz="1400"/>
                    </a:p>
                  </a:txBody>
                  <a:tcPr marL="91450" marR="91450" marT="45725" marB="45725">
                    <a:solidFill>
                      <a:srgbClr val="E5B8B7"/>
                    </a:solidFill>
                  </a:tcPr>
                </a:tc>
                <a:tc>
                  <a:txBody>
                    <a:bodyPr/>
                    <a:lstStyle/>
                    <a:p>
                      <a:pPr marL="0" marR="0" lvl="0" indent="0" algn="ctr" rtl="0">
                        <a:spcBef>
                          <a:spcPts val="0"/>
                        </a:spcBef>
                        <a:spcAft>
                          <a:spcPts val="0"/>
                        </a:spcAft>
                        <a:buNone/>
                      </a:pPr>
                      <a:r>
                        <a:rPr lang="en-CA"/>
                        <a:t>dish,entree,waiter,...</a:t>
                      </a:r>
                      <a:endParaRPr/>
                    </a:p>
                  </a:txBody>
                  <a:tcPr marL="91450" marR="91450" marT="45725" marB="45725">
                    <a:solidFill>
                      <a:srgbClr val="E5B8B7"/>
                    </a:solidFill>
                  </a:tcPr>
                </a:tc>
                <a:tc>
                  <a:txBody>
                    <a:bodyPr/>
                    <a:lstStyle/>
                    <a:p>
                      <a:pPr marL="0" marR="0" lvl="0" indent="0" algn="ctr" rtl="0">
                        <a:spcBef>
                          <a:spcPts val="0"/>
                        </a:spcBef>
                        <a:spcAft>
                          <a:spcPts val="0"/>
                        </a:spcAft>
                        <a:buNone/>
                      </a:pPr>
                      <a:r>
                        <a:rPr lang="en-CA"/>
                        <a:t>3.6</a:t>
                      </a:r>
                      <a:endParaRPr/>
                    </a:p>
                  </a:txBody>
                  <a:tcPr marL="91450" marR="91450" marT="45725" marB="45725">
                    <a:solidFill>
                      <a:srgbClr val="E5B8B7"/>
                    </a:solidFill>
                  </a:tcPr>
                </a:tc>
                <a:extLst>
                  <a:ext uri="{0D108BD9-81ED-4DB2-BD59-A6C34878D82A}">
                    <a16:rowId xmlns:a16="http://schemas.microsoft.com/office/drawing/2014/main" val="10007"/>
                  </a:ext>
                </a:extLst>
              </a:tr>
              <a:tr h="412075">
                <a:tc>
                  <a:txBody>
                    <a:bodyPr/>
                    <a:lstStyle/>
                    <a:p>
                      <a:pPr marL="0" marR="0" lvl="0" indent="0" algn="ctr" rtl="0">
                        <a:lnSpc>
                          <a:spcPct val="100000"/>
                        </a:lnSpc>
                        <a:spcBef>
                          <a:spcPts val="0"/>
                        </a:spcBef>
                        <a:spcAft>
                          <a:spcPts val="0"/>
                        </a:spcAft>
                        <a:buClr>
                          <a:schemeClr val="dk1"/>
                        </a:buClr>
                        <a:buSzPts val="1400"/>
                        <a:buFont typeface="Arial"/>
                        <a:buNone/>
                      </a:pPr>
                      <a:r>
                        <a:rPr lang="en-CA"/>
                        <a:t>8</a:t>
                      </a:r>
                      <a:endParaRPr sz="1400"/>
                    </a:p>
                  </a:txBody>
                  <a:tcPr marL="91450" marR="91450" marT="45725" marB="45725">
                    <a:solidFill>
                      <a:srgbClr val="F2DADA"/>
                    </a:solidFill>
                  </a:tcPr>
                </a:tc>
                <a:tc>
                  <a:txBody>
                    <a:bodyPr/>
                    <a:lstStyle/>
                    <a:p>
                      <a:pPr marL="0" marR="0" lvl="0" indent="0" algn="ctr" rtl="0">
                        <a:spcBef>
                          <a:spcPts val="0"/>
                        </a:spcBef>
                        <a:spcAft>
                          <a:spcPts val="0"/>
                        </a:spcAft>
                        <a:buNone/>
                      </a:pPr>
                      <a:r>
                        <a:rPr lang="en-CA"/>
                        <a:t>chicken,fry,food,...</a:t>
                      </a:r>
                      <a:endParaRPr/>
                    </a:p>
                  </a:txBody>
                  <a:tcPr marL="91450" marR="91450" marT="45725" marB="45725">
                    <a:solidFill>
                      <a:srgbClr val="F2DADA"/>
                    </a:solidFill>
                  </a:tcPr>
                </a:tc>
                <a:tc>
                  <a:txBody>
                    <a:bodyPr/>
                    <a:lstStyle/>
                    <a:p>
                      <a:pPr marL="0" marR="0" lvl="0" indent="0" algn="ctr" rtl="0">
                        <a:spcBef>
                          <a:spcPts val="0"/>
                        </a:spcBef>
                        <a:spcAft>
                          <a:spcPts val="0"/>
                        </a:spcAft>
                        <a:buNone/>
                      </a:pPr>
                      <a:r>
                        <a:rPr lang="en-CA"/>
                        <a:t>3.3</a:t>
                      </a:r>
                      <a:endParaRPr/>
                    </a:p>
                  </a:txBody>
                  <a:tcPr marL="91450" marR="91450" marT="45725" marB="45725">
                    <a:solidFill>
                      <a:srgbClr val="F2DADA"/>
                    </a:solidFill>
                  </a:tcPr>
                </a:tc>
                <a:extLst>
                  <a:ext uri="{0D108BD9-81ED-4DB2-BD59-A6C34878D82A}">
                    <a16:rowId xmlns:a16="http://schemas.microsoft.com/office/drawing/2014/main" val="10008"/>
                  </a:ext>
                </a:extLst>
              </a:tr>
              <a:tr h="428075">
                <a:tc>
                  <a:txBody>
                    <a:bodyPr/>
                    <a:lstStyle/>
                    <a:p>
                      <a:pPr marL="0" marR="0" lvl="0" indent="0" algn="ctr" rtl="0">
                        <a:lnSpc>
                          <a:spcPct val="100000"/>
                        </a:lnSpc>
                        <a:spcBef>
                          <a:spcPts val="0"/>
                        </a:spcBef>
                        <a:spcAft>
                          <a:spcPts val="0"/>
                        </a:spcAft>
                        <a:buClr>
                          <a:schemeClr val="dk1"/>
                        </a:buClr>
                        <a:buSzPts val="1400"/>
                        <a:buFont typeface="Arial"/>
                        <a:buNone/>
                      </a:pPr>
                      <a:r>
                        <a:rPr lang="en-CA"/>
                        <a:t>9</a:t>
                      </a:r>
                      <a:endParaRPr sz="1400"/>
                    </a:p>
                  </a:txBody>
                  <a:tcPr marL="91450" marR="91450" marT="45725" marB="45725">
                    <a:solidFill>
                      <a:srgbClr val="E5B8B7"/>
                    </a:solidFill>
                  </a:tcPr>
                </a:tc>
                <a:tc>
                  <a:txBody>
                    <a:bodyPr/>
                    <a:lstStyle/>
                    <a:p>
                      <a:pPr marL="0" marR="0" lvl="0" indent="0" algn="ctr" rtl="0">
                        <a:spcBef>
                          <a:spcPts val="0"/>
                        </a:spcBef>
                        <a:spcAft>
                          <a:spcPts val="0"/>
                        </a:spcAft>
                        <a:buNone/>
                      </a:pPr>
                      <a:r>
                        <a:rPr lang="en-CA"/>
                        <a:t>coffee,business,work,..</a:t>
                      </a:r>
                      <a:endParaRPr/>
                    </a:p>
                  </a:txBody>
                  <a:tcPr marL="91450" marR="91450" marT="45725" marB="45725">
                    <a:solidFill>
                      <a:srgbClr val="E5B8B7"/>
                    </a:solidFill>
                  </a:tcPr>
                </a:tc>
                <a:tc>
                  <a:txBody>
                    <a:bodyPr/>
                    <a:lstStyle/>
                    <a:p>
                      <a:pPr marL="0" marR="0" lvl="0" indent="0" algn="ctr" rtl="0">
                        <a:spcBef>
                          <a:spcPts val="0"/>
                        </a:spcBef>
                        <a:spcAft>
                          <a:spcPts val="0"/>
                        </a:spcAft>
                        <a:buNone/>
                      </a:pPr>
                      <a:r>
                        <a:rPr lang="en-CA"/>
                        <a:t>3.1</a:t>
                      </a:r>
                      <a:endParaRPr/>
                    </a:p>
                  </a:txBody>
                  <a:tcPr marL="91450" marR="91450" marT="45725" marB="45725">
                    <a:solidFill>
                      <a:srgbClr val="E5B8B7"/>
                    </a:solidFill>
                  </a:tcPr>
                </a:tc>
                <a:extLst>
                  <a:ext uri="{0D108BD9-81ED-4DB2-BD59-A6C34878D82A}">
                    <a16:rowId xmlns:a16="http://schemas.microsoft.com/office/drawing/2014/main" val="10009"/>
                  </a:ext>
                </a:extLst>
              </a:tr>
              <a:tr h="406100">
                <a:tc>
                  <a:txBody>
                    <a:bodyPr/>
                    <a:lstStyle/>
                    <a:p>
                      <a:pPr marL="0" marR="0" lvl="0" indent="0" algn="ctr" rtl="0">
                        <a:lnSpc>
                          <a:spcPct val="100000"/>
                        </a:lnSpc>
                        <a:spcBef>
                          <a:spcPts val="0"/>
                        </a:spcBef>
                        <a:spcAft>
                          <a:spcPts val="0"/>
                        </a:spcAft>
                        <a:buClr>
                          <a:schemeClr val="dk1"/>
                        </a:buClr>
                        <a:buSzPts val="1400"/>
                        <a:buFont typeface="Arial"/>
                        <a:buNone/>
                      </a:pPr>
                      <a:r>
                        <a:rPr lang="en-CA"/>
                        <a:t>10</a:t>
                      </a:r>
                      <a:endParaRPr sz="1400"/>
                    </a:p>
                  </a:txBody>
                  <a:tcPr marL="91450" marR="91450" marT="45725" marB="45725">
                    <a:solidFill>
                      <a:srgbClr val="F2DADA"/>
                    </a:solidFill>
                  </a:tcPr>
                </a:tc>
                <a:tc>
                  <a:txBody>
                    <a:bodyPr/>
                    <a:lstStyle/>
                    <a:p>
                      <a:pPr marL="0" marR="0" lvl="0" indent="0" algn="ctr" rtl="0">
                        <a:spcBef>
                          <a:spcPts val="0"/>
                        </a:spcBef>
                        <a:spcAft>
                          <a:spcPts val="0"/>
                        </a:spcAft>
                        <a:buNone/>
                      </a:pPr>
                      <a:r>
                        <a:rPr lang="en-CA"/>
                        <a:t>table,room,party...</a:t>
                      </a:r>
                      <a:endParaRPr/>
                    </a:p>
                  </a:txBody>
                  <a:tcPr marL="91450" marR="91450" marT="45725" marB="45725">
                    <a:solidFill>
                      <a:srgbClr val="F2DADA"/>
                    </a:solidFill>
                  </a:tcPr>
                </a:tc>
                <a:tc>
                  <a:txBody>
                    <a:bodyPr/>
                    <a:lstStyle/>
                    <a:p>
                      <a:pPr marL="0" marR="0" lvl="0" indent="0" algn="ctr" rtl="0">
                        <a:spcBef>
                          <a:spcPts val="0"/>
                        </a:spcBef>
                        <a:spcAft>
                          <a:spcPts val="0"/>
                        </a:spcAft>
                        <a:buNone/>
                      </a:pPr>
                      <a:r>
                        <a:rPr lang="en-CA"/>
                        <a:t>2.9</a:t>
                      </a:r>
                      <a:endParaRPr/>
                    </a:p>
                  </a:txBody>
                  <a:tcPr marL="91450" marR="91450" marT="45725" marB="45725">
                    <a:solidFill>
                      <a:srgbClr val="F2DADA"/>
                    </a:solidFill>
                  </a:tcPr>
                </a:tc>
                <a:extLst>
                  <a:ext uri="{0D108BD9-81ED-4DB2-BD59-A6C34878D82A}">
                    <a16:rowId xmlns:a16="http://schemas.microsoft.com/office/drawing/2014/main" val="10010"/>
                  </a:ext>
                </a:extLst>
              </a:tr>
            </a:tbl>
          </a:graphicData>
        </a:graphic>
      </p:graphicFrame>
      <p:pic>
        <p:nvPicPr>
          <p:cNvPr id="244" name="Google Shape;244;p20"/>
          <p:cNvPicPr preferRelativeResize="0"/>
          <p:nvPr/>
        </p:nvPicPr>
        <p:blipFill>
          <a:blip r:embed="rId3">
            <a:alphaModFix/>
          </a:blip>
          <a:stretch>
            <a:fillRect/>
          </a:stretch>
        </p:blipFill>
        <p:spPr>
          <a:xfrm>
            <a:off x="6095987" y="2452625"/>
            <a:ext cx="6391877" cy="4375376"/>
          </a:xfrm>
          <a:prstGeom prst="rect">
            <a:avLst/>
          </a:prstGeom>
          <a:noFill/>
          <a:ln>
            <a:noFill/>
          </a:ln>
        </p:spPr>
      </p:pic>
      <p:pic>
        <p:nvPicPr>
          <p:cNvPr id="245" name="Google Shape;245;p20"/>
          <p:cNvPicPr preferRelativeResize="0"/>
          <p:nvPr/>
        </p:nvPicPr>
        <p:blipFill>
          <a:blip r:embed="rId4">
            <a:alphaModFix/>
          </a:blip>
          <a:stretch>
            <a:fillRect/>
          </a:stretch>
        </p:blipFill>
        <p:spPr>
          <a:xfrm>
            <a:off x="6336875" y="101205"/>
            <a:ext cx="5342601" cy="31242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cxnSp>
        <p:nvCxnSpPr>
          <p:cNvPr id="251" name="Google Shape;251;p21"/>
          <p:cNvCxnSpPr/>
          <p:nvPr/>
        </p:nvCxnSpPr>
        <p:spPr>
          <a:xfrm flipH="1">
            <a:off x="-194226" y="217178"/>
            <a:ext cx="777300" cy="653700"/>
          </a:xfrm>
          <a:prstGeom prst="straightConnector1">
            <a:avLst/>
          </a:prstGeom>
          <a:noFill/>
          <a:ln w="38100" cap="flat" cmpd="sng">
            <a:solidFill>
              <a:srgbClr val="262626"/>
            </a:solidFill>
            <a:prstDash val="solid"/>
            <a:round/>
            <a:headEnd type="none" w="sm" len="sm"/>
            <a:tailEnd type="none" w="sm" len="sm"/>
          </a:ln>
        </p:spPr>
      </p:cxnSp>
      <p:cxnSp>
        <p:nvCxnSpPr>
          <p:cNvPr id="252" name="Google Shape;252;p21"/>
          <p:cNvCxnSpPr/>
          <p:nvPr/>
        </p:nvCxnSpPr>
        <p:spPr>
          <a:xfrm flipH="1">
            <a:off x="-58141" y="761631"/>
            <a:ext cx="388800" cy="327000"/>
          </a:xfrm>
          <a:prstGeom prst="straightConnector1">
            <a:avLst/>
          </a:prstGeom>
          <a:noFill/>
          <a:ln w="12700" cap="flat" cmpd="sng">
            <a:solidFill>
              <a:srgbClr val="C00000"/>
            </a:solidFill>
            <a:prstDash val="solid"/>
            <a:round/>
            <a:headEnd type="none" w="sm" len="sm"/>
            <a:tailEnd type="none" w="sm" len="sm"/>
          </a:ln>
        </p:spPr>
      </p:cxnSp>
      <p:sp>
        <p:nvSpPr>
          <p:cNvPr id="253" name="Google Shape;253;p21"/>
          <p:cNvSpPr/>
          <p:nvPr/>
        </p:nvSpPr>
        <p:spPr>
          <a:xfrm>
            <a:off x="797875" y="611400"/>
            <a:ext cx="3989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000" b="1">
                <a:solidFill>
                  <a:srgbClr val="C00000"/>
                </a:solidFill>
              </a:rPr>
              <a:t>4</a:t>
            </a:r>
            <a:r>
              <a:rPr lang="en-CA" sz="2000" b="1">
                <a:solidFill>
                  <a:schemeClr val="dk1"/>
                </a:solidFill>
                <a:latin typeface="Arial"/>
                <a:ea typeface="Arial"/>
                <a:cs typeface="Arial"/>
                <a:sym typeface="Arial"/>
              </a:rPr>
              <a:t>  </a:t>
            </a:r>
            <a:r>
              <a:rPr lang="en-CA" sz="2000" b="1">
                <a:solidFill>
                  <a:schemeClr val="dk1"/>
                </a:solidFill>
              </a:rPr>
              <a:t>Neural Network Technique</a:t>
            </a:r>
            <a:br>
              <a:rPr lang="en-CA" sz="2000" b="1">
                <a:solidFill>
                  <a:schemeClr val="dk1"/>
                </a:solidFill>
              </a:rPr>
            </a:br>
            <a:endParaRPr sz="2000" b="1">
              <a:solidFill>
                <a:schemeClr val="dk1"/>
              </a:solidFill>
              <a:latin typeface="Arial"/>
              <a:ea typeface="Arial"/>
              <a:cs typeface="Arial"/>
              <a:sym typeface="Arial"/>
            </a:endParaRPr>
          </a:p>
        </p:txBody>
      </p:sp>
      <p:sp>
        <p:nvSpPr>
          <p:cNvPr id="254" name="Google Shape;254;p21"/>
          <p:cNvSpPr/>
          <p:nvPr/>
        </p:nvSpPr>
        <p:spPr>
          <a:xfrm>
            <a:off x="694606" y="544034"/>
            <a:ext cx="72000" cy="5040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21"/>
          <p:cNvSpPr txBox="1"/>
          <p:nvPr/>
        </p:nvSpPr>
        <p:spPr>
          <a:xfrm>
            <a:off x="6035909" y="2905780"/>
            <a:ext cx="5832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2800">
                <a:solidFill>
                  <a:schemeClr val="lt1"/>
                </a:solidFill>
                <a:latin typeface="Arial"/>
                <a:ea typeface="Arial"/>
                <a:cs typeface="Arial"/>
                <a:sym typeface="Arial"/>
              </a:rPr>
              <a:t>2</a:t>
            </a:r>
            <a:endParaRPr sz="2800">
              <a:solidFill>
                <a:schemeClr val="lt1"/>
              </a:solidFill>
              <a:latin typeface="Arial"/>
              <a:ea typeface="Arial"/>
              <a:cs typeface="Arial"/>
              <a:sym typeface="Arial"/>
            </a:endParaRPr>
          </a:p>
        </p:txBody>
      </p:sp>
      <p:sp>
        <p:nvSpPr>
          <p:cNvPr id="256" name="Google Shape;256;p21"/>
          <p:cNvSpPr txBox="1"/>
          <p:nvPr/>
        </p:nvSpPr>
        <p:spPr>
          <a:xfrm>
            <a:off x="694600" y="1306775"/>
            <a:ext cx="6456000" cy="29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b="1" dirty="0"/>
              <a:t>Procedure:</a:t>
            </a:r>
            <a:endParaRPr sz="1800" b="1"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CA" sz="1800" dirty="0"/>
              <a:t>Based on LDA results, created a weighted vector of reviews as input feature for users and businesses. </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CA" sz="1800" dirty="0"/>
              <a:t>Created a  parallel neural network with two hidden layers using </a:t>
            </a:r>
            <a:r>
              <a:rPr lang="en-CA" sz="1800" dirty="0" err="1"/>
              <a:t>keras</a:t>
            </a:r>
            <a:r>
              <a:rPr lang="en-CA" sz="1800" dirty="0"/>
              <a:t>.</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CA" sz="1800" dirty="0"/>
              <a:t>One hot encoding of star rating (1 to 5).</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CA" sz="1800" dirty="0"/>
              <a:t>Trained the model and executed once for each prediction variable.</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CA" sz="1800" dirty="0"/>
              <a:t>Calculate cosine similarity based on prediction to identify businesses of interest to user.</a:t>
            </a:r>
            <a:endParaRPr sz="1800" dirty="0"/>
          </a:p>
          <a:p>
            <a:pPr marL="914400" lvl="0" indent="0" algn="l" rtl="0">
              <a:spcBef>
                <a:spcPts val="0"/>
              </a:spcBef>
              <a:spcAft>
                <a:spcPts val="0"/>
              </a:spcAft>
              <a:buNone/>
            </a:pPr>
            <a:endParaRPr sz="1800" dirty="0"/>
          </a:p>
          <a:p>
            <a:pPr marL="914400" lvl="0" indent="0" algn="l" rtl="0">
              <a:spcBef>
                <a:spcPts val="0"/>
              </a:spcBef>
              <a:spcAft>
                <a:spcPts val="0"/>
              </a:spcAft>
              <a:buNone/>
            </a:pPr>
            <a:endParaRPr sz="18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p:txBody>
      </p:sp>
      <p:pic>
        <p:nvPicPr>
          <p:cNvPr id="257" name="Google Shape;257;p21"/>
          <p:cNvPicPr preferRelativeResize="0"/>
          <p:nvPr/>
        </p:nvPicPr>
        <p:blipFill>
          <a:blip r:embed="rId3">
            <a:alphaModFix/>
          </a:blip>
          <a:stretch>
            <a:fillRect/>
          </a:stretch>
        </p:blipFill>
        <p:spPr>
          <a:xfrm>
            <a:off x="7150600" y="1530825"/>
            <a:ext cx="4735000" cy="3978912"/>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1314</Words>
  <Application>Microsoft Office PowerPoint</Application>
  <PresentationFormat>Custom</PresentationFormat>
  <Paragraphs>229</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Ragini</dc:creator>
  <cp:lastModifiedBy>Ragini Chugh</cp:lastModifiedBy>
  <cp:revision>2</cp:revision>
  <dcterms:modified xsi:type="dcterms:W3CDTF">2018-12-07T23:23:27Z</dcterms:modified>
</cp:coreProperties>
</file>