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6" r:id="rId3"/>
    <p:sldId id="298" r:id="rId4"/>
    <p:sldId id="299" r:id="rId5"/>
    <p:sldId id="263" r:id="rId6"/>
    <p:sldId id="269" r:id="rId7"/>
    <p:sldId id="307" r:id="rId8"/>
    <p:sldId id="302" r:id="rId9"/>
    <p:sldId id="284" r:id="rId10"/>
    <p:sldId id="308" r:id="rId11"/>
    <p:sldId id="316" r:id="rId12"/>
    <p:sldId id="305" r:id="rId13"/>
    <p:sldId id="294" r:id="rId14"/>
    <p:sldId id="313" r:id="rId15"/>
    <p:sldId id="314" r:id="rId16"/>
    <p:sldId id="271" r:id="rId17"/>
    <p:sldId id="272" r:id="rId18"/>
    <p:sldId id="273" r:id="rId19"/>
    <p:sldId id="274" r:id="rId20"/>
    <p:sldId id="310" r:id="rId21"/>
    <p:sldId id="309" r:id="rId22"/>
    <p:sldId id="311" r:id="rId23"/>
    <p:sldId id="312" r:id="rId24"/>
    <p:sldId id="281" r:id="rId25"/>
    <p:sldId id="290" r:id="rId26"/>
    <p:sldId id="315" r:id="rId27"/>
    <p:sldId id="276" r:id="rId28"/>
    <p:sldId id="317" r:id="rId29"/>
    <p:sldId id="318" r:id="rId30"/>
  </p:sldIdLst>
  <p:sldSz cx="9144000" cy="6858000" type="screen4x3"/>
  <p:notesSz cx="9601200" cy="7315200"/>
  <p:defaultTextStyle>
    <a:defPPr>
      <a:defRPr lang="id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33"/>
    <a:srgbClr val="FF33CC"/>
    <a:srgbClr val="00FFFF"/>
    <a:srgbClr val="336600"/>
    <a:srgbClr val="FFFF00"/>
    <a:srgbClr val="66FF33"/>
    <a:srgbClr val="3333FF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75" d="100"/>
          <a:sy n="75" d="100"/>
        </p:scale>
        <p:origin x="1085" y="5"/>
      </p:cViewPr>
      <p:guideLst>
        <p:guide orient="horz" pos="3456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0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9EF54E4-6803-4AA5-88AF-EBFC14559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4BEB86A-F9E5-4D83-A3C9-4BD024D1BA0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EB97BAA6-B616-4E2E-BEDA-BCA5EE056F1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6E0B6DF1-1696-4C06-A833-C91F87F9A7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fld id="{14D4023B-9DFB-4B14-A3C2-3027E3699E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B4B3ADC9-D385-42D8-A7B7-7CD4B97139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3E6F722-3171-43B7-A097-02331E8875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440363" y="0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t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7439766-9497-4655-8216-4B13D0EED7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9738" y="554038"/>
            <a:ext cx="3644900" cy="27336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14F9945-4676-43FF-AE3E-F8BE9CDA4C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938" y="3473450"/>
            <a:ext cx="704532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19" tIns="48510" rIns="97019" bIns="485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" altLang="en-US" noProof="0"/>
              <a:t>Klik untuk mengedit gaya teks Master</a:t>
            </a:r>
          </a:p>
          <a:p>
            <a:pPr lvl="1"/>
            <a:r>
              <a:rPr lang="id" altLang="en-US" noProof="0"/>
              <a:t>Tingkat kedua</a:t>
            </a:r>
          </a:p>
          <a:p>
            <a:pPr lvl="2"/>
            <a:r>
              <a:rPr lang="id" altLang="en-US" noProof="0"/>
              <a:t>tingkat ketiga</a:t>
            </a:r>
          </a:p>
          <a:p>
            <a:pPr lvl="3"/>
            <a:r>
              <a:rPr lang="id" altLang="en-US" noProof="0"/>
              <a:t>Tingkat keempat</a:t>
            </a:r>
          </a:p>
          <a:p>
            <a:pPr lvl="4"/>
            <a:r>
              <a:rPr lang="id" altLang="en-US" noProof="0"/>
              <a:t>Tingkat kelima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CE34736-8612-4C8C-8B36-3E9E69FC51B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608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050A7FA0-CCDA-48E9-98C3-8FA804DE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363" y="6950075"/>
            <a:ext cx="41608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73" tIns="0" rIns="20073" bIns="0" numCol="1" anchor="b" anchorCtr="0" compatLnSpc="1">
            <a:prstTxWarp prst="textNoShape">
              <a:avLst/>
            </a:prstTxWarp>
          </a:bodyPr>
          <a:lstStyle>
            <a:lvl1pPr algn="r" defTabSz="963613">
              <a:defRPr sz="1100" i="1">
                <a:latin typeface="Times New Roman" panose="02020603050405020304" pitchFamily="18" charset="0"/>
              </a:defRPr>
            </a:lvl1pPr>
          </a:lstStyle>
          <a:p>
            <a:fld id="{A3122D9C-8195-476A-91C6-64D7CBB24D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23629F5-09BB-40E7-AA2F-C87F3C15F4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CD0DB9B-3060-45BC-B824-6475A0E8B5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CF2546BB-AAC8-4370-8927-5A30D8979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8445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457200"/>
            <a:ext cx="8229600" cy="381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914400"/>
            <a:ext cx="8229600" cy="457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75581A-C31B-4076-9306-53D78F8D3CEE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AFD3DF-B948-413F-9A71-1E77169D83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fld id="{40073402-6B4D-4856-B224-4D998A3B476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773C54F-1BBA-4994-A2C9-2379C8829040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</p:spTree>
    <p:extLst>
      <p:ext uri="{BB962C8B-B14F-4D97-AF65-F5344CB8AC3E}">
        <p14:creationId xmlns:p14="http://schemas.microsoft.com/office/powerpoint/2010/main" val="298761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4A6D4D-796C-4E81-B2E4-A160798540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661FB8-D71A-419A-9B48-F44EAF211E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A70C03-29D0-43EA-B607-B165AE0F9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30FD2D-029C-4EAD-8860-F8035CAF2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3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791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4A7B57-45F4-4B6C-B755-5DD38AC49A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D5C058-20F7-44A0-91EB-23FF5A761B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E9513E-7E7A-4DB2-AB69-D141118FB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7A0CF0-DD81-4BE4-8D1F-D66AC46DC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22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5F1B89-A4DD-4FC7-ADCD-22B1027B4C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008065-39C1-4C04-B62A-4738D76B35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1D5D9CD-2387-4B6E-9B0B-E7CC4977D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6EDD9-A995-475D-B191-DA6C0B6680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12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BE715E-1D66-4FD6-87EE-F1B4539CAB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4DD7F3-3700-422B-AF03-C9817AAFC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5263E8-DAB3-4634-882E-FFDA0FF0CF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6AEE4-5A17-46D9-80C8-B3F0B81C3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818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38200"/>
            <a:ext cx="40386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038600" cy="51816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323DA-59A7-4775-99D7-070FB3D57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602ABA-0EA8-41B7-B71D-57B7B01FF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4D91A4-8F88-4EB2-AD68-798A4A2483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48B3C-586E-453C-AE08-97C4EDB6E0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60F23DA-A0F1-4AD9-8090-EDD9189EC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0DC3EA7-DEC1-4849-9022-458FA9D040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B3778D-EFA9-44F0-A3D5-6C9D09713F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622031-ED20-4C3A-BD97-834A1C6B38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71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F4A78E7-9478-4A80-8E52-E1D05E470D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C1D11C-C8B9-49EC-BF8E-DAB4983E83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E956713-A01A-4D79-9BC7-817D3AB2EB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623F2C-64B9-4585-9678-4541756926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56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8AF9572-44D1-4214-9E6C-7D63690EA9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4E61B86-E567-4593-A363-FE3677A864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90ED9AE-7CEF-4F65-88E6-EACB043A28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20D08D-CF6C-4D40-A454-C4A0B40348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30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901F04-5E13-4D22-ACB0-948D504C78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10931A-DE82-490D-9955-7A01FD260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F92E74-5EAC-4E73-B53A-8A1D9A86BC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A21BD4-D6DA-4518-9B66-5E942E9AF1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276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93E44-0A67-4B53-A3B3-1FE58A6A47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June 12, 2002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77FAE8-F703-4B41-88B8-9B0AB5D51E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Karnaugh Maps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A66B44-4F48-48EA-AC34-35D501892C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BF4BE-551C-4709-8B2A-AE115BC916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70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1EF9EF-A6B7-4D27-8BC0-6D31A7D0D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d" altLang="en-US"/>
              <a:t>Klik untuk mengedit gaya judul Master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0E96D8-EFAE-420C-AF4E-61AA523F3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8382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d" altLang="en-US"/>
              <a:t>Klik untuk mengedit gaya teks Master</a:t>
            </a:r>
          </a:p>
          <a:p>
            <a:pPr lvl="1"/>
            <a:r>
              <a:rPr lang="id" altLang="en-US"/>
              <a:t>Tingkat kedua</a:t>
            </a:r>
          </a:p>
          <a:p>
            <a:pPr lvl="2"/>
            <a:r>
              <a:rPr lang="id" altLang="en-US"/>
              <a:t>tingkat ketiga</a:t>
            </a:r>
          </a:p>
          <a:p>
            <a:pPr lvl="3"/>
            <a:r>
              <a:rPr lang="id" altLang="en-US"/>
              <a:t>Tingkat keempat</a:t>
            </a:r>
          </a:p>
          <a:p>
            <a:pPr lvl="4"/>
            <a:r>
              <a:rPr lang="id" altLang="en-US"/>
              <a:t>Tingkat kelima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94C673F-7279-4AED-9375-5C15A6D8E78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id" altLang="en-US"/>
              <a:t>12 Juni 2002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0A84F92-A32D-4263-AB2A-D149753623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48400"/>
            <a:ext cx="358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id" altLang="en-US"/>
              <a:t>Peta Karnaugh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BB43808-453B-46C4-A572-46C0C7970E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1C3842-5FC2-43D1-8EEF-125CAA74D24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08ECA9BC-A85F-4867-96F1-C0D3961EF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" y="692150"/>
            <a:ext cx="8216900" cy="635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accent2"/>
              </a:gs>
              <a:gs pos="100000">
                <a:schemeClr val="bg2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Comic Sans MS" panose="030F0702030302020204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D283BDEA-DB3D-4325-9C0B-B5F19299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88C025D-F335-4602-A558-CA46E3820E85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</a:t>
            </a:fld>
            <a:endParaRPr lang="en-US" altLang="en-US"/>
          </a:p>
        </p:txBody>
      </p:sp>
      <p:sp>
        <p:nvSpPr>
          <p:cNvPr id="5123" name="Rectangle 2050">
            <a:extLst>
              <a:ext uri="{FF2B5EF4-FFF2-40B4-BE49-F238E27FC236}">
                <a16:creationId xmlns:a16="http://schemas.microsoft.com/office/drawing/2014/main" id="{624C5880-BEFD-4CE5-B1FF-9A050F61F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Peta Karnaugh</a:t>
            </a:r>
          </a:p>
        </p:txBody>
      </p:sp>
      <p:sp>
        <p:nvSpPr>
          <p:cNvPr id="5124" name="Rectangle 2051">
            <a:extLst>
              <a:ext uri="{FF2B5EF4-FFF2-40B4-BE49-F238E27FC236}">
                <a16:creationId xmlns:a16="http://schemas.microsoft.com/office/drawing/2014/main" id="{27D36D62-ECB3-4BC7-B015-10E989DC0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" altLang="en-US"/>
              <a:t>Terakhir kali kita melihat aplikasi logika Boolean untuk desain sirkuit.</a:t>
            </a:r>
          </a:p>
          <a:p>
            <a:pPr lvl="1"/>
            <a:r>
              <a:rPr lang="id" altLang="en-US"/>
              <a:t>Operasi dasar Boolean adalah AND, OR dan NOT.</a:t>
            </a:r>
          </a:p>
          <a:p>
            <a:pPr lvl="1"/>
            <a:r>
              <a:rPr lang="id" altLang="en-US"/>
              <a:t>Operasi ini dapat digabungkan untuk membentuk ekspresi kompleks, yang juga dapat langsung diterjemahkan ke dalam rangkaian perangkat keras.</a:t>
            </a:r>
          </a:p>
          <a:p>
            <a:pPr lvl="1"/>
            <a:r>
              <a:rPr lang="id" altLang="en-US"/>
              <a:t>Aljabar Boolean membantu kita menyederhanakan ekspresi dan sirkuit.</a:t>
            </a:r>
          </a:p>
          <a:p>
            <a:r>
              <a:rPr lang="id" altLang="en-US"/>
              <a:t>Hari ini kita akan melihat teknik grafis untuk menyederhanakan ekspresi menjadi </a:t>
            </a:r>
            <a:r>
              <a:rPr lang="id" altLang="en-US">
                <a:solidFill>
                  <a:srgbClr val="FF0033"/>
                </a:solidFill>
              </a:rPr>
              <a:t>jumlah produk yang minimal</a:t>
            </a:r>
            <a:r>
              <a:rPr lang="id" altLang="en-US"/>
              <a:t> </a:t>
            </a:r>
            <a:r>
              <a:rPr lang="id" altLang="en-US">
                <a:solidFill>
                  <a:srgbClr val="FF0033"/>
                </a:solidFill>
              </a:rPr>
              <a:t>(MSP) </a:t>
            </a:r>
            <a:r>
              <a:rPr lang="id" altLang="en-US"/>
              <a:t>formulir:</a:t>
            </a:r>
          </a:p>
          <a:p>
            <a:pPr lvl="1"/>
            <a:r>
              <a:rPr lang="id" altLang="en-US"/>
              <a:t>Ada jumlah minimal istilah produk dalam ekspresi.</a:t>
            </a:r>
          </a:p>
          <a:p>
            <a:pPr lvl="1"/>
            <a:r>
              <a:rPr lang="id" altLang="en-US"/>
              <a:t>Setiap istilah memiliki jumlah literal minimal.</a:t>
            </a:r>
          </a:p>
          <a:p>
            <a:r>
              <a:rPr lang="id" altLang="en-US"/>
              <a:t>Dari segi sirkuit, ini mengarah pada implementasi dua tingkat </a:t>
            </a:r>
            <a:r>
              <a:rPr lang="id" altLang="en-US" i="1"/>
              <a:t>minimal .</a:t>
            </a:r>
          </a:p>
        </p:txBody>
      </p:sp>
      <p:graphicFrame>
        <p:nvGraphicFramePr>
          <p:cNvPr id="5125" name="Object 2052">
            <a:extLst>
              <a:ext uri="{FF2B5EF4-FFF2-40B4-BE49-F238E27FC236}">
                <a16:creationId xmlns:a16="http://schemas.microsoft.com/office/drawing/2014/main" id="{FC807248-5343-4E54-985D-046389D4A4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343400"/>
          <a:ext cx="311467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115110" imgH="1628571" progId="Paint.Picture">
                  <p:embed/>
                </p:oleObj>
              </mc:Choice>
              <mc:Fallback>
                <p:oleObj name="Bitmap Image" r:id="rId2" imgW="3115110" imgH="1628571" progId="Paint.Picture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343400"/>
                        <a:ext cx="3114675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accent2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>
            <a:extLst>
              <a:ext uri="{FF2B5EF4-FFF2-40B4-BE49-F238E27FC236}">
                <a16:creationId xmlns:a16="http://schemas.microsoft.com/office/drawing/2014/main" id="{B372B710-0D84-4D6C-A492-72400A95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5363" name="Slide Number Placeholder 5">
            <a:extLst>
              <a:ext uri="{FF2B5EF4-FFF2-40B4-BE49-F238E27FC236}">
                <a16:creationId xmlns:a16="http://schemas.microsoft.com/office/drawing/2014/main" id="{35760514-A5EE-4E95-9750-E555A20D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1745E257-0D2D-447D-9176-A1278BE43E3B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10</a:t>
            </a:fld>
            <a:endParaRPr lang="en-US" altLang="en-US"/>
          </a:p>
        </p:txBody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FF87BF72-1BB1-484F-81FD-4E6F6D577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K-maps dari tabel kebenaran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FA0820C9-F8E6-49BC-A583-4F3440F2B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" altLang="en-US"/>
              <a:t>Anda juga dapat mengisi K-map langsung dari tabel kebenaran.</a:t>
            </a:r>
          </a:p>
          <a:p>
            <a:pPr lvl="1"/>
            <a:r>
              <a:rPr lang="id" altLang="en-US"/>
              <a:t>Output pada baris </a:t>
            </a:r>
            <a:r>
              <a:rPr lang="id" altLang="en-US" i="1"/>
              <a:t>i </a:t>
            </a:r>
            <a:r>
              <a:rPr lang="id" altLang="en-US"/>
              <a:t>dari tabel masuk ke </a:t>
            </a:r>
            <a:r>
              <a:rPr lang="id" altLang="en-US" i="1"/>
              <a:t>m </a:t>
            </a:r>
            <a:r>
              <a:rPr lang="id" altLang="en-US" i="1" baseline="-25000"/>
              <a:t>i persegi </a:t>
            </a:r>
            <a:r>
              <a:rPr lang="id" altLang="en-US"/>
              <a:t>dari K-map.</a:t>
            </a:r>
          </a:p>
          <a:p>
            <a:pPr lvl="1"/>
            <a:r>
              <a:rPr lang="id" altLang="en-US"/>
              <a:t>Ingat bahwa kolom paling kanan dari K-map adalah "switched".</a:t>
            </a:r>
          </a:p>
        </p:txBody>
      </p:sp>
      <p:graphicFrame>
        <p:nvGraphicFramePr>
          <p:cNvPr id="15366" name="Object 8">
            <a:extLst>
              <a:ext uri="{FF2B5EF4-FFF2-40B4-BE49-F238E27FC236}">
                <a16:creationId xmlns:a16="http://schemas.microsoft.com/office/drawing/2014/main" id="{B764325D-1A03-4E7F-8425-910ACA3EC6FD}"/>
              </a:ext>
            </a:extLst>
          </p:cNvPr>
          <p:cNvGraphicFramePr>
            <a:graphicFrameLocks/>
          </p:cNvGraphicFramePr>
          <p:nvPr/>
        </p:nvGraphicFramePr>
        <p:xfrm>
          <a:off x="5408613" y="1984375"/>
          <a:ext cx="28844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89504" imgH="1342644" progId="Word.Document.8">
                  <p:embed/>
                </p:oleObj>
              </mc:Choice>
              <mc:Fallback>
                <p:oleObj name="Document" r:id="rId2" imgW="2889504" imgH="1342644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1984375"/>
                        <a:ext cx="28844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Group 34">
            <a:extLst>
              <a:ext uri="{FF2B5EF4-FFF2-40B4-BE49-F238E27FC236}">
                <a16:creationId xmlns:a16="http://schemas.microsoft.com/office/drawing/2014/main" id="{51D700FA-4AB5-4195-A14A-8DDDBB9BB850}"/>
              </a:ext>
            </a:extLst>
          </p:cNvPr>
          <p:cNvGrpSpPr>
            <a:grpSpLocks/>
          </p:cNvGrpSpPr>
          <p:nvPr/>
        </p:nvGrpSpPr>
        <p:grpSpPr bwMode="auto">
          <a:xfrm>
            <a:off x="1223963" y="2359025"/>
            <a:ext cx="5907087" cy="4133850"/>
            <a:chOff x="771" y="1486"/>
            <a:chExt cx="3721" cy="2604"/>
          </a:xfrm>
        </p:grpSpPr>
        <p:graphicFrame>
          <p:nvGraphicFramePr>
            <p:cNvPr id="15368" name="Object 5">
              <a:extLst>
                <a:ext uri="{FF2B5EF4-FFF2-40B4-BE49-F238E27FC236}">
                  <a16:creationId xmlns:a16="http://schemas.microsoft.com/office/drawing/2014/main" id="{82111C76-B9F2-4F21-9650-59415ABA08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71" y="1486"/>
            <a:ext cx="1464" cy="2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2325624" imgH="4134612" progId="Word.Document.8">
                    <p:embed/>
                  </p:oleObj>
                </mc:Choice>
                <mc:Fallback>
                  <p:oleObj name="Document" r:id="rId4" imgW="2325624" imgH="4134612" progId="Word.Document.8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1" y="1486"/>
                          <a:ext cx="1464" cy="2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9" name="Object 7">
              <a:extLst>
                <a:ext uri="{FF2B5EF4-FFF2-40B4-BE49-F238E27FC236}">
                  <a16:creationId xmlns:a16="http://schemas.microsoft.com/office/drawing/2014/main" id="{7E718E37-A414-4785-B75B-46B5A27FC22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08" y="2399"/>
            <a:ext cx="2284" cy="8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3630168" imgH="1409700" progId="Word.Document.8">
                    <p:embed/>
                  </p:oleObj>
                </mc:Choice>
                <mc:Fallback>
                  <p:oleObj name="Document" r:id="rId6" imgW="3630168" imgH="1409700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399"/>
                          <a:ext cx="2284" cy="8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370" name="Group 29">
              <a:extLst>
                <a:ext uri="{FF2B5EF4-FFF2-40B4-BE49-F238E27FC236}">
                  <a16:creationId xmlns:a16="http://schemas.microsoft.com/office/drawing/2014/main" id="{4F52950F-290E-4C20-A33B-CD4B5EEBA8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775"/>
              <a:ext cx="624" cy="768"/>
              <a:chOff x="2256" y="1872"/>
              <a:chExt cx="624" cy="768"/>
            </a:xfrm>
          </p:grpSpPr>
          <p:sp>
            <p:nvSpPr>
              <p:cNvPr id="15392" name="Line 9">
                <a:extLst>
                  <a:ext uri="{FF2B5EF4-FFF2-40B4-BE49-F238E27FC236}">
                    <a16:creationId xmlns:a16="http://schemas.microsoft.com/office/drawing/2014/main" id="{F3592FDA-E8AD-4D4F-9941-53BF48C0CF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872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3" name="Line 13">
                <a:extLst>
                  <a:ext uri="{FF2B5EF4-FFF2-40B4-BE49-F238E27FC236}">
                    <a16:creationId xmlns:a16="http://schemas.microsoft.com/office/drawing/2014/main" id="{E2F179AC-558E-4C4D-95B8-1220749CE8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872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30">
              <a:extLst>
                <a:ext uri="{FF2B5EF4-FFF2-40B4-BE49-F238E27FC236}">
                  <a16:creationId xmlns:a16="http://schemas.microsoft.com/office/drawing/2014/main" id="{47106136-86E7-4969-92E0-BA2CC03C07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1967"/>
              <a:ext cx="1104" cy="576"/>
              <a:chOff x="2256" y="2064"/>
              <a:chExt cx="1104" cy="576"/>
            </a:xfrm>
          </p:grpSpPr>
          <p:sp>
            <p:nvSpPr>
              <p:cNvPr id="15390" name="Line 10">
                <a:extLst>
                  <a:ext uri="{FF2B5EF4-FFF2-40B4-BE49-F238E27FC236}">
                    <a16:creationId xmlns:a16="http://schemas.microsoft.com/office/drawing/2014/main" id="{38B6CDE9-0601-4E9A-B058-F478D1FFD1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064"/>
                <a:ext cx="110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91" name="Line 14">
                <a:extLst>
                  <a:ext uri="{FF2B5EF4-FFF2-40B4-BE49-F238E27FC236}">
                    <a16:creationId xmlns:a16="http://schemas.microsoft.com/office/drawing/2014/main" id="{47081D4F-330B-4EC4-80A2-4FEF6B2DA2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064"/>
                <a:ext cx="0" cy="576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2" name="Group 31">
              <a:extLst>
                <a:ext uri="{FF2B5EF4-FFF2-40B4-BE49-F238E27FC236}">
                  <a16:creationId xmlns:a16="http://schemas.microsoft.com/office/drawing/2014/main" id="{E3F1C072-0B91-408B-B0D8-3294ACEACD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159"/>
              <a:ext cx="2016" cy="384"/>
              <a:chOff x="2256" y="2256"/>
              <a:chExt cx="2016" cy="384"/>
            </a:xfrm>
          </p:grpSpPr>
          <p:sp>
            <p:nvSpPr>
              <p:cNvPr id="15388" name="Line 11">
                <a:extLst>
                  <a:ext uri="{FF2B5EF4-FFF2-40B4-BE49-F238E27FC236}">
                    <a16:creationId xmlns:a16="http://schemas.microsoft.com/office/drawing/2014/main" id="{3B4D0A22-30F5-4772-98F1-407F6611A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256"/>
                <a:ext cx="201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9" name="Line 15">
                <a:extLst>
                  <a:ext uri="{FF2B5EF4-FFF2-40B4-BE49-F238E27FC236}">
                    <a16:creationId xmlns:a16="http://schemas.microsoft.com/office/drawing/2014/main" id="{562CAC75-C72D-47E9-81D4-79281EAF46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256"/>
                <a:ext cx="0" cy="384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3" name="Group 32">
              <a:extLst>
                <a:ext uri="{FF2B5EF4-FFF2-40B4-BE49-F238E27FC236}">
                  <a16:creationId xmlns:a16="http://schemas.microsoft.com/office/drawing/2014/main" id="{E913166E-0D0E-4567-A1CB-BF8A469C8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351"/>
              <a:ext cx="1536" cy="192"/>
              <a:chOff x="2256" y="2448"/>
              <a:chExt cx="1536" cy="192"/>
            </a:xfrm>
          </p:grpSpPr>
          <p:sp>
            <p:nvSpPr>
              <p:cNvPr id="15386" name="Line 12">
                <a:extLst>
                  <a:ext uri="{FF2B5EF4-FFF2-40B4-BE49-F238E27FC236}">
                    <a16:creationId xmlns:a16="http://schemas.microsoft.com/office/drawing/2014/main" id="{A1FC3277-F9E3-4D8A-ABB8-2B388DB00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2448"/>
                <a:ext cx="153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16">
                <a:extLst>
                  <a:ext uri="{FF2B5EF4-FFF2-40B4-BE49-F238E27FC236}">
                    <a16:creationId xmlns:a16="http://schemas.microsoft.com/office/drawing/2014/main" id="{8FCF2807-BF81-4746-9957-09D0F1581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448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4" name="Group 28">
              <a:extLst>
                <a:ext uri="{FF2B5EF4-FFF2-40B4-BE49-F238E27FC236}">
                  <a16:creationId xmlns:a16="http://schemas.microsoft.com/office/drawing/2014/main" id="{64DF5D98-35B4-4E63-8A1D-E1733DD8F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624" cy="240"/>
              <a:chOff x="2256" y="3072"/>
              <a:chExt cx="624" cy="240"/>
            </a:xfrm>
          </p:grpSpPr>
          <p:sp>
            <p:nvSpPr>
              <p:cNvPr id="15384" name="Line 17">
                <a:extLst>
                  <a:ext uri="{FF2B5EF4-FFF2-40B4-BE49-F238E27FC236}">
                    <a16:creationId xmlns:a16="http://schemas.microsoft.com/office/drawing/2014/main" id="{FD1E5C81-7122-40A4-A577-8C38D5D20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312"/>
                <a:ext cx="62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21">
                <a:extLst>
                  <a:ext uri="{FF2B5EF4-FFF2-40B4-BE49-F238E27FC236}">
                    <a16:creationId xmlns:a16="http://schemas.microsoft.com/office/drawing/2014/main" id="{77B72446-8EC5-40BB-94AE-8F8262F85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80" y="3072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5" name="Group 27">
              <a:extLst>
                <a:ext uri="{FF2B5EF4-FFF2-40B4-BE49-F238E27FC236}">
                  <a16:creationId xmlns:a16="http://schemas.microsoft.com/office/drawing/2014/main" id="{4B6481B0-5E7E-41FA-A606-4D781D7C5A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1104" cy="432"/>
              <a:chOff x="2256" y="3072"/>
              <a:chExt cx="1104" cy="432"/>
            </a:xfrm>
          </p:grpSpPr>
          <p:sp>
            <p:nvSpPr>
              <p:cNvPr id="15382" name="Line 18">
                <a:extLst>
                  <a:ext uri="{FF2B5EF4-FFF2-40B4-BE49-F238E27FC236}">
                    <a16:creationId xmlns:a16="http://schemas.microsoft.com/office/drawing/2014/main" id="{1BAD77A4-30C9-4D2B-9CBE-DE55BD460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504"/>
                <a:ext cx="110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22">
                <a:extLst>
                  <a:ext uri="{FF2B5EF4-FFF2-40B4-BE49-F238E27FC236}">
                    <a16:creationId xmlns:a16="http://schemas.microsoft.com/office/drawing/2014/main" id="{AB245424-C2E0-4502-B0C0-A1CF013F1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3072"/>
                <a:ext cx="0" cy="432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6" name="Group 25">
              <a:extLst>
                <a:ext uri="{FF2B5EF4-FFF2-40B4-BE49-F238E27FC236}">
                  <a16:creationId xmlns:a16="http://schemas.microsoft.com/office/drawing/2014/main" id="{ECE2C39A-2FC9-41CD-9CCB-D07C27BFA3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2016" cy="624"/>
              <a:chOff x="2256" y="3072"/>
              <a:chExt cx="2016" cy="624"/>
            </a:xfrm>
          </p:grpSpPr>
          <p:sp>
            <p:nvSpPr>
              <p:cNvPr id="15380" name="Line 19">
                <a:extLst>
                  <a:ext uri="{FF2B5EF4-FFF2-40B4-BE49-F238E27FC236}">
                    <a16:creationId xmlns:a16="http://schemas.microsoft.com/office/drawing/2014/main" id="{3E21962E-DE89-4CED-BCB8-5A686A9D6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696"/>
                <a:ext cx="201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23">
                <a:extLst>
                  <a:ext uri="{FF2B5EF4-FFF2-40B4-BE49-F238E27FC236}">
                    <a16:creationId xmlns:a16="http://schemas.microsoft.com/office/drawing/2014/main" id="{C7E736DA-A045-44DD-8A90-408871F25B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3072"/>
                <a:ext cx="0" cy="624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7" name="Group 26">
              <a:extLst>
                <a:ext uri="{FF2B5EF4-FFF2-40B4-BE49-F238E27FC236}">
                  <a16:creationId xmlns:a16="http://schemas.microsoft.com/office/drawing/2014/main" id="{9A7FB0D0-A7AC-4C4F-8E7A-B928B9E22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0" y="2975"/>
              <a:ext cx="1536" cy="816"/>
              <a:chOff x="2256" y="3072"/>
              <a:chExt cx="1536" cy="816"/>
            </a:xfrm>
          </p:grpSpPr>
          <p:sp>
            <p:nvSpPr>
              <p:cNvPr id="15378" name="Line 20">
                <a:extLst>
                  <a:ext uri="{FF2B5EF4-FFF2-40B4-BE49-F238E27FC236}">
                    <a16:creationId xmlns:a16="http://schemas.microsoft.com/office/drawing/2014/main" id="{684821BC-1411-4597-A799-2D2E52C192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888"/>
                <a:ext cx="1536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24">
                <a:extLst>
                  <a:ext uri="{FF2B5EF4-FFF2-40B4-BE49-F238E27FC236}">
                    <a16:creationId xmlns:a16="http://schemas.microsoft.com/office/drawing/2014/main" id="{9007C6BF-1A86-4809-A6B0-2BEC41C8D5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92" y="3072"/>
                <a:ext cx="0" cy="816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960E93D-81E1-4984-BFE9-23D439E2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A6429A0-82F1-48EE-8C0A-720514533B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838200"/>
          <a:ext cx="8229600" cy="236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74249929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1733467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3095979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423573172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36776995"/>
                    </a:ext>
                  </a:extLst>
                </a:gridCol>
              </a:tblGrid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" dirty="0"/>
                        <a:t>~Y~Z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" dirty="0"/>
                        <a:t>~YZ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" dirty="0"/>
                        <a:t>YZ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" dirty="0" err="1"/>
                        <a:t>Y~z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45079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id" dirty="0"/>
                        <a:t>~X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65028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r>
                        <a:rPr lang="id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794268"/>
                  </a:ext>
                </a:extLst>
              </a:tr>
            </a:tbl>
          </a:graphicData>
        </a:graphic>
      </p:graphicFrame>
      <p:sp>
        <p:nvSpPr>
          <p:cNvPr id="16413" name="Footer Placeholder 4">
            <a:extLst>
              <a:ext uri="{FF2B5EF4-FFF2-40B4-BE49-F238E27FC236}">
                <a16:creationId xmlns:a16="http://schemas.microsoft.com/office/drawing/2014/main" id="{299B10F4-B688-4520-8775-0636FBB4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6414" name="Slide Number Placeholder 5">
            <a:extLst>
              <a:ext uri="{FF2B5EF4-FFF2-40B4-BE49-F238E27FC236}">
                <a16:creationId xmlns:a16="http://schemas.microsoft.com/office/drawing/2014/main" id="{B0FAD29F-2FDA-4BF9-AB1D-A1DA1653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02029E2-25EB-43DF-ADD5-73CCE6AE7DD5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0BFBA221-B0BB-45DB-B1B7-E4A453389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3F3D3BF-6310-4ADB-BFCE-C5523607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0FBE3A1-F9EE-4E2B-B711-B0B41BC064D0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12</a:t>
            </a:fld>
            <a:endParaRPr lang="en-US" altLang="en-US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F1C2D0E7-0D0C-4330-A40C-8BC8E70F0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Mengelompokkan minterm bersama-sama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04917F5-2136-4C8E-B468-744C98FBA7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50000"/>
              </a:spcBef>
            </a:pPr>
            <a:r>
              <a:rPr lang="id" altLang="en-US" dirty="0"/>
              <a:t>Langkah paling sulit adalah mengelompokkan semua 1 di K-map.</a:t>
            </a:r>
          </a:p>
          <a:p>
            <a:pPr lvl="1"/>
            <a:r>
              <a:rPr lang="id" altLang="en-US" dirty="0"/>
              <a:t>Buat </a:t>
            </a:r>
            <a:r>
              <a:rPr lang="id" altLang="en-US" dirty="0">
                <a:solidFill>
                  <a:srgbClr val="FF0033"/>
                </a:solidFill>
              </a:rPr>
              <a:t>persegi panjang </a:t>
            </a:r>
            <a:r>
              <a:rPr lang="id" altLang="en-US" dirty="0"/>
              <a:t>di sekitar kelompok satu, dua, empat atau delapan 1s.</a:t>
            </a:r>
          </a:p>
          <a:p>
            <a:pPr lvl="1"/>
            <a:r>
              <a:rPr lang="id" altLang="en-US" dirty="0"/>
              <a:t>Semua angka 1 di peta harus disertakan dalam setidaknya satu persegi panjang.</a:t>
            </a:r>
          </a:p>
          <a:p>
            <a:pPr lvl="1"/>
            <a:r>
              <a:rPr lang="id" altLang="en-US" dirty="0"/>
              <a:t>Jangan sertakan salah satu dari 0 </a:t>
            </a:r>
            <a:r>
              <a:rPr lang="id" altLang="en-US" i="1" dirty="0"/>
              <a:t>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id" altLang="en-US" dirty="0"/>
              <a:t>Setiap kelompok sesuai dengan satu istilah produk. Untuk hasil paling sederhana:</a:t>
            </a:r>
          </a:p>
          <a:p>
            <a:pPr lvl="1"/>
            <a:r>
              <a:rPr lang="id" altLang="en-US" dirty="0"/>
              <a:t>Buat persegi panjang sesedikit mungkin, untuk meminimalkan jumlah produk dalam ekspresi akhir.</a:t>
            </a:r>
          </a:p>
          <a:p>
            <a:pPr lvl="1"/>
            <a:r>
              <a:rPr lang="id" altLang="en-US" dirty="0"/>
              <a:t>Buat setiap persegi panjang sebesar mungkin, untuk meminimalkan jumlah literal di setiap suku.</a:t>
            </a:r>
          </a:p>
          <a:p>
            <a:pPr lvl="1"/>
            <a:r>
              <a:rPr lang="id" altLang="en-US" dirty="0"/>
              <a:t>Tidak apa-apa jika persegi panjang tumpang tindih, jika itu membuatnya lebih besar.</a:t>
            </a:r>
          </a:p>
        </p:txBody>
      </p:sp>
      <p:grpSp>
        <p:nvGrpSpPr>
          <p:cNvPr id="17414" name="Group 7">
            <a:extLst>
              <a:ext uri="{FF2B5EF4-FFF2-40B4-BE49-F238E27FC236}">
                <a16:creationId xmlns:a16="http://schemas.microsoft.com/office/drawing/2014/main" id="{C132F880-FF01-45F1-93E5-D93663AC9DB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792412"/>
            <a:ext cx="3644900" cy="1398588"/>
            <a:chOff x="1728" y="1632"/>
            <a:chExt cx="2296" cy="881"/>
          </a:xfrm>
        </p:grpSpPr>
        <p:graphicFrame>
          <p:nvGraphicFramePr>
            <p:cNvPr id="17415" name="Object 4">
              <a:extLst>
                <a:ext uri="{FF2B5EF4-FFF2-40B4-BE49-F238E27FC236}">
                  <a16:creationId xmlns:a16="http://schemas.microsoft.com/office/drawing/2014/main" id="{7857FD68-8068-4E32-9853-189E116042F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28" y="1632"/>
            <a:ext cx="229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669792" imgH="1411224" progId="Word.Document.8">
                    <p:embed/>
                  </p:oleObj>
                </mc:Choice>
                <mc:Fallback>
                  <p:oleObj name="Document" r:id="rId2" imgW="3669792" imgH="1411224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32"/>
                          <a:ext cx="229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6" name="Rectangle 5">
              <a:extLst>
                <a:ext uri="{FF2B5EF4-FFF2-40B4-BE49-F238E27FC236}">
                  <a16:creationId xmlns:a16="http://schemas.microsoft.com/office/drawing/2014/main" id="{F5CC85EC-155A-4A28-8CD6-B598D4F6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831"/>
              <a:ext cx="390" cy="332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17417" name="Rectangle 6">
              <a:extLst>
                <a:ext uri="{FF2B5EF4-FFF2-40B4-BE49-F238E27FC236}">
                  <a16:creationId xmlns:a16="http://schemas.microsoft.com/office/drawing/2014/main" id="{8CF67646-C9FF-4557-93AE-F71D91644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2024"/>
              <a:ext cx="798" cy="140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>
            <a:extLst>
              <a:ext uri="{FF2B5EF4-FFF2-40B4-BE49-F238E27FC236}">
                <a16:creationId xmlns:a16="http://schemas.microsoft.com/office/drawing/2014/main" id="{C3ECA794-C16C-432A-B99A-68F199E3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81F0BE95-22C6-4FF6-8DEA-58C6041B3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F0E4C77A-8068-43C8-8D8D-590EBF5FBBF5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13</a:t>
            </a:fld>
            <a:endParaRPr lang="en-US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259BC86-656D-4712-AA13-CBD1C3DD3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Membaca MSP dari K-map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0FE75E04-6384-451E-B6D8-F0183D3C6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50000"/>
              </a:spcBef>
            </a:pPr>
            <a:r>
              <a:rPr lang="id" altLang="en-US"/>
              <a:t>Akhirnya, Anda dapat menemukan MSP.</a:t>
            </a:r>
          </a:p>
          <a:p>
            <a:pPr lvl="1"/>
            <a:r>
              <a:rPr lang="id" altLang="en-US"/>
              <a:t>Setiap persegi panjang sesuai dengan satu istilah produk.</a:t>
            </a:r>
          </a:p>
          <a:p>
            <a:pPr lvl="1"/>
            <a:r>
              <a:rPr lang="id" altLang="en-US"/>
              <a:t>Produk ditentukan dengan menemukan literal umum dalam persegi panjang itu.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Untuk contoh kami, kami menemukan bahwa xy + y'z + xz = </a:t>
            </a:r>
            <a:r>
              <a:rPr lang="id" altLang="en-US">
                <a:solidFill>
                  <a:srgbClr val="FF33CC"/>
                </a:solidFill>
              </a:rPr>
              <a:t>y'z </a:t>
            </a:r>
            <a:r>
              <a:rPr lang="id" altLang="en-US"/>
              <a:t>+</a:t>
            </a:r>
            <a:r>
              <a:rPr lang="id" altLang="en-US">
                <a:solidFill>
                  <a:srgbClr val="FF33CC"/>
                </a:solidFill>
              </a:rPr>
              <a:t> </a:t>
            </a:r>
            <a:r>
              <a:rPr lang="id" altLang="en-US">
                <a:solidFill>
                  <a:srgbClr val="3333FF"/>
                </a:solidFill>
              </a:rPr>
              <a:t>xy </a:t>
            </a:r>
            <a:r>
              <a:rPr lang="id" altLang="en-US"/>
              <a:t>. (Ini adalah salah satu hukum aljabar tambahan dari terakhir kali.)</a:t>
            </a:r>
          </a:p>
        </p:txBody>
      </p:sp>
      <p:grpSp>
        <p:nvGrpSpPr>
          <p:cNvPr id="18438" name="Group 14">
            <a:extLst>
              <a:ext uri="{FF2B5EF4-FFF2-40B4-BE49-F238E27FC236}">
                <a16:creationId xmlns:a16="http://schemas.microsoft.com/office/drawing/2014/main" id="{4E6DDDD4-0F59-4B19-A290-B480BE9F3136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3810000"/>
            <a:ext cx="3643313" cy="1328738"/>
            <a:chOff x="1580" y="2400"/>
            <a:chExt cx="2295" cy="837"/>
          </a:xfrm>
        </p:grpSpPr>
        <p:graphicFrame>
          <p:nvGraphicFramePr>
            <p:cNvPr id="18443" name="Object 5">
              <a:extLst>
                <a:ext uri="{FF2B5EF4-FFF2-40B4-BE49-F238E27FC236}">
                  <a16:creationId xmlns:a16="http://schemas.microsoft.com/office/drawing/2014/main" id="{5E50C3E0-E395-452D-B162-424A867B152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580" y="2400"/>
            <a:ext cx="2295" cy="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649980" imgH="1336548" progId="Word.Document.8">
                    <p:embed/>
                  </p:oleObj>
                </mc:Choice>
                <mc:Fallback>
                  <p:oleObj name="Document" r:id="rId2" imgW="3649980" imgH="1336548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0" y="2400"/>
                          <a:ext cx="2295" cy="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4" name="Rectangle 8">
              <a:extLst>
                <a:ext uri="{FF2B5EF4-FFF2-40B4-BE49-F238E27FC236}">
                  <a16:creationId xmlns:a16="http://schemas.microsoft.com/office/drawing/2014/main" id="{82300DDB-53E4-40AD-A0D6-052F4C5A0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2602"/>
              <a:ext cx="389" cy="338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18445" name="Rectangle 9">
              <a:extLst>
                <a:ext uri="{FF2B5EF4-FFF2-40B4-BE49-F238E27FC236}">
                  <a16:creationId xmlns:a16="http://schemas.microsoft.com/office/drawing/2014/main" id="{B6F60A8C-EA3D-4D99-917C-0FF27889F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3" y="2790"/>
              <a:ext cx="820" cy="144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18439" name="Group 10">
            <a:extLst>
              <a:ext uri="{FF2B5EF4-FFF2-40B4-BE49-F238E27FC236}">
                <a16:creationId xmlns:a16="http://schemas.microsoft.com/office/drawing/2014/main" id="{78D5ED2E-6C6C-4079-A618-ED6479A203EA}"/>
              </a:ext>
            </a:extLst>
          </p:cNvPr>
          <p:cNvGrpSpPr>
            <a:grpSpLocks/>
          </p:cNvGrpSpPr>
          <p:nvPr/>
        </p:nvGrpSpPr>
        <p:grpSpPr bwMode="auto">
          <a:xfrm>
            <a:off x="2587625" y="2286000"/>
            <a:ext cx="3644900" cy="1398588"/>
            <a:chOff x="1728" y="1632"/>
            <a:chExt cx="2296" cy="881"/>
          </a:xfrm>
        </p:grpSpPr>
        <p:graphicFrame>
          <p:nvGraphicFramePr>
            <p:cNvPr id="18440" name="Object 11">
              <a:extLst>
                <a:ext uri="{FF2B5EF4-FFF2-40B4-BE49-F238E27FC236}">
                  <a16:creationId xmlns:a16="http://schemas.microsoft.com/office/drawing/2014/main" id="{F84A1F71-C733-4D1A-BB92-8E857F16D1B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28" y="1632"/>
            <a:ext cx="2296" cy="8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3669792" imgH="1411224" progId="Word.Document.8">
                    <p:embed/>
                  </p:oleObj>
                </mc:Choice>
                <mc:Fallback>
                  <p:oleObj name="Document" r:id="rId4" imgW="3669792" imgH="1411224" progId="Word.Document.8">
                    <p:embed/>
                    <p:pic>
                      <p:nvPicPr>
                        <p:cNvPr id="0" name="Object 1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32"/>
                          <a:ext cx="2296" cy="8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1" name="Rectangle 12">
              <a:extLst>
                <a:ext uri="{FF2B5EF4-FFF2-40B4-BE49-F238E27FC236}">
                  <a16:creationId xmlns:a16="http://schemas.microsoft.com/office/drawing/2014/main" id="{5BC7C87E-B32B-4670-8FBC-214062E71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1831"/>
              <a:ext cx="390" cy="332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18442" name="Rectangle 13">
              <a:extLst>
                <a:ext uri="{FF2B5EF4-FFF2-40B4-BE49-F238E27FC236}">
                  <a16:creationId xmlns:a16="http://schemas.microsoft.com/office/drawing/2014/main" id="{7DCD51F4-6FBF-4C67-9820-216797C86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2024"/>
              <a:ext cx="798" cy="140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>
            <a:extLst>
              <a:ext uri="{FF2B5EF4-FFF2-40B4-BE49-F238E27FC236}">
                <a16:creationId xmlns:a16="http://schemas.microsoft.com/office/drawing/2014/main" id="{238E1469-F879-4538-BD43-05711DBE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69629CE1-689C-4E97-AA59-2EDA3E7E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FEC618D-3DC1-4CDE-8831-4C16ACF665E9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14</a:t>
            </a:fld>
            <a:endParaRPr lang="en-US" altLang="en-US"/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CF1FAAD6-C384-4CB9-B0A7-58DFCBF88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Latihan K-map 1</a:t>
            </a:r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A92CC7F-254B-4A7E-A787-809F93F84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Sederhanakan jumlah minterm m </a:t>
            </a:r>
            <a:r>
              <a:rPr lang="id" altLang="en-US" baseline="-25000"/>
              <a:t>1 </a:t>
            </a:r>
            <a:r>
              <a:rPr lang="id" altLang="en-US"/>
              <a:t>+ m </a:t>
            </a:r>
            <a:r>
              <a:rPr lang="id" altLang="en-US" baseline="-25000"/>
              <a:t>3 </a:t>
            </a:r>
            <a:r>
              <a:rPr lang="id" altLang="en-US"/>
              <a:t>+ m </a:t>
            </a:r>
            <a:r>
              <a:rPr lang="id" altLang="en-US" baseline="-25000"/>
              <a:t>5 </a:t>
            </a:r>
            <a:r>
              <a:rPr lang="id" altLang="en-US"/>
              <a:t>+ m </a:t>
            </a:r>
            <a:r>
              <a:rPr lang="id" altLang="en-US" baseline="-25000"/>
              <a:t>6 </a:t>
            </a:r>
            <a:r>
              <a:rPr lang="id" altLang="en-US"/>
              <a:t>.</a:t>
            </a:r>
          </a:p>
        </p:txBody>
      </p:sp>
      <p:graphicFrame>
        <p:nvGraphicFramePr>
          <p:cNvPr id="19462" name="Object 4">
            <a:extLst>
              <a:ext uri="{FF2B5EF4-FFF2-40B4-BE49-F238E27FC236}">
                <a16:creationId xmlns:a16="http://schemas.microsoft.com/office/drawing/2014/main" id="{9790A451-D178-49E2-B842-E7372967A3B0}"/>
              </a:ext>
            </a:extLst>
          </p:cNvPr>
          <p:cNvGraphicFramePr>
            <a:graphicFrameLocks/>
          </p:cNvGraphicFramePr>
          <p:nvPr/>
        </p:nvGraphicFramePr>
        <p:xfrm>
          <a:off x="2819400" y="1524000"/>
          <a:ext cx="34829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82340" imgH="1499616" progId="Word.Document.6">
                  <p:embed/>
                </p:oleObj>
              </mc:Choice>
              <mc:Fallback>
                <p:oleObj name="Document" r:id="rId2" imgW="3482340" imgH="1499616" progId="Word.Document.6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524000"/>
                        <a:ext cx="34829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6">
            <a:extLst>
              <a:ext uri="{FF2B5EF4-FFF2-40B4-BE49-F238E27FC236}">
                <a16:creationId xmlns:a16="http://schemas.microsoft.com/office/drawing/2014/main" id="{E0A9AF1D-09B2-4366-B57C-023CDDC05413}"/>
              </a:ext>
            </a:extLst>
          </p:cNvPr>
          <p:cNvGraphicFramePr>
            <a:graphicFrameLocks/>
          </p:cNvGraphicFramePr>
          <p:nvPr/>
        </p:nvGraphicFramePr>
        <p:xfrm>
          <a:off x="2743200" y="3886200"/>
          <a:ext cx="402907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015740" imgH="1563624" progId="Word.Document.8">
                  <p:embed/>
                </p:oleObj>
              </mc:Choice>
              <mc:Fallback>
                <p:oleObj name="Document" r:id="rId4" imgW="4015740" imgH="156362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86200"/>
                        <a:ext cx="4029075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>
            <a:extLst>
              <a:ext uri="{FF2B5EF4-FFF2-40B4-BE49-F238E27FC236}">
                <a16:creationId xmlns:a16="http://schemas.microsoft.com/office/drawing/2014/main" id="{EA157212-9E60-4C1E-BA50-703E6E691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0483" name="Slide Number Placeholder 5">
            <a:extLst>
              <a:ext uri="{FF2B5EF4-FFF2-40B4-BE49-F238E27FC236}">
                <a16:creationId xmlns:a16="http://schemas.microsoft.com/office/drawing/2014/main" id="{02F250DE-435E-425A-91F7-8E51DF85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F449E05-120A-4C38-93FE-CDD6C029D800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15</a:t>
            </a:fld>
            <a:endParaRPr lang="en-US" altLang="en-US"/>
          </a:p>
        </p:txBody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4366F814-0179-4EB7-8619-CD3028D40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Solusi untuk latihan K-map 1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5146DB83-4244-4228-96F2-CE96AD4B6E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Berikut adalah K-map yang terisi, dengan semua grup ditampilkan.</a:t>
            </a:r>
          </a:p>
          <a:p>
            <a:pPr lvl="1"/>
            <a:r>
              <a:rPr lang="id" altLang="en-US"/>
              <a:t>Kelompok magenta dan hijau tumpang tindih, yang membuat masing-masing menjadi sebesar mungkin.</a:t>
            </a:r>
          </a:p>
          <a:p>
            <a:pPr lvl="1"/>
            <a:r>
              <a:rPr lang="id" altLang="en-US"/>
              <a:t>Minterm m </a:t>
            </a:r>
            <a:r>
              <a:rPr lang="id" altLang="en-US" baseline="-25000"/>
              <a:t>6 </a:t>
            </a:r>
            <a:r>
              <a:rPr lang="id" altLang="en-US"/>
              <a:t>berada dalam satu grup dengan kesendiriannya.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endParaRPr lang="en-US" altLang="en-US"/>
          </a:p>
          <a:p>
            <a:r>
              <a:rPr lang="id" altLang="en-US"/>
              <a:t>MSP terakhir di sini adalah </a:t>
            </a:r>
            <a:r>
              <a:rPr lang="id" altLang="en-US">
                <a:solidFill>
                  <a:srgbClr val="336600"/>
                </a:solidFill>
              </a:rPr>
              <a:t>x'z </a:t>
            </a:r>
            <a:r>
              <a:rPr lang="id" altLang="en-US"/>
              <a:t>+ </a:t>
            </a:r>
            <a:r>
              <a:rPr lang="id" altLang="en-US">
                <a:solidFill>
                  <a:srgbClr val="FF33CC"/>
                </a:solidFill>
              </a:rPr>
              <a:t>y'z </a:t>
            </a:r>
            <a:r>
              <a:rPr lang="id" altLang="en-US"/>
              <a:t>+</a:t>
            </a:r>
            <a:r>
              <a:rPr lang="id" altLang="en-US">
                <a:solidFill>
                  <a:srgbClr val="336600"/>
                </a:solidFill>
              </a:rPr>
              <a:t> </a:t>
            </a:r>
            <a:r>
              <a:rPr lang="id" altLang="en-US">
                <a:solidFill>
                  <a:srgbClr val="3333FF"/>
                </a:solidFill>
              </a:rPr>
              <a:t>xyz' </a:t>
            </a:r>
            <a:r>
              <a:rPr lang="id" altLang="en-US"/>
              <a:t>.</a:t>
            </a:r>
            <a:endParaRPr lang="en-US" altLang="en-US" sz="1400"/>
          </a:p>
          <a:p>
            <a:pPr lvl="1"/>
            <a:endParaRPr lang="en-US" altLang="en-US"/>
          </a:p>
        </p:txBody>
      </p:sp>
      <p:grpSp>
        <p:nvGrpSpPr>
          <p:cNvPr id="20486" name="Group 17">
            <a:extLst>
              <a:ext uri="{FF2B5EF4-FFF2-40B4-BE49-F238E27FC236}">
                <a16:creationId xmlns:a16="http://schemas.microsoft.com/office/drawing/2014/main" id="{79D0880D-9FA4-4AAD-A267-5E34084ACCAB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2362200"/>
            <a:ext cx="3482975" cy="1479550"/>
            <a:chOff x="1680" y="960"/>
            <a:chExt cx="2194" cy="932"/>
          </a:xfrm>
        </p:grpSpPr>
        <p:graphicFrame>
          <p:nvGraphicFramePr>
            <p:cNvPr id="20487" name="Object 4">
              <a:extLst>
                <a:ext uri="{FF2B5EF4-FFF2-40B4-BE49-F238E27FC236}">
                  <a16:creationId xmlns:a16="http://schemas.microsoft.com/office/drawing/2014/main" id="{745418A9-5A02-4CFB-A09F-74150C39B96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80" y="960"/>
            <a:ext cx="2194" cy="9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480816" imgH="1504188" progId="Word.Document.8">
                    <p:embed/>
                  </p:oleObj>
                </mc:Choice>
                <mc:Fallback>
                  <p:oleObj name="Document" r:id="rId2" imgW="3480816" imgH="1504188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960"/>
                          <a:ext cx="2194" cy="9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8" name="Rectangle 10">
              <a:extLst>
                <a:ext uri="{FF2B5EF4-FFF2-40B4-BE49-F238E27FC236}">
                  <a16:creationId xmlns:a16="http://schemas.microsoft.com/office/drawing/2014/main" id="{B8C6C616-E822-4CB2-B8C5-2D810064F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176"/>
              <a:ext cx="816" cy="178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0489" name="Rectangle 11">
              <a:extLst>
                <a:ext uri="{FF2B5EF4-FFF2-40B4-BE49-F238E27FC236}">
                  <a16:creationId xmlns:a16="http://schemas.microsoft.com/office/drawing/2014/main" id="{4773FB33-F651-4518-93B0-ED8880E601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83"/>
              <a:ext cx="24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33CC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0490" name="Rectangle 14">
              <a:extLst>
                <a:ext uri="{FF2B5EF4-FFF2-40B4-BE49-F238E27FC236}">
                  <a16:creationId xmlns:a16="http://schemas.microsoft.com/office/drawing/2014/main" id="{A4B610A1-39DA-4C88-B713-7BA461123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138"/>
              <a:ext cx="260" cy="470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0491" name="Rectangle 16">
              <a:extLst>
                <a:ext uri="{FF2B5EF4-FFF2-40B4-BE49-F238E27FC236}">
                  <a16:creationId xmlns:a16="http://schemas.microsoft.com/office/drawing/2014/main" id="{1538EB41-6683-40CB-9443-D4B67675E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1398"/>
              <a:ext cx="396" cy="165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>
            <a:extLst>
              <a:ext uri="{FF2B5EF4-FFF2-40B4-BE49-F238E27FC236}">
                <a16:creationId xmlns:a16="http://schemas.microsoft.com/office/drawing/2014/main" id="{484CF1E7-D6FB-446A-9243-58AFC54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1507" name="Slide Number Placeholder 5">
            <a:extLst>
              <a:ext uri="{FF2B5EF4-FFF2-40B4-BE49-F238E27FC236}">
                <a16:creationId xmlns:a16="http://schemas.microsoft.com/office/drawing/2014/main" id="{96BD63A1-77C4-4AD6-8FAB-46EC718B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D3E28A1-A3BA-4AAC-9DA3-EEBB90A35E9E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16</a:t>
            </a:fld>
            <a:endParaRPr lang="en-US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A7371859-4AB2-40EC-9271-909302A26C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K-map empat variabel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38154702-C3E1-4867-89E4-20B0188AF3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334000"/>
          </a:xfrm>
          <a:noFill/>
        </p:spPr>
        <p:txBody>
          <a:bodyPr/>
          <a:lstStyle/>
          <a:p>
            <a:r>
              <a:rPr lang="id" altLang="en-US"/>
              <a:t>Kita juga bisa melakukan ekspresi empat variabel!</a:t>
            </a:r>
          </a:p>
          <a:p>
            <a:pPr lvl="1"/>
            <a:r>
              <a:rPr lang="id" altLang="en-US"/>
              <a:t>Minterm di kolom ketiga dan keempat, </a:t>
            </a:r>
            <a:r>
              <a:rPr lang="id" altLang="en-US" i="1"/>
              <a:t>dan </a:t>
            </a:r>
            <a:r>
              <a:rPr lang="id" altLang="en-US"/>
              <a:t>di baris ketiga dan keempat, dibalik.</a:t>
            </a:r>
          </a:p>
          <a:p>
            <a:pPr lvl="1"/>
            <a:r>
              <a:rPr lang="id" altLang="en-US"/>
              <a:t>Sekali lagi, ini memastikan bahwa kotak yang berdekatan memiliki literal yang sama.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Pengelompokan minterm mirip dengan kasus tiga variabel, tetapi:</a:t>
            </a:r>
          </a:p>
          <a:p>
            <a:pPr lvl="1"/>
            <a:r>
              <a:rPr lang="id" altLang="en-US"/>
              <a:t>Anda dapat memiliki grup persegi panjang dengan 1, 2, 4, 8 atau 16 minterms.</a:t>
            </a:r>
          </a:p>
          <a:p>
            <a:pPr lvl="1"/>
            <a:r>
              <a:rPr lang="id" altLang="en-US"/>
              <a:t>Anda dapat membungkus </a:t>
            </a:r>
            <a:r>
              <a:rPr lang="id" altLang="en-US" i="1"/>
              <a:t>keempat </a:t>
            </a:r>
            <a:r>
              <a:rPr lang="id" altLang="en-US"/>
              <a:t>sisinya.</a:t>
            </a:r>
          </a:p>
        </p:txBody>
      </p:sp>
      <p:graphicFrame>
        <p:nvGraphicFramePr>
          <p:cNvPr id="21510" name="Object 4">
            <a:extLst>
              <a:ext uri="{FF2B5EF4-FFF2-40B4-BE49-F238E27FC236}">
                <a16:creationId xmlns:a16="http://schemas.microsoft.com/office/drawing/2014/main" id="{212C2B55-28EB-44EA-90D5-A4D655BBFED0}"/>
              </a:ext>
            </a:extLst>
          </p:cNvPr>
          <p:cNvGraphicFramePr>
            <a:graphicFrameLocks/>
          </p:cNvGraphicFramePr>
          <p:nvPr/>
        </p:nvGraphicFramePr>
        <p:xfrm>
          <a:off x="5181600" y="2514600"/>
          <a:ext cx="3509963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520440" imgH="2165604" progId="Word.Document.8">
                  <p:embed/>
                </p:oleObj>
              </mc:Choice>
              <mc:Fallback>
                <p:oleObj name="Document" r:id="rId2" imgW="3520440" imgH="2165604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14600"/>
                        <a:ext cx="3509963" cy="216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6">
            <a:extLst>
              <a:ext uri="{FF2B5EF4-FFF2-40B4-BE49-F238E27FC236}">
                <a16:creationId xmlns:a16="http://schemas.microsoft.com/office/drawing/2014/main" id="{B244F30F-97AE-4DF9-B731-8D1664DEF335}"/>
              </a:ext>
            </a:extLst>
          </p:cNvPr>
          <p:cNvGraphicFramePr>
            <a:graphicFrameLocks/>
          </p:cNvGraphicFramePr>
          <p:nvPr/>
        </p:nvGraphicFramePr>
        <p:xfrm>
          <a:off x="609600" y="2514600"/>
          <a:ext cx="4614863" cy="205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14672" imgH="2057400" progId="Word.Document.8">
                  <p:embed/>
                </p:oleObj>
              </mc:Choice>
              <mc:Fallback>
                <p:oleObj name="Document" r:id="rId4" imgW="4614672" imgH="2057400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514600"/>
                        <a:ext cx="4614863" cy="205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A3D2B04B-14CE-49C3-87B0-A6234FD6C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2531" name="Slide Number Placeholder 5">
            <a:extLst>
              <a:ext uri="{FF2B5EF4-FFF2-40B4-BE49-F238E27FC236}">
                <a16:creationId xmlns:a16="http://schemas.microsoft.com/office/drawing/2014/main" id="{2A2A0034-2810-4CBC-A16D-1F826835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0CEF31F-7B73-4F67-924B-4AAF898BDAEB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17</a:t>
            </a:fld>
            <a:endParaRPr lang="en-US" altLang="en-US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ED4332F0-AECC-487B-9811-7451EA252B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Contoh: Sederhanakan m </a:t>
            </a:r>
            <a:r>
              <a:rPr lang="id" altLang="en-US" baseline="-25000"/>
              <a:t>0 </a:t>
            </a:r>
            <a:r>
              <a:rPr lang="id" altLang="en-US"/>
              <a:t>+m </a:t>
            </a:r>
            <a:r>
              <a:rPr lang="id" altLang="en-US" baseline="-25000"/>
              <a:t>2 </a:t>
            </a:r>
            <a:r>
              <a:rPr lang="id" altLang="en-US"/>
              <a:t>+m </a:t>
            </a:r>
            <a:r>
              <a:rPr lang="id" altLang="en-US" baseline="-25000"/>
              <a:t>5 </a:t>
            </a:r>
            <a:r>
              <a:rPr lang="id" altLang="en-US"/>
              <a:t>+m </a:t>
            </a:r>
            <a:r>
              <a:rPr lang="id" altLang="en-US" baseline="-25000"/>
              <a:t>8 </a:t>
            </a:r>
            <a:r>
              <a:rPr lang="id" altLang="en-US"/>
              <a:t>+m </a:t>
            </a:r>
            <a:r>
              <a:rPr lang="id" altLang="en-US" baseline="-25000"/>
              <a:t>10 </a:t>
            </a:r>
            <a:r>
              <a:rPr lang="id" altLang="en-US"/>
              <a:t>+m </a:t>
            </a:r>
            <a:r>
              <a:rPr lang="id" altLang="en-US" baseline="-25000"/>
              <a:t>13</a:t>
            </a:r>
            <a:r>
              <a:rPr lang="id" altLang="en-US"/>
              <a:t> </a:t>
            </a:r>
          </a:p>
        </p:txBody>
      </p:sp>
      <p:sp>
        <p:nvSpPr>
          <p:cNvPr id="22533" name="Rectangle 3">
            <a:extLst>
              <a:ext uri="{FF2B5EF4-FFF2-40B4-BE49-F238E27FC236}">
                <a16:creationId xmlns:a16="http://schemas.microsoft.com/office/drawing/2014/main" id="{789BF93D-ECD6-423F-B3E4-17F74C359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Ekspresi sudah merupakan jumlah minterms, jadi inilah K-mapnya: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Kita dapat membuat grup berikut, menghasilkan MSP </a:t>
            </a:r>
            <a:r>
              <a:rPr lang="id" altLang="en-US">
                <a:solidFill>
                  <a:srgbClr val="FF33CC"/>
                </a:solidFill>
              </a:rPr>
              <a:t>x'z' </a:t>
            </a:r>
            <a:r>
              <a:rPr lang="id" altLang="en-US"/>
              <a:t>+ </a:t>
            </a:r>
            <a:r>
              <a:rPr lang="id" altLang="en-US">
                <a:solidFill>
                  <a:srgbClr val="999933"/>
                </a:solidFill>
              </a:rPr>
              <a:t>xy'z </a:t>
            </a:r>
            <a:r>
              <a:rPr lang="id" altLang="en-US"/>
              <a:t>.</a:t>
            </a:r>
          </a:p>
        </p:txBody>
      </p:sp>
      <p:graphicFrame>
        <p:nvGraphicFramePr>
          <p:cNvPr id="22534" name="Object 5">
            <a:extLst>
              <a:ext uri="{FF2B5EF4-FFF2-40B4-BE49-F238E27FC236}">
                <a16:creationId xmlns:a16="http://schemas.microsoft.com/office/drawing/2014/main" id="{9A1E1E91-3701-463D-8DA8-E47004D00495}"/>
              </a:ext>
            </a:extLst>
          </p:cNvPr>
          <p:cNvGraphicFramePr>
            <a:graphicFrameLocks/>
          </p:cNvGraphicFramePr>
          <p:nvPr/>
        </p:nvGraphicFramePr>
        <p:xfrm>
          <a:off x="838200" y="1371600"/>
          <a:ext cx="292735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919984" imgH="2010156" progId="Word.Document.8">
                  <p:embed/>
                </p:oleObj>
              </mc:Choice>
              <mc:Fallback>
                <p:oleObj name="Document" r:id="rId2" imgW="2919984" imgH="201015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71600"/>
                        <a:ext cx="292735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6">
            <a:extLst>
              <a:ext uri="{FF2B5EF4-FFF2-40B4-BE49-F238E27FC236}">
                <a16:creationId xmlns:a16="http://schemas.microsoft.com/office/drawing/2014/main" id="{B815E264-1436-4711-B95B-653C2CFE4F6F}"/>
              </a:ext>
            </a:extLst>
          </p:cNvPr>
          <p:cNvGraphicFramePr>
            <a:graphicFrameLocks/>
          </p:cNvGraphicFramePr>
          <p:nvPr/>
        </p:nvGraphicFramePr>
        <p:xfrm>
          <a:off x="4419600" y="1371600"/>
          <a:ext cx="3660775" cy="195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666744" imgH="1961388" progId="Word.Document.8">
                  <p:embed/>
                </p:oleObj>
              </mc:Choice>
              <mc:Fallback>
                <p:oleObj name="Document" r:id="rId4" imgW="3666744" imgH="1961388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3660775" cy="195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6" name="Group 36">
            <a:extLst>
              <a:ext uri="{FF2B5EF4-FFF2-40B4-BE49-F238E27FC236}">
                <a16:creationId xmlns:a16="http://schemas.microsoft.com/office/drawing/2014/main" id="{B2B2CB6E-B143-451A-BB7B-86B0C3CCBBD8}"/>
              </a:ext>
            </a:extLst>
          </p:cNvPr>
          <p:cNvGrpSpPr>
            <a:grpSpLocks/>
          </p:cNvGrpSpPr>
          <p:nvPr/>
        </p:nvGrpSpPr>
        <p:grpSpPr bwMode="auto">
          <a:xfrm>
            <a:off x="833438" y="4038600"/>
            <a:ext cx="2909887" cy="1957388"/>
            <a:chOff x="539" y="2345"/>
            <a:chExt cx="1833" cy="1233"/>
          </a:xfrm>
        </p:grpSpPr>
        <p:graphicFrame>
          <p:nvGraphicFramePr>
            <p:cNvPr id="22552" name="Object 4">
              <a:extLst>
                <a:ext uri="{FF2B5EF4-FFF2-40B4-BE49-F238E27FC236}">
                  <a16:creationId xmlns:a16="http://schemas.microsoft.com/office/drawing/2014/main" id="{01942FF9-8BE8-4115-9022-FDEF71F6C4B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39" y="2345"/>
            <a:ext cx="1833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2913888" imgH="1961388" progId="Word.Document.8">
                    <p:embed/>
                  </p:oleObj>
                </mc:Choice>
                <mc:Fallback>
                  <p:oleObj name="Document" r:id="rId6" imgW="2913888" imgH="1961388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2345"/>
                          <a:ext cx="1833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53" name="Group 12">
              <a:extLst>
                <a:ext uri="{FF2B5EF4-FFF2-40B4-BE49-F238E27FC236}">
                  <a16:creationId xmlns:a16="http://schemas.microsoft.com/office/drawing/2014/main" id="{4CBF601E-E547-49CC-8211-FD2E2BEC16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" y="2448"/>
              <a:ext cx="240" cy="240"/>
              <a:chOff x="864" y="2496"/>
              <a:chExt cx="240" cy="240"/>
            </a:xfrm>
          </p:grpSpPr>
          <p:sp>
            <p:nvSpPr>
              <p:cNvPr id="22564" name="Line 8">
                <a:extLst>
                  <a:ext uri="{FF2B5EF4-FFF2-40B4-BE49-F238E27FC236}">
                    <a16:creationId xmlns:a16="http://schemas.microsoft.com/office/drawing/2014/main" id="{1E80B6B3-DADC-42F2-8D2F-89586C4B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5" name="Line 11">
                <a:extLst>
                  <a:ext uri="{FF2B5EF4-FFF2-40B4-BE49-F238E27FC236}">
                    <a16:creationId xmlns:a16="http://schemas.microsoft.com/office/drawing/2014/main" id="{13BC45C3-CF92-45B0-B406-EE18520995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4" name="Group 13">
              <a:extLst>
                <a:ext uri="{FF2B5EF4-FFF2-40B4-BE49-F238E27FC236}">
                  <a16:creationId xmlns:a16="http://schemas.microsoft.com/office/drawing/2014/main" id="{81100538-8589-4493-AB1F-F45B4DE6D37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64" y="2447"/>
              <a:ext cx="240" cy="240"/>
              <a:chOff x="864" y="2496"/>
              <a:chExt cx="240" cy="240"/>
            </a:xfrm>
          </p:grpSpPr>
          <p:sp>
            <p:nvSpPr>
              <p:cNvPr id="22562" name="Line 14">
                <a:extLst>
                  <a:ext uri="{FF2B5EF4-FFF2-40B4-BE49-F238E27FC236}">
                    <a16:creationId xmlns:a16="http://schemas.microsoft.com/office/drawing/2014/main" id="{B1C0D72C-47C8-4B0D-AF80-2C4EE7C827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3" name="Line 15">
                <a:extLst>
                  <a:ext uri="{FF2B5EF4-FFF2-40B4-BE49-F238E27FC236}">
                    <a16:creationId xmlns:a16="http://schemas.microsoft.com/office/drawing/2014/main" id="{70E6FB08-5EDA-4D4E-A620-E704359FB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5" name="Group 16">
              <a:extLst>
                <a:ext uri="{FF2B5EF4-FFF2-40B4-BE49-F238E27FC236}">
                  <a16:creationId xmlns:a16="http://schemas.microsoft.com/office/drawing/2014/main" id="{0892DB7C-C72D-4DB8-A8D3-D74016555F32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1764" y="3123"/>
              <a:ext cx="240" cy="240"/>
              <a:chOff x="864" y="2496"/>
              <a:chExt cx="240" cy="240"/>
            </a:xfrm>
          </p:grpSpPr>
          <p:sp>
            <p:nvSpPr>
              <p:cNvPr id="22560" name="Line 17">
                <a:extLst>
                  <a:ext uri="{FF2B5EF4-FFF2-40B4-BE49-F238E27FC236}">
                    <a16:creationId xmlns:a16="http://schemas.microsoft.com/office/drawing/2014/main" id="{DB17A857-0010-467E-BA42-F37C0D829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1" name="Line 18">
                <a:extLst>
                  <a:ext uri="{FF2B5EF4-FFF2-40B4-BE49-F238E27FC236}">
                    <a16:creationId xmlns:a16="http://schemas.microsoft.com/office/drawing/2014/main" id="{06479BD2-8F54-40E5-A70C-5B90858BB1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56" name="Group 19">
              <a:extLst>
                <a:ext uri="{FF2B5EF4-FFF2-40B4-BE49-F238E27FC236}">
                  <a16:creationId xmlns:a16="http://schemas.microsoft.com/office/drawing/2014/main" id="{8B9B2C92-489D-44ED-B18F-69D43AA5A2A7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882" y="3127"/>
              <a:ext cx="240" cy="240"/>
              <a:chOff x="864" y="2496"/>
              <a:chExt cx="240" cy="240"/>
            </a:xfrm>
          </p:grpSpPr>
          <p:sp>
            <p:nvSpPr>
              <p:cNvPr id="22558" name="Line 20">
                <a:extLst>
                  <a:ext uri="{FF2B5EF4-FFF2-40B4-BE49-F238E27FC236}">
                    <a16:creationId xmlns:a16="http://schemas.microsoft.com/office/drawing/2014/main" id="{73AF538A-747D-447F-B7F1-8C1349C145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Line 21">
                <a:extLst>
                  <a:ext uri="{FF2B5EF4-FFF2-40B4-BE49-F238E27FC236}">
                    <a16:creationId xmlns:a16="http://schemas.microsoft.com/office/drawing/2014/main" id="{3750A38C-41B8-414B-B350-7218F292B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57" name="Rectangle 22">
              <a:extLst>
                <a:ext uri="{FF2B5EF4-FFF2-40B4-BE49-F238E27FC236}">
                  <a16:creationId xmlns:a16="http://schemas.microsoft.com/office/drawing/2014/main" id="{9AEE0D6B-D04A-45CD-8EB5-6A1DFF5F4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743"/>
              <a:ext cx="214" cy="326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22537" name="Group 37">
            <a:extLst>
              <a:ext uri="{FF2B5EF4-FFF2-40B4-BE49-F238E27FC236}">
                <a16:creationId xmlns:a16="http://schemas.microsoft.com/office/drawing/2014/main" id="{1731A721-60BF-46E9-AF8A-936A293CF38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038600"/>
            <a:ext cx="4543425" cy="1957388"/>
            <a:chOff x="2499" y="2400"/>
            <a:chExt cx="2862" cy="1233"/>
          </a:xfrm>
        </p:grpSpPr>
        <p:graphicFrame>
          <p:nvGraphicFramePr>
            <p:cNvPr id="22538" name="Object 7">
              <a:extLst>
                <a:ext uri="{FF2B5EF4-FFF2-40B4-BE49-F238E27FC236}">
                  <a16:creationId xmlns:a16="http://schemas.microsoft.com/office/drawing/2014/main" id="{4E1A2B25-F0D5-40AF-A407-79EAEB1617A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499" y="2400"/>
            <a:ext cx="2862" cy="1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4547616" imgH="1961388" progId="Word.Document.8">
                    <p:embed/>
                  </p:oleObj>
                </mc:Choice>
                <mc:Fallback>
                  <p:oleObj name="Document" r:id="rId8" imgW="4547616" imgH="1961388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9" y="2400"/>
                          <a:ext cx="2862" cy="1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539" name="Group 23">
              <a:extLst>
                <a:ext uri="{FF2B5EF4-FFF2-40B4-BE49-F238E27FC236}">
                  <a16:creationId xmlns:a16="http://schemas.microsoft.com/office/drawing/2014/main" id="{0FE71F56-11CA-49ED-9D31-1506BA60014A}"/>
                </a:ext>
              </a:extLst>
            </p:cNvPr>
            <p:cNvGrpSpPr>
              <a:grpSpLocks/>
            </p:cNvGrpSpPr>
            <p:nvPr/>
          </p:nvGrpSpPr>
          <p:grpSpPr bwMode="auto">
            <a:xfrm flipH="1" flipV="1">
              <a:off x="4491" y="3182"/>
              <a:ext cx="528" cy="240"/>
              <a:chOff x="864" y="2496"/>
              <a:chExt cx="240" cy="240"/>
            </a:xfrm>
          </p:grpSpPr>
          <p:sp>
            <p:nvSpPr>
              <p:cNvPr id="22550" name="Line 24">
                <a:extLst>
                  <a:ext uri="{FF2B5EF4-FFF2-40B4-BE49-F238E27FC236}">
                    <a16:creationId xmlns:a16="http://schemas.microsoft.com/office/drawing/2014/main" id="{14530E82-0676-42ED-9869-BB10FB647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1" name="Line 25">
                <a:extLst>
                  <a:ext uri="{FF2B5EF4-FFF2-40B4-BE49-F238E27FC236}">
                    <a16:creationId xmlns:a16="http://schemas.microsoft.com/office/drawing/2014/main" id="{B82B778F-433A-4A82-83A0-80B5C3BBB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0" name="Group 26">
              <a:extLst>
                <a:ext uri="{FF2B5EF4-FFF2-40B4-BE49-F238E27FC236}">
                  <a16:creationId xmlns:a16="http://schemas.microsoft.com/office/drawing/2014/main" id="{6AB5784B-4917-413C-A56C-6A7EC1AACF0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2808" y="3182"/>
              <a:ext cx="528" cy="240"/>
              <a:chOff x="864" y="2496"/>
              <a:chExt cx="240" cy="240"/>
            </a:xfrm>
          </p:grpSpPr>
          <p:sp>
            <p:nvSpPr>
              <p:cNvPr id="22548" name="Line 27">
                <a:extLst>
                  <a:ext uri="{FF2B5EF4-FFF2-40B4-BE49-F238E27FC236}">
                    <a16:creationId xmlns:a16="http://schemas.microsoft.com/office/drawing/2014/main" id="{B83E6C48-BBDF-42B2-BCD4-050031E45C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9" name="Line 28">
                <a:extLst>
                  <a:ext uri="{FF2B5EF4-FFF2-40B4-BE49-F238E27FC236}">
                    <a16:creationId xmlns:a16="http://schemas.microsoft.com/office/drawing/2014/main" id="{1686173D-909F-4EFF-9767-8C84B4A4E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1" name="Group 29">
              <a:extLst>
                <a:ext uri="{FF2B5EF4-FFF2-40B4-BE49-F238E27FC236}">
                  <a16:creationId xmlns:a16="http://schemas.microsoft.com/office/drawing/2014/main" id="{65112F10-EACC-4E35-9EB6-ADFC85A04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7" y="2512"/>
              <a:ext cx="528" cy="240"/>
              <a:chOff x="864" y="2496"/>
              <a:chExt cx="240" cy="240"/>
            </a:xfrm>
          </p:grpSpPr>
          <p:sp>
            <p:nvSpPr>
              <p:cNvPr id="22546" name="Line 30">
                <a:extLst>
                  <a:ext uri="{FF2B5EF4-FFF2-40B4-BE49-F238E27FC236}">
                    <a16:creationId xmlns:a16="http://schemas.microsoft.com/office/drawing/2014/main" id="{1F9C37D9-89E7-4AF0-B935-AC3639707C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7" name="Line 31">
                <a:extLst>
                  <a:ext uri="{FF2B5EF4-FFF2-40B4-BE49-F238E27FC236}">
                    <a16:creationId xmlns:a16="http://schemas.microsoft.com/office/drawing/2014/main" id="{2C059F35-0091-456B-B179-AE199D7C29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542" name="Group 32">
              <a:extLst>
                <a:ext uri="{FF2B5EF4-FFF2-40B4-BE49-F238E27FC236}">
                  <a16:creationId xmlns:a16="http://schemas.microsoft.com/office/drawing/2014/main" id="{BFF465BE-483A-4600-826B-E1158073627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89" y="2512"/>
              <a:ext cx="528" cy="240"/>
              <a:chOff x="864" y="2496"/>
              <a:chExt cx="240" cy="240"/>
            </a:xfrm>
          </p:grpSpPr>
          <p:sp>
            <p:nvSpPr>
              <p:cNvPr id="22544" name="Line 33">
                <a:extLst>
                  <a:ext uri="{FF2B5EF4-FFF2-40B4-BE49-F238E27FC236}">
                    <a16:creationId xmlns:a16="http://schemas.microsoft.com/office/drawing/2014/main" id="{EA8657E2-9371-4A8F-9DC7-37FD268AD9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2496"/>
                <a:ext cx="0" cy="24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Line 34">
                <a:extLst>
                  <a:ext uri="{FF2B5EF4-FFF2-40B4-BE49-F238E27FC236}">
                    <a16:creationId xmlns:a16="http://schemas.microsoft.com/office/drawing/2014/main" id="{4660D451-2D9F-441B-80DB-6177872915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736"/>
                <a:ext cx="240" cy="0"/>
              </a:xfrm>
              <a:prstGeom prst="line">
                <a:avLst/>
              </a:prstGeom>
              <a:noFill/>
              <a:ln w="25400">
                <a:solidFill>
                  <a:srgbClr val="FF33CC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2543" name="Rectangle 35">
              <a:extLst>
                <a:ext uri="{FF2B5EF4-FFF2-40B4-BE49-F238E27FC236}">
                  <a16:creationId xmlns:a16="http://schemas.microsoft.com/office/drawing/2014/main" id="{1559A2A0-3D74-4ED2-9E15-7371E19DF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7" y="2791"/>
              <a:ext cx="487" cy="342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>
            <a:extLst>
              <a:ext uri="{FF2B5EF4-FFF2-40B4-BE49-F238E27FC236}">
                <a16:creationId xmlns:a16="http://schemas.microsoft.com/office/drawing/2014/main" id="{DDA8BAB3-8E8D-45BA-96FD-047C421C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3555" name="Slide Number Placeholder 5">
            <a:extLst>
              <a:ext uri="{FF2B5EF4-FFF2-40B4-BE49-F238E27FC236}">
                <a16:creationId xmlns:a16="http://schemas.microsoft.com/office/drawing/2014/main" id="{2203F6EA-9203-40B5-9294-C93B1274C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EB93A5A-953F-41E7-8B4B-3185CCFBE2D4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18</a:t>
            </a:fld>
            <a:endParaRPr lang="en-US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67BA675E-57C6-4907-AED1-7C0B38D6F0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K-maps bisa rumit!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36C79253-9113-46EF-8FA6-9F8DFB141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Mungkin tidak selalu ada MSP yang </a:t>
            </a:r>
            <a:r>
              <a:rPr lang="id" altLang="en-US" i="1"/>
              <a:t>unik . </a:t>
            </a:r>
            <a:r>
              <a:rPr lang="id" altLang="en-US"/>
              <a:t>K-map di bawah ini menghasilkan dua MSP yang valid dan setara, karena ada dua kemungkinan cara untuk memasukkan minterm m </a:t>
            </a:r>
            <a:r>
              <a:rPr lang="id" altLang="en-US" baseline="-25000"/>
              <a:t>7 </a:t>
            </a:r>
            <a:r>
              <a:rPr lang="id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Ingatlah bahwa grup yang tumpang tindih dimungkinkan, seperti yang ditunjukkan di atas.</a:t>
            </a:r>
          </a:p>
        </p:txBody>
      </p:sp>
      <p:grpSp>
        <p:nvGrpSpPr>
          <p:cNvPr id="23558" name="Group 40">
            <a:extLst>
              <a:ext uri="{FF2B5EF4-FFF2-40B4-BE49-F238E27FC236}">
                <a16:creationId xmlns:a16="http://schemas.microsoft.com/office/drawing/2014/main" id="{3362F8F5-E1BD-46B1-9261-416EEE52B4D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981200"/>
            <a:ext cx="7593013" cy="3109913"/>
            <a:chOff x="479" y="1728"/>
            <a:chExt cx="4783" cy="1959"/>
          </a:xfrm>
        </p:grpSpPr>
        <p:graphicFrame>
          <p:nvGraphicFramePr>
            <p:cNvPr id="23559" name="Object 4">
              <a:extLst>
                <a:ext uri="{FF2B5EF4-FFF2-40B4-BE49-F238E27FC236}">
                  <a16:creationId xmlns:a16="http://schemas.microsoft.com/office/drawing/2014/main" id="{AFE2F5DB-C499-476E-A30A-E487959591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728" y="1728"/>
            <a:ext cx="2329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686556" imgH="1362456" progId="Word.Document.8">
                    <p:embed/>
                  </p:oleObj>
                </mc:Choice>
                <mc:Fallback>
                  <p:oleObj name="Document" r:id="rId2" imgW="3686556" imgH="1362456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28"/>
                          <a:ext cx="2329" cy="8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60" name="Text Box 13">
              <a:extLst>
                <a:ext uri="{FF2B5EF4-FFF2-40B4-BE49-F238E27FC236}">
                  <a16:creationId xmlns:a16="http://schemas.microsoft.com/office/drawing/2014/main" id="{FA39C404-0708-4763-BCCA-E41C8EEE7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56"/>
              <a:ext cx="9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d" altLang="en-US"/>
                <a:t>y'z + yz' + </a:t>
              </a:r>
              <a:r>
                <a:rPr lang="id" altLang="en-US">
                  <a:solidFill>
                    <a:srgbClr val="3333FF"/>
                  </a:solidFill>
                </a:rPr>
                <a:t>xy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1" name="Text Box 14">
              <a:extLst>
                <a:ext uri="{FF2B5EF4-FFF2-40B4-BE49-F238E27FC236}">
                  <a16:creationId xmlns:a16="http://schemas.microsoft.com/office/drawing/2014/main" id="{0D828129-7192-4CB9-9D4B-70EB929BBD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56"/>
              <a:ext cx="9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d" altLang="en-US"/>
                <a:t>y'z + yz' + </a:t>
              </a:r>
              <a:r>
                <a:rPr lang="id" altLang="en-US">
                  <a:solidFill>
                    <a:srgbClr val="FF33CC"/>
                  </a:solidFill>
                </a:rPr>
                <a:t>xz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3562" name="Line 19">
              <a:extLst>
                <a:ext uri="{FF2B5EF4-FFF2-40B4-BE49-F238E27FC236}">
                  <a16:creationId xmlns:a16="http://schemas.microsoft.com/office/drawing/2014/main" id="{5CC6D3DD-BF49-432C-8C39-EF604EF725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24" y="2400"/>
              <a:ext cx="384" cy="28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20">
              <a:extLst>
                <a:ext uri="{FF2B5EF4-FFF2-40B4-BE49-F238E27FC236}">
                  <a16:creationId xmlns:a16="http://schemas.microsoft.com/office/drawing/2014/main" id="{C2A27C67-278B-4CED-9730-C8C387798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00"/>
              <a:ext cx="384" cy="288"/>
            </a:xfrm>
            <a:prstGeom prst="line">
              <a:avLst/>
            </a:prstGeom>
            <a:noFill/>
            <a:ln w="76200">
              <a:solidFill>
                <a:srgbClr val="3333FF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64" name="Group 38">
              <a:extLst>
                <a:ext uri="{FF2B5EF4-FFF2-40B4-BE49-F238E27FC236}">
                  <a16:creationId xmlns:a16="http://schemas.microsoft.com/office/drawing/2014/main" id="{159E4A68-C485-4330-94B2-F97A6EFCD3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8" y="2686"/>
              <a:ext cx="2284" cy="875"/>
              <a:chOff x="2978" y="2686"/>
              <a:chExt cx="2284" cy="875"/>
            </a:xfrm>
          </p:grpSpPr>
          <p:graphicFrame>
            <p:nvGraphicFramePr>
              <p:cNvPr id="23571" name="Object 6">
                <a:extLst>
                  <a:ext uri="{FF2B5EF4-FFF2-40B4-BE49-F238E27FC236}">
                    <a16:creationId xmlns:a16="http://schemas.microsoft.com/office/drawing/2014/main" id="{A303BFD6-5D46-4E80-B0EA-750563D5503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978" y="2686"/>
              <a:ext cx="2284" cy="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4" imgW="3614928" imgH="1388364" progId="Word.Document.8">
                      <p:embed/>
                    </p:oleObj>
                  </mc:Choice>
                  <mc:Fallback>
                    <p:oleObj name="Document" r:id="rId4" imgW="3614928" imgH="1388364" progId="Word.Document.8">
                      <p:embed/>
                      <p:pic>
                        <p:nvPicPr>
                          <p:cNvPr id="0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8" y="2686"/>
                            <a:ext cx="2284" cy="8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72" name="Rectangle 33">
                <a:extLst>
                  <a:ext uri="{FF2B5EF4-FFF2-40B4-BE49-F238E27FC236}">
                    <a16:creationId xmlns:a16="http://schemas.microsoft.com/office/drawing/2014/main" id="{3A1EF306-F02E-4D1F-A2AA-A8CDACDD9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2846"/>
                <a:ext cx="409" cy="4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73" name="Rectangle 34">
                <a:extLst>
                  <a:ext uri="{FF2B5EF4-FFF2-40B4-BE49-F238E27FC236}">
                    <a16:creationId xmlns:a16="http://schemas.microsoft.com/office/drawing/2014/main" id="{E85960EB-4536-4F45-BEF3-E9A542613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6" y="2844"/>
                <a:ext cx="408" cy="42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74" name="Rectangle 12">
                <a:extLst>
                  <a:ext uri="{FF2B5EF4-FFF2-40B4-BE49-F238E27FC236}">
                    <a16:creationId xmlns:a16="http://schemas.microsoft.com/office/drawing/2014/main" id="{B7F99057-23C1-411E-845D-82EBB30524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4" y="3078"/>
                <a:ext cx="838" cy="150"/>
              </a:xfrm>
              <a:prstGeom prst="rect">
                <a:avLst/>
              </a:prstGeom>
              <a:noFill/>
              <a:ln w="25400">
                <a:solidFill>
                  <a:srgbClr val="FF33CC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23565" name="Group 39">
              <a:extLst>
                <a:ext uri="{FF2B5EF4-FFF2-40B4-BE49-F238E27FC236}">
                  <a16:creationId xmlns:a16="http://schemas.microsoft.com/office/drawing/2014/main" id="{9ECC9E38-A7F9-4089-85F0-E347B025E4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9" y="2686"/>
              <a:ext cx="2284" cy="881"/>
              <a:chOff x="479" y="2686"/>
              <a:chExt cx="2284" cy="881"/>
            </a:xfrm>
          </p:grpSpPr>
          <p:graphicFrame>
            <p:nvGraphicFramePr>
              <p:cNvPr id="23566" name="Object 5">
                <a:extLst>
                  <a:ext uri="{FF2B5EF4-FFF2-40B4-BE49-F238E27FC236}">
                    <a16:creationId xmlns:a16="http://schemas.microsoft.com/office/drawing/2014/main" id="{86D1149C-50F0-42C3-9FEB-8E433FDAB32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79" y="2686"/>
              <a:ext cx="2284" cy="8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6" imgW="3614928" imgH="1397508" progId="Word.Document.8">
                      <p:embed/>
                    </p:oleObj>
                  </mc:Choice>
                  <mc:Fallback>
                    <p:oleObj name="Document" r:id="rId6" imgW="3614928" imgH="1397508" progId="Word.Document.8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" y="2686"/>
                            <a:ext cx="2284" cy="8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7" name="Rectangle 7">
                <a:extLst>
                  <a:ext uri="{FF2B5EF4-FFF2-40B4-BE49-F238E27FC236}">
                    <a16:creationId xmlns:a16="http://schemas.microsoft.com/office/drawing/2014/main" id="{D0764E44-B478-4C94-87F7-D5758069DC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" y="2843"/>
                <a:ext cx="409" cy="42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68" name="Rectangle 8">
                <a:extLst>
                  <a:ext uri="{FF2B5EF4-FFF2-40B4-BE49-F238E27FC236}">
                    <a16:creationId xmlns:a16="http://schemas.microsoft.com/office/drawing/2014/main" id="{377212B5-61A7-4369-B607-195346E50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240" cy="3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69" name="Rectangle 21">
                <a:extLst>
                  <a:ext uri="{FF2B5EF4-FFF2-40B4-BE49-F238E27FC236}">
                    <a16:creationId xmlns:a16="http://schemas.microsoft.com/office/drawing/2014/main" id="{78D1073E-C702-4103-87E9-FDAAD02F0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5" y="2847"/>
                <a:ext cx="408" cy="417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23570" name="Rectangle 11">
                <a:extLst>
                  <a:ext uri="{FF2B5EF4-FFF2-40B4-BE49-F238E27FC236}">
                    <a16:creationId xmlns:a16="http://schemas.microsoft.com/office/drawing/2014/main" id="{645614EC-0975-4E77-B1AC-4E535BDC6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2" y="3078"/>
                <a:ext cx="831" cy="150"/>
              </a:xfrm>
              <a:prstGeom prst="rect">
                <a:avLst/>
              </a:prstGeom>
              <a:noFill/>
              <a:ln w="25400">
                <a:solidFill>
                  <a:srgbClr val="3333FF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>
            <a:extLst>
              <a:ext uri="{FF2B5EF4-FFF2-40B4-BE49-F238E27FC236}">
                <a16:creationId xmlns:a16="http://schemas.microsoft.com/office/drawing/2014/main" id="{74444051-0B77-4AE4-9B49-780C7921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4579" name="Slide Number Placeholder 5">
            <a:extLst>
              <a:ext uri="{FF2B5EF4-FFF2-40B4-BE49-F238E27FC236}">
                <a16:creationId xmlns:a16="http://schemas.microsoft.com/office/drawing/2014/main" id="{22E9D65A-AF18-41B9-A9AA-82FE86C2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2EC8E05-CE5B-4CC2-BEDE-801A460B4796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19</a:t>
            </a:fld>
            <a:endParaRPr lang="en-US" altLang="en-US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7176770-9A18-4AF9-9ED1-F2AEA88D2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Implikator utama</a:t>
            </a:r>
          </a:p>
        </p:txBody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95B9C42F-F246-4427-8BA0-93813A94B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noFill/>
        </p:spPr>
        <p:txBody>
          <a:bodyPr/>
          <a:lstStyle/>
          <a:p>
            <a:r>
              <a:rPr lang="id" altLang="en-US"/>
              <a:t>Tantangan dalam menggunakan K-maps adalah memilih grup yang tepat. Jika Anda tidak meminimalkan jumlah grup dan memaksimalkan ukuran setiap grup:</a:t>
            </a:r>
          </a:p>
          <a:p>
            <a:pPr lvl="1"/>
            <a:r>
              <a:rPr lang="id" altLang="en-US"/>
              <a:t>Ekspresi yang Anda hasilkan akan tetap sama dengan yang asli.</a:t>
            </a:r>
          </a:p>
          <a:p>
            <a:pPr lvl="1"/>
            <a:r>
              <a:rPr lang="id" altLang="en-US"/>
              <a:t>Tapi itu tidak akan menjadi jumlah </a:t>
            </a:r>
            <a:r>
              <a:rPr lang="id" altLang="en-US" i="1"/>
              <a:t>minimal </a:t>
            </a:r>
            <a:r>
              <a:rPr lang="id" altLang="en-US"/>
              <a:t>produk.</a:t>
            </a:r>
          </a:p>
          <a:p>
            <a:r>
              <a:rPr lang="id" altLang="en-US"/>
              <a:t>Apa pendekatan yang baik untuk menemukan MSP yang sebenarnya?</a:t>
            </a:r>
          </a:p>
          <a:p>
            <a:r>
              <a:rPr lang="id" altLang="en-US"/>
              <a:t>Pertama, temukan semua kemungkinan pengelompokan terbesar dari 1s.</a:t>
            </a:r>
          </a:p>
          <a:p>
            <a:pPr lvl="1"/>
            <a:r>
              <a:rPr lang="id" altLang="en-US"/>
              <a:t>Ini disebut </a:t>
            </a:r>
            <a:r>
              <a:rPr lang="id" altLang="en-US">
                <a:solidFill>
                  <a:srgbClr val="FF0033"/>
                </a:solidFill>
              </a:rPr>
              <a:t>implikan utama </a:t>
            </a:r>
            <a:r>
              <a:rPr lang="id" altLang="en-US"/>
              <a:t>.</a:t>
            </a:r>
          </a:p>
          <a:p>
            <a:pPr lvl="1"/>
            <a:r>
              <a:rPr lang="id" altLang="en-US"/>
              <a:t>MSP terakhir akan berisi subset dari implikan utama ini.</a:t>
            </a:r>
          </a:p>
          <a:p>
            <a:r>
              <a:rPr lang="id" altLang="en-US"/>
              <a:t>Berikut adalah contoh peta Karnaugh dengan implikan prima yang ditandai:</a:t>
            </a:r>
          </a:p>
        </p:txBody>
      </p:sp>
      <p:grpSp>
        <p:nvGrpSpPr>
          <p:cNvPr id="24582" name="Group 19">
            <a:extLst>
              <a:ext uri="{FF2B5EF4-FFF2-40B4-BE49-F238E27FC236}">
                <a16:creationId xmlns:a16="http://schemas.microsoft.com/office/drawing/2014/main" id="{B233E27A-4597-4164-81D1-174ADB9942F4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4038600"/>
            <a:ext cx="2927350" cy="2017713"/>
            <a:chOff x="870" y="1057"/>
            <a:chExt cx="1844" cy="1271"/>
          </a:xfrm>
        </p:grpSpPr>
        <p:graphicFrame>
          <p:nvGraphicFramePr>
            <p:cNvPr id="24583" name="Object 4">
              <a:extLst>
                <a:ext uri="{FF2B5EF4-FFF2-40B4-BE49-F238E27FC236}">
                  <a16:creationId xmlns:a16="http://schemas.microsoft.com/office/drawing/2014/main" id="{91909F9B-0DFD-4414-8485-6F26CF8E0B1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70" y="1057"/>
            <a:ext cx="1844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926080" imgH="2017776" progId="Word.Document.8">
                    <p:embed/>
                  </p:oleObj>
                </mc:Choice>
                <mc:Fallback>
                  <p:oleObj name="Document" r:id="rId2" imgW="2926080" imgH="2017776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0" y="1057"/>
                          <a:ext cx="1844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4" name="Rectangle 5">
              <a:extLst>
                <a:ext uri="{FF2B5EF4-FFF2-40B4-BE49-F238E27FC236}">
                  <a16:creationId xmlns:a16="http://schemas.microsoft.com/office/drawing/2014/main" id="{ADD0ABFD-8733-41D7-B310-9B25336A4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1253"/>
              <a:ext cx="487" cy="346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5" name="Rectangle 7">
              <a:extLst>
                <a:ext uri="{FF2B5EF4-FFF2-40B4-BE49-F238E27FC236}">
                  <a16:creationId xmlns:a16="http://schemas.microsoft.com/office/drawing/2014/main" id="{F3444025-87B7-48FB-90E2-9B90364EB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0" y="1826"/>
              <a:ext cx="485" cy="152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6" name="Rectangle 8">
              <a:extLst>
                <a:ext uri="{FF2B5EF4-FFF2-40B4-BE49-F238E27FC236}">
                  <a16:creationId xmlns:a16="http://schemas.microsoft.com/office/drawing/2014/main" id="{752A569E-BCD3-4568-9294-B5E423041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402"/>
              <a:ext cx="163" cy="4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7" name="Rectangle 13">
              <a:extLst>
                <a:ext uri="{FF2B5EF4-FFF2-40B4-BE49-F238E27FC236}">
                  <a16:creationId xmlns:a16="http://schemas.microsoft.com/office/drawing/2014/main" id="{9F9A1A80-291C-4F79-97A9-830CE58A9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1636"/>
              <a:ext cx="501" cy="153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4588" name="Rectangle 14">
              <a:extLst>
                <a:ext uri="{FF2B5EF4-FFF2-40B4-BE49-F238E27FC236}">
                  <a16:creationId xmlns:a16="http://schemas.microsoft.com/office/drawing/2014/main" id="{0A49DCE8-0105-4A0D-8498-E4B8B1E9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1594"/>
              <a:ext cx="165" cy="43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>
            <a:extLst>
              <a:ext uri="{FF2B5EF4-FFF2-40B4-BE49-F238E27FC236}">
                <a16:creationId xmlns:a16="http://schemas.microsoft.com/office/drawing/2014/main" id="{9A56531B-C9A0-4D40-9F12-6B5E37C0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6147" name="Slide Number Placeholder 5">
            <a:extLst>
              <a:ext uri="{FF2B5EF4-FFF2-40B4-BE49-F238E27FC236}">
                <a16:creationId xmlns:a16="http://schemas.microsoft.com/office/drawing/2014/main" id="{408B6E7C-561F-44E4-8366-831FEB6D6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CE5B1C3-477B-49A3-9C7C-7203B3FB4130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</a:t>
            </a:fld>
            <a:endParaRPr lang="en-US" altLang="en-US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6C4D015-8561-47FB-BC70-5A38DC7583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Menata ulang tabel kebenaran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02E45536-A22C-42DF-B861-006224447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" altLang="en-US"/>
              <a:t>Fungsi dua variabel memiliki empat kemungkinan minterm. Kita dapat mengatur ulang minterm ini menjadi </a:t>
            </a:r>
            <a:r>
              <a:rPr lang="id" altLang="en-US">
                <a:solidFill>
                  <a:srgbClr val="FF0033"/>
                </a:solidFill>
              </a:rPr>
              <a:t>peta Karnaugh </a:t>
            </a:r>
            <a:r>
              <a:rPr lang="id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Sekarang kita dapat dengan mudah melihat minterm mana yang mengandung literal umum.</a:t>
            </a:r>
          </a:p>
          <a:p>
            <a:pPr lvl="1"/>
            <a:r>
              <a:rPr lang="id" altLang="en-US"/>
              <a:t>Minterm di ruas kiri dan kanan masing-masing berisi </a:t>
            </a:r>
            <a:r>
              <a:rPr lang="id" altLang="en-US">
                <a:solidFill>
                  <a:srgbClr val="3333FF"/>
                </a:solidFill>
              </a:rPr>
              <a:t>y' </a:t>
            </a:r>
            <a:r>
              <a:rPr lang="id" altLang="en-US"/>
              <a:t>dan </a:t>
            </a:r>
            <a:r>
              <a:rPr lang="id" altLang="en-US">
                <a:solidFill>
                  <a:srgbClr val="FF0033"/>
                </a:solidFill>
              </a:rPr>
              <a:t>y </a:t>
            </a:r>
            <a:r>
              <a:rPr lang="id" altLang="en-US"/>
              <a:t>.</a:t>
            </a:r>
          </a:p>
          <a:p>
            <a:pPr lvl="1"/>
            <a:r>
              <a:rPr lang="id" altLang="en-US"/>
              <a:t>Minterms di baris atas dan bawah masing-masing berisi </a:t>
            </a:r>
            <a:r>
              <a:rPr lang="id" altLang="en-US">
                <a:solidFill>
                  <a:srgbClr val="669900"/>
                </a:solidFill>
              </a:rPr>
              <a:t>x' </a:t>
            </a:r>
            <a:r>
              <a:rPr lang="id" altLang="en-US"/>
              <a:t>dan </a:t>
            </a:r>
            <a:r>
              <a:rPr lang="id" altLang="en-US">
                <a:solidFill>
                  <a:srgbClr val="FF33CC"/>
                </a:solidFill>
              </a:rPr>
              <a:t>x </a:t>
            </a:r>
            <a:r>
              <a:rPr lang="id" altLang="en-US"/>
              <a:t>.</a:t>
            </a:r>
          </a:p>
        </p:txBody>
      </p:sp>
      <p:grpSp>
        <p:nvGrpSpPr>
          <p:cNvPr id="6150" name="Group 36">
            <a:extLst>
              <a:ext uri="{FF2B5EF4-FFF2-40B4-BE49-F238E27FC236}">
                <a16:creationId xmlns:a16="http://schemas.microsoft.com/office/drawing/2014/main" id="{E9D44C10-D89A-4698-ACF8-C0B5852AA7EC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676400"/>
            <a:ext cx="5530850" cy="1730375"/>
            <a:chOff x="480" y="1104"/>
            <a:chExt cx="3484" cy="1090"/>
          </a:xfrm>
        </p:grpSpPr>
        <p:graphicFrame>
          <p:nvGraphicFramePr>
            <p:cNvPr id="6157" name="Object 7">
              <a:extLst>
                <a:ext uri="{FF2B5EF4-FFF2-40B4-BE49-F238E27FC236}">
                  <a16:creationId xmlns:a16="http://schemas.microsoft.com/office/drawing/2014/main" id="{14E6AB69-39C5-479F-8680-2F4123B07DD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0" y="1104"/>
            <a:ext cx="1459" cy="10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333244" imgH="1746504" progId="Word.Document.8">
                    <p:embed/>
                  </p:oleObj>
                </mc:Choice>
                <mc:Fallback>
                  <p:oleObj name="Document" r:id="rId2" imgW="2333244" imgH="1746504" progId="Word.Document.8">
                    <p:embed/>
                    <p:pic>
                      <p:nvPicPr>
                        <p:cNvPr id="0" name="Object 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104"/>
                          <a:ext cx="1459" cy="10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58" name="Group 34">
              <a:extLst>
                <a:ext uri="{FF2B5EF4-FFF2-40B4-BE49-F238E27FC236}">
                  <a16:creationId xmlns:a16="http://schemas.microsoft.com/office/drawing/2014/main" id="{23487684-BAB7-4D42-AF9D-A33F42C79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104"/>
              <a:ext cx="1420" cy="942"/>
              <a:chOff x="3171" y="1106"/>
              <a:chExt cx="1420" cy="942"/>
            </a:xfrm>
          </p:grpSpPr>
          <p:graphicFrame>
            <p:nvGraphicFramePr>
              <p:cNvPr id="6160" name="Object 20">
                <a:extLst>
                  <a:ext uri="{FF2B5EF4-FFF2-40B4-BE49-F238E27FC236}">
                    <a16:creationId xmlns:a16="http://schemas.microsoft.com/office/drawing/2014/main" id="{8A8E7105-8ACD-4161-9689-A59A1586B208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171" y="1106"/>
              <a:ext cx="1420" cy="9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4" imgW="2258568" imgH="1495044" progId="Word.Document.8">
                      <p:embed/>
                    </p:oleObj>
                  </mc:Choice>
                  <mc:Fallback>
                    <p:oleObj name="Document" r:id="rId4" imgW="2258568" imgH="1495044" progId="Word.Document.8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1" y="1106"/>
                            <a:ext cx="1420" cy="9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1" name="AutoShape 21">
                <a:extLst>
                  <a:ext uri="{FF2B5EF4-FFF2-40B4-BE49-F238E27FC236}">
                    <a16:creationId xmlns:a16="http://schemas.microsoft.com/office/drawing/2014/main" id="{87249136-CB74-4278-8FA5-685906473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4" y="1535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6162" name="AutoShape 22">
                <a:extLst>
                  <a:ext uri="{FF2B5EF4-FFF2-40B4-BE49-F238E27FC236}">
                    <a16:creationId xmlns:a16="http://schemas.microsoft.com/office/drawing/2014/main" id="{E1D2691C-1D00-44D4-B1C8-F0FDB62257A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4078" y="959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40987" name="AutoShape 27">
              <a:extLst>
                <a:ext uri="{FF2B5EF4-FFF2-40B4-BE49-F238E27FC236}">
                  <a16:creationId xmlns:a16="http://schemas.microsoft.com/office/drawing/2014/main" id="{9419FB56-6E62-405A-A910-402D0F39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05"/>
              <a:ext cx="528" cy="288"/>
            </a:xfrm>
            <a:prstGeom prst="rightArrow">
              <a:avLst>
                <a:gd name="adj1" fmla="val 45833"/>
                <a:gd name="adj2" fmla="val 75693"/>
              </a:avLst>
            </a:prstGeom>
            <a:gradFill rotWithShape="0">
              <a:gsLst>
                <a:gs pos="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>
              <a:outerShdw dist="45791" dir="3378596" algn="ctr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6151" name="Group 41">
            <a:extLst>
              <a:ext uri="{FF2B5EF4-FFF2-40B4-BE49-F238E27FC236}">
                <a16:creationId xmlns:a16="http://schemas.microsoft.com/office/drawing/2014/main" id="{CFEC6A10-6742-4D8D-86AD-EF7988052BC0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572000"/>
            <a:ext cx="5265738" cy="1520825"/>
            <a:chOff x="1093" y="3009"/>
            <a:chExt cx="3317" cy="958"/>
          </a:xfrm>
        </p:grpSpPr>
        <p:grpSp>
          <p:nvGrpSpPr>
            <p:cNvPr id="6152" name="Group 28">
              <a:extLst>
                <a:ext uri="{FF2B5EF4-FFF2-40B4-BE49-F238E27FC236}">
                  <a16:creationId xmlns:a16="http://schemas.microsoft.com/office/drawing/2014/main" id="{4990CDC3-D617-4E3D-B69B-963F663CE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3" y="3009"/>
              <a:ext cx="1447" cy="958"/>
              <a:chOff x="1248" y="816"/>
              <a:chExt cx="1447" cy="958"/>
            </a:xfrm>
          </p:grpSpPr>
          <p:graphicFrame>
            <p:nvGraphicFramePr>
              <p:cNvPr id="6154" name="Object 29">
                <a:extLst>
                  <a:ext uri="{FF2B5EF4-FFF2-40B4-BE49-F238E27FC236}">
                    <a16:creationId xmlns:a16="http://schemas.microsoft.com/office/drawing/2014/main" id="{90B97036-D79A-44BB-AAB5-D08D3604A87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248" y="816"/>
              <a:ext cx="1447" cy="9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6" imgW="2286000" imgH="1524000" progId="Word.Document.8">
                      <p:embed/>
                    </p:oleObj>
                  </mc:Choice>
                  <mc:Fallback>
                    <p:oleObj name="Document" r:id="rId6" imgW="2286000" imgH="1524000" progId="Word.Document.8">
                      <p:embed/>
                      <p:pic>
                        <p:nvPicPr>
                          <p:cNvPr id="0" name="Object 2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816"/>
                            <a:ext cx="1447" cy="9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55" name="AutoShape 30">
                <a:extLst>
                  <a:ext uri="{FF2B5EF4-FFF2-40B4-BE49-F238E27FC236}">
                    <a16:creationId xmlns:a16="http://schemas.microsoft.com/office/drawing/2014/main" id="{6A364278-7603-436B-BA45-633FADB47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2" y="1248"/>
                <a:ext cx="96" cy="384"/>
              </a:xfrm>
              <a:prstGeom prst="leftBrace">
                <a:avLst>
                  <a:gd name="adj1" fmla="val 3333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6156" name="AutoShape 31">
                <a:extLst>
                  <a:ext uri="{FF2B5EF4-FFF2-40B4-BE49-F238E27FC236}">
                    <a16:creationId xmlns:a16="http://schemas.microsoft.com/office/drawing/2014/main" id="{DE93965A-6089-409C-B2CC-92ACB4453E6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156" y="672"/>
                <a:ext cx="96" cy="768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SzPct val="125000"/>
                  <a:buChar char="–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spcBef>
                    <a:spcPct val="20000"/>
                  </a:spcBef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25000"/>
                  <a:buChar char="•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  <a:buSzTx/>
                  <a:buFontTx/>
                  <a:buNone/>
                </a:pPr>
                <a:endParaRPr lang="en-US" altLang="en-US"/>
              </a:p>
            </p:txBody>
          </p:sp>
        </p:grpSp>
        <p:graphicFrame>
          <p:nvGraphicFramePr>
            <p:cNvPr id="6153" name="Object 35">
              <a:extLst>
                <a:ext uri="{FF2B5EF4-FFF2-40B4-BE49-F238E27FC236}">
                  <a16:creationId xmlns:a16="http://schemas.microsoft.com/office/drawing/2014/main" id="{D7FE6B8A-1CDC-4B76-9E7C-4273CFFACB0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16" y="3264"/>
            <a:ext cx="1194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8" imgW="1912620" imgH="1083564" progId="Word.Document.8">
                    <p:embed/>
                  </p:oleObj>
                </mc:Choice>
                <mc:Fallback>
                  <p:oleObj name="Document" r:id="rId8" imgW="1912620" imgH="1083564" progId="Word.Document.8">
                    <p:embed/>
                    <p:pic>
                      <p:nvPicPr>
                        <p:cNvPr id="0" name="Object 3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64"/>
                          <a:ext cx="1194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>
            <a:extLst>
              <a:ext uri="{FF2B5EF4-FFF2-40B4-BE49-F238E27FC236}">
                <a16:creationId xmlns:a16="http://schemas.microsoft.com/office/drawing/2014/main" id="{4C839469-2420-400A-99D9-7030E90E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5603" name="Slide Number Placeholder 5">
            <a:extLst>
              <a:ext uri="{FF2B5EF4-FFF2-40B4-BE49-F238E27FC236}">
                <a16:creationId xmlns:a16="http://schemas.microsoft.com/office/drawing/2014/main" id="{1BFAD0B0-B1E9-4C41-B6F2-5A8CEBF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358073DA-5245-407E-930A-0B850C00542C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20</a:t>
            </a:fld>
            <a:endParaRPr lang="en-US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A85F512E-86C6-4141-AC29-F87BFEB68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Implikator utama esensial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3031ED80-A57C-48B7-BB48-6A2EABC4C9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noFill/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Jika ada grup yang berisi minterm yang tidak juga dicakup oleh grup lain yang tumpang tindih, maka itu adalah </a:t>
            </a:r>
            <a:r>
              <a:rPr lang="id" altLang="en-US">
                <a:solidFill>
                  <a:srgbClr val="FF0033"/>
                </a:solidFill>
              </a:rPr>
              <a:t>implikan prima yang esensial </a:t>
            </a:r>
            <a:r>
              <a:rPr lang="id" altLang="en-US"/>
              <a:t>.</a:t>
            </a:r>
          </a:p>
          <a:p>
            <a:r>
              <a:rPr lang="id" altLang="en-US"/>
              <a:t>Implikator utama esensial </a:t>
            </a:r>
            <a:r>
              <a:rPr lang="id" altLang="en-US" i="1"/>
              <a:t>harus </a:t>
            </a:r>
            <a:r>
              <a:rPr lang="id" altLang="en-US"/>
              <a:t>muncul di MSP, karena mengandung minterm yang tidak termasuk dalam istilah lain.</a:t>
            </a:r>
          </a:p>
          <a:p>
            <a:r>
              <a:rPr lang="id" altLang="en-US"/>
              <a:t>Contoh kita hanya memiliki dua implikan utama yang esensial:</a:t>
            </a:r>
          </a:p>
          <a:p>
            <a:pPr lvl="1"/>
            <a:r>
              <a:rPr lang="id" altLang="en-US"/>
              <a:t>merah ( </a:t>
            </a:r>
            <a:r>
              <a:rPr lang="id" altLang="en-US">
                <a:solidFill>
                  <a:srgbClr val="FF0033"/>
                </a:solidFill>
              </a:rPr>
              <a:t>w'y' </a:t>
            </a:r>
            <a:r>
              <a:rPr lang="id" altLang="en-US"/>
              <a:t>) sangat penting, karena </a:t>
            </a:r>
            <a:r>
              <a:rPr lang="id" altLang="en-US">
                <a:solidFill>
                  <a:srgbClr val="FF0033"/>
                </a:solidFill>
              </a:rPr>
              <a:t>m </a:t>
            </a:r>
            <a:r>
              <a:rPr lang="id" altLang="en-US" baseline="-25000">
                <a:solidFill>
                  <a:srgbClr val="FF0033"/>
                </a:solidFill>
              </a:rPr>
              <a:t>0 </a:t>
            </a:r>
            <a:r>
              <a:rPr lang="id" altLang="en-US"/>
              <a:t>, </a:t>
            </a:r>
            <a:r>
              <a:rPr lang="id" altLang="en-US">
                <a:solidFill>
                  <a:srgbClr val="FF0033"/>
                </a:solidFill>
              </a:rPr>
              <a:t>m </a:t>
            </a:r>
            <a:r>
              <a:rPr lang="id" altLang="en-US" baseline="-25000">
                <a:solidFill>
                  <a:srgbClr val="FF0033"/>
                </a:solidFill>
              </a:rPr>
              <a:t>1 </a:t>
            </a:r>
            <a:r>
              <a:rPr lang="id" altLang="en-US"/>
              <a:t>dan </a:t>
            </a:r>
            <a:r>
              <a:rPr lang="id" altLang="en-US">
                <a:solidFill>
                  <a:srgbClr val="FF0033"/>
                </a:solidFill>
              </a:rPr>
              <a:t>m </a:t>
            </a:r>
            <a:r>
              <a:rPr lang="id" altLang="en-US" baseline="-25000">
                <a:solidFill>
                  <a:srgbClr val="FF0033"/>
                </a:solidFill>
              </a:rPr>
              <a:t>4 </a:t>
            </a:r>
            <a:r>
              <a:rPr lang="id" altLang="en-US"/>
              <a:t>.</a:t>
            </a:r>
            <a:endParaRPr lang="en-US" altLang="en-US" baseline="-25000"/>
          </a:p>
          <a:p>
            <a:pPr lvl="1"/>
            <a:r>
              <a:rPr lang="id" altLang="en-US"/>
              <a:t>hijau ( </a:t>
            </a:r>
            <a:r>
              <a:rPr lang="id" altLang="en-US">
                <a:solidFill>
                  <a:srgbClr val="336600"/>
                </a:solidFill>
              </a:rPr>
              <a:t>wx'y </a:t>
            </a:r>
            <a:r>
              <a:rPr lang="id" altLang="en-US"/>
              <a:t>) sangat penting, karena </a:t>
            </a:r>
            <a:r>
              <a:rPr lang="id" altLang="en-US">
                <a:solidFill>
                  <a:srgbClr val="336600"/>
                </a:solidFill>
              </a:rPr>
              <a:t>m </a:t>
            </a:r>
            <a:r>
              <a:rPr lang="id" altLang="en-US" baseline="-25000">
                <a:solidFill>
                  <a:srgbClr val="336600"/>
                </a:solidFill>
              </a:rPr>
              <a:t>10 </a:t>
            </a:r>
            <a:r>
              <a:rPr lang="id" altLang="en-US"/>
              <a:t>.</a:t>
            </a:r>
          </a:p>
        </p:txBody>
      </p:sp>
      <p:graphicFrame>
        <p:nvGraphicFramePr>
          <p:cNvPr id="25606" name="Object 5">
            <a:extLst>
              <a:ext uri="{FF2B5EF4-FFF2-40B4-BE49-F238E27FC236}">
                <a16:creationId xmlns:a16="http://schemas.microsoft.com/office/drawing/2014/main" id="{B0C875B9-2A49-48DD-AB4C-B71BC547CF7A}"/>
              </a:ext>
            </a:extLst>
          </p:cNvPr>
          <p:cNvGraphicFramePr>
            <a:graphicFrameLocks/>
          </p:cNvGraphicFramePr>
          <p:nvPr/>
        </p:nvGraphicFramePr>
        <p:xfrm>
          <a:off x="3124200" y="838200"/>
          <a:ext cx="2927350" cy="201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926080" imgH="2017776" progId="Word.Document.8">
                  <p:embed/>
                </p:oleObj>
              </mc:Choice>
              <mc:Fallback>
                <p:oleObj name="Document" r:id="rId2" imgW="2926080" imgH="2017776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838200"/>
                        <a:ext cx="2927350" cy="201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6">
            <a:extLst>
              <a:ext uri="{FF2B5EF4-FFF2-40B4-BE49-F238E27FC236}">
                <a16:creationId xmlns:a16="http://schemas.microsoft.com/office/drawing/2014/main" id="{03826DA8-ECEB-4494-9531-AF2C191F5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1149350"/>
            <a:ext cx="773112" cy="549275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08" name="Rectangle 7">
            <a:extLst>
              <a:ext uri="{FF2B5EF4-FFF2-40B4-BE49-F238E27FC236}">
                <a16:creationId xmlns:a16="http://schemas.microsoft.com/office/drawing/2014/main" id="{1B46E8DF-8E1A-4131-A63F-FAF41F516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0575" y="2058988"/>
            <a:ext cx="769938" cy="241300"/>
          </a:xfrm>
          <a:prstGeom prst="rect">
            <a:avLst/>
          </a:prstGeom>
          <a:noFill/>
          <a:ln w="25400">
            <a:solidFill>
              <a:srgbClr val="33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09" name="Rectangle 8">
            <a:extLst>
              <a:ext uri="{FF2B5EF4-FFF2-40B4-BE49-F238E27FC236}">
                <a16:creationId xmlns:a16="http://schemas.microsoft.com/office/drawing/2014/main" id="{31087B26-4973-45BE-A808-83DEFC19D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0050" y="1385888"/>
            <a:ext cx="258763" cy="6826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10" name="Rectangle 9">
            <a:extLst>
              <a:ext uri="{FF2B5EF4-FFF2-40B4-BE49-F238E27FC236}">
                <a16:creationId xmlns:a16="http://schemas.microsoft.com/office/drawing/2014/main" id="{6E24ADF5-4D63-4C62-A468-0325B45B8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5600" y="1757363"/>
            <a:ext cx="795338" cy="242887"/>
          </a:xfrm>
          <a:prstGeom prst="rect">
            <a:avLst/>
          </a:prstGeom>
          <a:noFill/>
          <a:ln w="25400">
            <a:solidFill>
              <a:srgbClr val="3333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25611" name="Rectangle 10">
            <a:extLst>
              <a:ext uri="{FF2B5EF4-FFF2-40B4-BE49-F238E27FC236}">
                <a16:creationId xmlns:a16="http://schemas.microsoft.com/office/drawing/2014/main" id="{8933F3FC-3332-44F8-B677-E81C5C681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1690688"/>
            <a:ext cx="261937" cy="687387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>
            <a:extLst>
              <a:ext uri="{FF2B5EF4-FFF2-40B4-BE49-F238E27FC236}">
                <a16:creationId xmlns:a16="http://schemas.microsoft.com/office/drawing/2014/main" id="{36532F1E-8BF2-47B1-B270-156D7C38A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6627" name="Slide Number Placeholder 5">
            <a:extLst>
              <a:ext uri="{FF2B5EF4-FFF2-40B4-BE49-F238E27FC236}">
                <a16:creationId xmlns:a16="http://schemas.microsoft.com/office/drawing/2014/main" id="{B045E702-BC93-4CAA-A219-07670679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A6B35A0A-3ADD-4BF1-934B-6DF0F3F0C7D7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21</a:t>
            </a:fld>
            <a:endParaRPr lang="en-US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FBB13068-F4C2-4ABA-9DE6-5A4977F2D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Meliputi minterm lainnya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7B062B4A-78D1-4330-80E6-684DD73FF4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noFill/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Terakhir, pilih sesedikit mungkin implikan utama lainnya seperlunya untuk memastikan bahwa semua minterm tercakup.</a:t>
            </a:r>
          </a:p>
          <a:p>
            <a:r>
              <a:rPr lang="id" altLang="en-US"/>
              <a:t>Setelah memilih persegi panjang merah dan hijau dalam contoh kita, hanya ada dua minterm yang tersisa untuk dibahas, </a:t>
            </a:r>
            <a:r>
              <a:rPr lang="id" altLang="en-US">
                <a:solidFill>
                  <a:srgbClr val="3333FF"/>
                </a:solidFill>
              </a:rPr>
              <a:t>m </a:t>
            </a:r>
            <a:r>
              <a:rPr lang="id" altLang="en-US" baseline="-25000">
                <a:solidFill>
                  <a:srgbClr val="3333FF"/>
                </a:solidFill>
              </a:rPr>
              <a:t>13 </a:t>
            </a:r>
            <a:r>
              <a:rPr lang="id" altLang="en-US"/>
              <a:t>dan </a:t>
            </a:r>
            <a:r>
              <a:rPr lang="id" altLang="en-US">
                <a:solidFill>
                  <a:srgbClr val="3333FF"/>
                </a:solidFill>
              </a:rPr>
              <a:t>m </a:t>
            </a:r>
            <a:r>
              <a:rPr lang="id" altLang="en-US" baseline="-25000">
                <a:solidFill>
                  <a:srgbClr val="3333FF"/>
                </a:solidFill>
              </a:rPr>
              <a:t>15 </a:t>
            </a:r>
            <a:r>
              <a:rPr lang="id" altLang="en-US"/>
              <a:t>.</a:t>
            </a:r>
          </a:p>
          <a:p>
            <a:pPr lvl="1"/>
            <a:r>
              <a:rPr lang="id" altLang="en-US"/>
              <a:t>Keduanya termasuk dalam implikan prima biru, </a:t>
            </a:r>
            <a:r>
              <a:rPr lang="id" altLang="en-US">
                <a:solidFill>
                  <a:srgbClr val="3333FF"/>
                </a:solidFill>
              </a:rPr>
              <a:t>wxz </a:t>
            </a:r>
            <a:r>
              <a:rPr lang="id" altLang="en-US"/>
              <a:t>.</a:t>
            </a:r>
          </a:p>
          <a:p>
            <a:pPr lvl="1"/>
            <a:r>
              <a:rPr lang="id" altLang="en-US"/>
              <a:t>MSP yang dihasilkan adalah </a:t>
            </a:r>
            <a:r>
              <a:rPr lang="id" altLang="en-US">
                <a:solidFill>
                  <a:srgbClr val="FF0033"/>
                </a:solidFill>
              </a:rPr>
              <a:t>w'y'</a:t>
            </a:r>
            <a:r>
              <a:rPr lang="id" altLang="en-US">
                <a:solidFill>
                  <a:schemeClr val="accent2"/>
                </a:solidFill>
              </a:rPr>
              <a:t> </a:t>
            </a:r>
            <a:r>
              <a:rPr lang="id" altLang="en-US"/>
              <a:t>+ </a:t>
            </a:r>
            <a:r>
              <a:rPr lang="id" altLang="en-US">
                <a:solidFill>
                  <a:srgbClr val="3333FF"/>
                </a:solidFill>
              </a:rPr>
              <a:t>wxz </a:t>
            </a:r>
            <a:r>
              <a:rPr lang="id" altLang="en-US"/>
              <a:t>+</a:t>
            </a:r>
            <a:r>
              <a:rPr lang="id" altLang="en-US">
                <a:solidFill>
                  <a:schemeClr val="accent2"/>
                </a:solidFill>
              </a:rPr>
              <a:t> </a:t>
            </a:r>
            <a:r>
              <a:rPr lang="id" altLang="en-US">
                <a:solidFill>
                  <a:srgbClr val="336600"/>
                </a:solidFill>
              </a:rPr>
              <a:t>wx'y </a:t>
            </a:r>
            <a:r>
              <a:rPr lang="id" altLang="en-US"/>
              <a:t>.</a:t>
            </a:r>
          </a:p>
          <a:p>
            <a:r>
              <a:rPr lang="id" altLang="en-US"/>
              <a:t>Kelompok hitam dan kuning tidak diperlukan, karena semua minterm tercakup oleh tiga kelompok lainnya.</a:t>
            </a:r>
          </a:p>
        </p:txBody>
      </p:sp>
      <p:grpSp>
        <p:nvGrpSpPr>
          <p:cNvPr id="26630" name="Group 12">
            <a:extLst>
              <a:ext uri="{FF2B5EF4-FFF2-40B4-BE49-F238E27FC236}">
                <a16:creationId xmlns:a16="http://schemas.microsoft.com/office/drawing/2014/main" id="{66A31013-ED82-4F57-A885-E007E099F67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838200"/>
            <a:ext cx="2927350" cy="2017713"/>
            <a:chOff x="1968" y="528"/>
            <a:chExt cx="1844" cy="1271"/>
          </a:xfrm>
        </p:grpSpPr>
        <p:graphicFrame>
          <p:nvGraphicFramePr>
            <p:cNvPr id="26631" name="Object 5">
              <a:extLst>
                <a:ext uri="{FF2B5EF4-FFF2-40B4-BE49-F238E27FC236}">
                  <a16:creationId xmlns:a16="http://schemas.microsoft.com/office/drawing/2014/main" id="{00A3FC7F-9CF2-4CD4-AEBD-F5C99AC9FF7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68" y="528"/>
            <a:ext cx="1844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926080" imgH="2017776" progId="Word.Document.8">
                    <p:embed/>
                  </p:oleObj>
                </mc:Choice>
                <mc:Fallback>
                  <p:oleObj name="Document" r:id="rId2" imgW="2926080" imgH="2017776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528"/>
                          <a:ext cx="1844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2" name="Rectangle 6">
              <a:extLst>
                <a:ext uri="{FF2B5EF4-FFF2-40B4-BE49-F238E27FC236}">
                  <a16:creationId xmlns:a16="http://schemas.microsoft.com/office/drawing/2014/main" id="{033F11E1-B1E1-463C-A9D4-BE56574F0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724"/>
              <a:ext cx="487" cy="346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3" name="Rectangle 7">
              <a:extLst>
                <a:ext uri="{FF2B5EF4-FFF2-40B4-BE49-F238E27FC236}">
                  <a16:creationId xmlns:a16="http://schemas.microsoft.com/office/drawing/2014/main" id="{DCA3CA0F-E67B-42E6-B2FD-741DE7A13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8" y="1297"/>
              <a:ext cx="485" cy="152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4" name="Rectangle 8">
              <a:extLst>
                <a:ext uri="{FF2B5EF4-FFF2-40B4-BE49-F238E27FC236}">
                  <a16:creationId xmlns:a16="http://schemas.microsoft.com/office/drawing/2014/main" id="{BB72F330-C5E5-4956-A610-9277DC5F72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873"/>
              <a:ext cx="163" cy="4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5" name="Rectangle 9">
              <a:extLst>
                <a:ext uri="{FF2B5EF4-FFF2-40B4-BE49-F238E27FC236}">
                  <a16:creationId xmlns:a16="http://schemas.microsoft.com/office/drawing/2014/main" id="{1FB98232-B307-4F3F-876D-282120E66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1107"/>
              <a:ext cx="501" cy="153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6636" name="Rectangle 10">
              <a:extLst>
                <a:ext uri="{FF2B5EF4-FFF2-40B4-BE49-F238E27FC236}">
                  <a16:creationId xmlns:a16="http://schemas.microsoft.com/office/drawing/2014/main" id="{E20B6057-F977-487A-9E72-EAC2D3D2EC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1065"/>
              <a:ext cx="165" cy="433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>
            <a:extLst>
              <a:ext uri="{FF2B5EF4-FFF2-40B4-BE49-F238E27FC236}">
                <a16:creationId xmlns:a16="http://schemas.microsoft.com/office/drawing/2014/main" id="{BB8C5CE1-268E-4556-BB66-59701BF6B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7651" name="Slide Number Placeholder 5">
            <a:extLst>
              <a:ext uri="{FF2B5EF4-FFF2-40B4-BE49-F238E27FC236}">
                <a16:creationId xmlns:a16="http://schemas.microsoft.com/office/drawing/2014/main" id="{DDA51F99-B643-45DE-B3C7-FC753C49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00BEDC3-B762-4966-8CED-838183DCADDA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22</a:t>
            </a:fld>
            <a:endParaRPr lang="en-US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6B0C8BCE-2CEC-465F-AEE3-B2C439795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Latihan K-map 2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44B8D658-B43B-4D1C-8960-72DF72DDA4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Sederhanakan untuk K-map berikut:</a:t>
            </a:r>
          </a:p>
        </p:txBody>
      </p:sp>
      <p:graphicFrame>
        <p:nvGraphicFramePr>
          <p:cNvPr id="27654" name="Object 4">
            <a:extLst>
              <a:ext uri="{FF2B5EF4-FFF2-40B4-BE49-F238E27FC236}">
                <a16:creationId xmlns:a16="http://schemas.microsoft.com/office/drawing/2014/main" id="{1BD0493B-7596-4A72-9E10-41E13AFAA63E}"/>
              </a:ext>
            </a:extLst>
          </p:cNvPr>
          <p:cNvGraphicFramePr>
            <a:graphicFrameLocks/>
          </p:cNvGraphicFramePr>
          <p:nvPr/>
        </p:nvGraphicFramePr>
        <p:xfrm>
          <a:off x="3219450" y="1590675"/>
          <a:ext cx="2770188" cy="207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772156" imgH="2183892" progId="Word.Document.8">
                  <p:embed/>
                </p:oleObj>
              </mc:Choice>
              <mc:Fallback>
                <p:oleObj name="Document" r:id="rId2" imgW="2772156" imgH="218389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1590675"/>
                        <a:ext cx="2770188" cy="207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>
            <a:extLst>
              <a:ext uri="{FF2B5EF4-FFF2-40B4-BE49-F238E27FC236}">
                <a16:creationId xmlns:a16="http://schemas.microsoft.com/office/drawing/2014/main" id="{747E7BB5-F8E9-4853-B020-E9972EFE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A066D321-7AAB-4EA0-A118-9BC58CE8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0C759B1-0A43-44F0-AFF8-6A35CD1429E9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23</a:t>
            </a:fld>
            <a:endParaRPr lang="en-US" altLang="en-US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BC92344E-122F-4DEE-8B42-7692529D9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Solusi untuk latihan K-map 2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59DEAFD-6DEC-4F96-A9BA-08B01D062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Sederhanakan untuk K-map berikut:</a:t>
            </a:r>
          </a:p>
        </p:txBody>
      </p:sp>
      <p:sp>
        <p:nvSpPr>
          <p:cNvPr id="28678" name="Text Box 15">
            <a:extLst>
              <a:ext uri="{FF2B5EF4-FFF2-40B4-BE49-F238E27FC236}">
                <a16:creationId xmlns:a16="http://schemas.microsoft.com/office/drawing/2014/main" id="{7EC07747-2CE0-4730-840F-CECEFE755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810000"/>
            <a:ext cx="4970463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" altLang="en-US"/>
              <a:t>Semua implikan prima dilingkari.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id" altLang="en-US"/>
              <a:t>Implikator prima esensial adalah </a:t>
            </a:r>
            <a:r>
              <a:rPr lang="id" altLang="en-US" b="1"/>
              <a:t>xz' </a:t>
            </a:r>
            <a:r>
              <a:rPr lang="id" altLang="en-US"/>
              <a:t>, </a:t>
            </a:r>
            <a:r>
              <a:rPr lang="id" altLang="en-US">
                <a:solidFill>
                  <a:srgbClr val="3333FF"/>
                </a:solidFill>
              </a:rPr>
              <a:t>wx </a:t>
            </a:r>
            <a:r>
              <a:rPr lang="id" altLang="en-US"/>
              <a:t>dan </a:t>
            </a:r>
            <a:r>
              <a:rPr lang="id" altLang="en-US">
                <a:solidFill>
                  <a:srgbClr val="FF33CC"/>
                </a:solidFill>
              </a:rPr>
              <a:t>yz </a:t>
            </a:r>
            <a:r>
              <a:rPr lang="id" altLang="en-US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  <a:p>
            <a:pPr>
              <a:spcBef>
                <a:spcPct val="0"/>
              </a:spcBef>
              <a:buFontTx/>
              <a:buNone/>
            </a:pPr>
            <a:r>
              <a:rPr lang="id" altLang="en-US"/>
              <a:t>MSP adalah </a:t>
            </a:r>
            <a:r>
              <a:rPr lang="id" altLang="en-US" b="1"/>
              <a:t>xz' </a:t>
            </a:r>
            <a:r>
              <a:rPr lang="id" altLang="en-US"/>
              <a:t>+ </a:t>
            </a:r>
            <a:r>
              <a:rPr lang="id" altLang="en-US">
                <a:solidFill>
                  <a:srgbClr val="3333FF"/>
                </a:solidFill>
              </a:rPr>
              <a:t>wx </a:t>
            </a:r>
            <a:r>
              <a:rPr lang="id" altLang="en-US"/>
              <a:t>+ </a:t>
            </a:r>
            <a:r>
              <a:rPr lang="id" altLang="en-US">
                <a:solidFill>
                  <a:srgbClr val="FF33CC"/>
                </a:solidFill>
              </a:rPr>
              <a:t>yz </a:t>
            </a:r>
            <a:r>
              <a:rPr lang="id" altLang="en-US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d" altLang="en-US"/>
              <a:t>(Termasuk grup </a:t>
            </a:r>
            <a:r>
              <a:rPr lang="id" altLang="en-US">
                <a:solidFill>
                  <a:srgbClr val="336600"/>
                </a:solidFill>
              </a:rPr>
              <a:t>xy </a:t>
            </a:r>
            <a:r>
              <a:rPr lang="id" altLang="en-US"/>
              <a:t>akan berlebihan.)</a:t>
            </a:r>
            <a:endParaRPr lang="en-US" altLang="en-US">
              <a:solidFill>
                <a:srgbClr val="FF33CC"/>
              </a:solidFill>
            </a:endParaRPr>
          </a:p>
        </p:txBody>
      </p:sp>
      <p:grpSp>
        <p:nvGrpSpPr>
          <p:cNvPr id="28679" name="Group 17">
            <a:extLst>
              <a:ext uri="{FF2B5EF4-FFF2-40B4-BE49-F238E27FC236}">
                <a16:creationId xmlns:a16="http://schemas.microsoft.com/office/drawing/2014/main" id="{414E9FE3-07DE-4991-AF90-14C21F0CBEC2}"/>
              </a:ext>
            </a:extLst>
          </p:cNvPr>
          <p:cNvGrpSpPr>
            <a:grpSpLocks/>
          </p:cNvGrpSpPr>
          <p:nvPr/>
        </p:nvGrpSpPr>
        <p:grpSpPr bwMode="auto">
          <a:xfrm>
            <a:off x="3219450" y="1590675"/>
            <a:ext cx="2770188" cy="2079625"/>
            <a:chOff x="2028" y="1002"/>
            <a:chExt cx="1745" cy="1310"/>
          </a:xfrm>
        </p:grpSpPr>
        <p:graphicFrame>
          <p:nvGraphicFramePr>
            <p:cNvPr id="28680" name="Object 4">
              <a:extLst>
                <a:ext uri="{FF2B5EF4-FFF2-40B4-BE49-F238E27FC236}">
                  <a16:creationId xmlns:a16="http://schemas.microsoft.com/office/drawing/2014/main" id="{C56FCB44-2105-4BB0-B1C8-9C5F9E6BFD0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28" y="1002"/>
            <a:ext cx="1745" cy="1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772156" imgH="2183892" progId="Word.Document.8">
                    <p:embed/>
                  </p:oleObj>
                </mc:Choice>
                <mc:Fallback>
                  <p:oleObj name="Document" r:id="rId2" imgW="2772156" imgH="2183892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8" y="1002"/>
                          <a:ext cx="1745" cy="1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Rectangle 5">
              <a:extLst>
                <a:ext uri="{FF2B5EF4-FFF2-40B4-BE49-F238E27FC236}">
                  <a16:creationId xmlns:a16="http://schemas.microsoft.com/office/drawing/2014/main" id="{D4A43C56-7FBE-4720-B0B8-9042BC8AF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1179"/>
              <a:ext cx="192" cy="865"/>
            </a:xfrm>
            <a:prstGeom prst="rect">
              <a:avLst/>
            </a:prstGeom>
            <a:noFill/>
            <a:ln w="25400">
              <a:solidFill>
                <a:srgbClr val="FF33CC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8682" name="Rectangle 6">
              <a:extLst>
                <a:ext uri="{FF2B5EF4-FFF2-40B4-BE49-F238E27FC236}">
                  <a16:creationId xmlns:a16="http://schemas.microsoft.com/office/drawing/2014/main" id="{0DCA323A-0E46-416F-9AFA-E51C28A3D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5" y="1440"/>
              <a:ext cx="384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3366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endParaRPr lang="en-US" altLang="en-US">
                <a:solidFill>
                  <a:srgbClr val="336600"/>
                </a:solidFill>
              </a:endParaRPr>
            </a:p>
          </p:txBody>
        </p:sp>
        <p:grpSp>
          <p:nvGrpSpPr>
            <p:cNvPr id="28683" name="Group 7">
              <a:extLst>
                <a:ext uri="{FF2B5EF4-FFF2-40B4-BE49-F238E27FC236}">
                  <a16:creationId xmlns:a16="http://schemas.microsoft.com/office/drawing/2014/main" id="{912C0BDB-0C9D-4B1E-8CCE-E2D0815CD1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" y="1392"/>
              <a:ext cx="336" cy="432"/>
              <a:chOff x="282" y="1728"/>
              <a:chExt cx="336" cy="432"/>
            </a:xfrm>
          </p:grpSpPr>
          <p:sp>
            <p:nvSpPr>
              <p:cNvPr id="28689" name="Line 8">
                <a:extLst>
                  <a:ext uri="{FF2B5EF4-FFF2-40B4-BE49-F238E27FC236}">
                    <a16:creationId xmlns:a16="http://schemas.microsoft.com/office/drawing/2014/main" id="{F09E2570-7115-4D32-9C35-3F846A93F9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" y="1728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9">
                <a:extLst>
                  <a:ext uri="{FF2B5EF4-FFF2-40B4-BE49-F238E27FC236}">
                    <a16:creationId xmlns:a16="http://schemas.microsoft.com/office/drawing/2014/main" id="{592F3936-8C88-4544-9AD7-F7B3B1C21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" y="2160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10">
                <a:extLst>
                  <a:ext uri="{FF2B5EF4-FFF2-40B4-BE49-F238E27FC236}">
                    <a16:creationId xmlns:a16="http://schemas.microsoft.com/office/drawing/2014/main" id="{80D987B8-B713-4A5A-A18B-A7A5419539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" y="172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4" name="Line 11">
              <a:extLst>
                <a:ext uri="{FF2B5EF4-FFF2-40B4-BE49-F238E27FC236}">
                  <a16:creationId xmlns:a16="http://schemas.microsoft.com/office/drawing/2014/main" id="{D5BAAD46-07FF-4CB2-9319-F35BCD4FA2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392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Line 12">
              <a:extLst>
                <a:ext uri="{FF2B5EF4-FFF2-40B4-BE49-F238E27FC236}">
                  <a16:creationId xmlns:a16="http://schemas.microsoft.com/office/drawing/2014/main" id="{4CCA83FD-65AD-45B5-AA15-B1DE9BAC52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824"/>
              <a:ext cx="33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6" name="Line 13">
              <a:extLst>
                <a:ext uri="{FF2B5EF4-FFF2-40B4-BE49-F238E27FC236}">
                  <a16:creationId xmlns:a16="http://schemas.microsoft.com/office/drawing/2014/main" id="{8E0F331F-8AAC-4ED6-827E-2C0FFFF74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1392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7" name="Rectangle 14">
              <a:extLst>
                <a:ext uri="{FF2B5EF4-FFF2-40B4-BE49-F238E27FC236}">
                  <a16:creationId xmlns:a16="http://schemas.microsoft.com/office/drawing/2014/main" id="{15BB6B1E-5F97-4E2A-ADEC-83A5E4905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632"/>
              <a:ext cx="1118" cy="144"/>
            </a:xfrm>
            <a:prstGeom prst="rect">
              <a:avLst/>
            </a:prstGeom>
            <a:noFill/>
            <a:ln w="2540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28688" name="Rectangle 16">
              <a:extLst>
                <a:ext uri="{FF2B5EF4-FFF2-40B4-BE49-F238E27FC236}">
                  <a16:creationId xmlns:a16="http://schemas.microsoft.com/office/drawing/2014/main" id="{A6DF6713-D746-490C-86EF-2D107DAEC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" y="1419"/>
              <a:ext cx="486" cy="371"/>
            </a:xfrm>
            <a:prstGeom prst="rect">
              <a:avLst/>
            </a:prstGeom>
            <a:noFill/>
            <a:ln w="25400">
              <a:solidFill>
                <a:srgbClr val="3366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>
            <a:extLst>
              <a:ext uri="{FF2B5EF4-FFF2-40B4-BE49-F238E27FC236}">
                <a16:creationId xmlns:a16="http://schemas.microsoft.com/office/drawing/2014/main" id="{C0C233E7-A1D9-48E9-A1A1-295685271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1961110A-50B0-4DB8-ADBB-282A11DC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82C2516-B49F-4834-B6D2-E196C6650AC8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24</a:t>
            </a:fld>
            <a:endParaRPr lang="en-US" altLang="en-US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D3D3FB51-BAAC-42C7-AFA8-FB84E3072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Saya tidak peduli!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692E646E-E16B-46BD-A41C-411588495D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 dirty="0"/>
              <a:t>Anda tidak selalu membutuhkan semua 2 </a:t>
            </a:r>
            <a:r>
              <a:rPr lang="id" altLang="en-US" baseline="40000" dirty="0"/>
              <a:t>n </a:t>
            </a:r>
            <a:r>
              <a:rPr lang="id" altLang="en-US" dirty="0"/>
              <a:t>kombinasi input dalam fungsi n-variabel.</a:t>
            </a:r>
          </a:p>
          <a:p>
            <a:pPr lvl="1"/>
            <a:r>
              <a:rPr lang="id" altLang="en-US" dirty="0"/>
              <a:t>Jika Anda dapat menjamin bahwa kombinasi input tertentu tidak pernah terjadi.</a:t>
            </a:r>
          </a:p>
          <a:p>
            <a:pPr lvl="1"/>
            <a:r>
              <a:rPr lang="id" altLang="en-US" dirty="0"/>
              <a:t>Jika beberapa keluaran tidak digunakan di rangkaian lainnya.</a:t>
            </a:r>
          </a:p>
          <a:p>
            <a:r>
              <a:rPr lang="id" altLang="en-US" dirty="0"/>
              <a:t>Kami menandai keluaran not-care dalam tabel kebenaran dan K-maps dengan Xs.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id" altLang="en-US" dirty="0"/>
              <a:t>Dalam K-map, setiap X dapat dianggap sebagai</a:t>
            </a:r>
            <a:r>
              <a:rPr lang="id" altLang="en-US" i="1" dirty="0"/>
              <a:t> </a:t>
            </a:r>
            <a:r>
              <a:rPr lang="id" altLang="en-US" dirty="0"/>
              <a:t>0 atau 1. Anda harus memilih interpretasi yang paling memungkinkan penyederhanaan.</a:t>
            </a:r>
          </a:p>
        </p:txBody>
      </p:sp>
      <p:graphicFrame>
        <p:nvGraphicFramePr>
          <p:cNvPr id="29702" name="Object 5">
            <a:extLst>
              <a:ext uri="{FF2B5EF4-FFF2-40B4-BE49-F238E27FC236}">
                <a16:creationId xmlns:a16="http://schemas.microsoft.com/office/drawing/2014/main" id="{1212A7F7-4884-4D98-915E-92C56A6CA7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60874"/>
              </p:ext>
            </p:extLst>
          </p:nvPr>
        </p:nvGraphicFramePr>
        <p:xfrm>
          <a:off x="3503613" y="2819400"/>
          <a:ext cx="2220912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226564" imgH="2857500" progId="Word.Document.8">
                  <p:embed/>
                </p:oleObj>
              </mc:Choice>
              <mc:Fallback>
                <p:oleObj name="Document" r:id="rId2" imgW="2226564" imgH="28575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2819400"/>
                        <a:ext cx="2220912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>
            <a:extLst>
              <a:ext uri="{FF2B5EF4-FFF2-40B4-BE49-F238E27FC236}">
                <a16:creationId xmlns:a16="http://schemas.microsoft.com/office/drawing/2014/main" id="{6D77135C-4A2A-4FA3-8370-CC520EF8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30723" name="Slide Number Placeholder 5">
            <a:extLst>
              <a:ext uri="{FF2B5EF4-FFF2-40B4-BE49-F238E27FC236}">
                <a16:creationId xmlns:a16="http://schemas.microsoft.com/office/drawing/2014/main" id="{244AD7B4-79A0-4F2F-9DA7-C3CC6D343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02833EEE-6CE1-4BAA-9FC5-3201BD74CEE7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25</a:t>
            </a:fld>
            <a:endParaRPr lang="en-US" altLang="en-US"/>
          </a:p>
        </p:txBody>
      </p:sp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5724C0BE-173E-49CC-A80E-F269DBBE9AFD}"/>
              </a:ext>
            </a:extLst>
          </p:cNvPr>
          <p:cNvGraphicFramePr>
            <a:graphicFrameLocks/>
          </p:cNvGraphicFramePr>
          <p:nvPr/>
        </p:nvGraphicFramePr>
        <p:xfrm>
          <a:off x="3124200" y="2819400"/>
          <a:ext cx="2874963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892552" imgH="2221992" progId="Word.Document.8">
                  <p:embed/>
                </p:oleObj>
              </mc:Choice>
              <mc:Fallback>
                <p:oleObj name="Document" r:id="rId2" imgW="2892552" imgH="222199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819400"/>
                        <a:ext cx="2874963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24">
            <a:extLst>
              <a:ext uri="{FF2B5EF4-FFF2-40B4-BE49-F238E27FC236}">
                <a16:creationId xmlns:a16="http://schemas.microsoft.com/office/drawing/2014/main" id="{E4E32B16-2D96-4B0B-A246-A864FB19D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Latihan K-map 3</a:t>
            </a:r>
          </a:p>
        </p:txBody>
      </p:sp>
      <p:sp>
        <p:nvSpPr>
          <p:cNvPr id="30726" name="Rectangle 25">
            <a:extLst>
              <a:ext uri="{FF2B5EF4-FFF2-40B4-BE49-F238E27FC236}">
                <a16:creationId xmlns:a16="http://schemas.microsoft.com/office/drawing/2014/main" id="{6942AF0F-0543-4A62-9CD5-209CCC7288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" altLang="en-US"/>
              <a:t>Temukan MSP untuk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Tx/>
              <a:buNone/>
            </a:pPr>
            <a:r>
              <a:rPr lang="id" altLang="en-US">
                <a:solidFill>
                  <a:srgbClr val="3333FF"/>
                </a:solidFill>
              </a:rPr>
              <a:t>f(w,x,y,z) = m( </a:t>
            </a:r>
            <a:r>
              <a:rPr lang="id" altLang="en-US">
                <a:solidFill>
                  <a:srgbClr val="3333FF"/>
                </a:solidFill>
                <a:sym typeface="Symbol" panose="05050102010706020507" pitchFamily="18" charset="2"/>
              </a:rPr>
              <a:t>0,2,4,5,8,14,15 </a:t>
            </a:r>
            <a:r>
              <a:rPr lang="id" altLang="en-US">
                <a:solidFill>
                  <a:srgbClr val="3333FF"/>
                </a:solidFill>
                <a:sym typeface="WP Greek Century" pitchFamily="2" charset="2"/>
              </a:rPr>
              <a:t>), d(w,x,y,z) = m(7,10,13 </a:t>
            </a:r>
            <a:endParaRPr lang="en-US" altLang="en-US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id" altLang="en-US">
                <a:sym typeface="WP Greek Century" pitchFamily="2" charset="2"/>
              </a:rPr>
              <a:t>Notasi ini berarti bahwa kombinasi input wxyz = 0111, 1010 dan 1101 (sesuai dengan minterm m </a:t>
            </a:r>
            <a:r>
              <a:rPr lang="id" altLang="en-US" baseline="-25000">
                <a:sym typeface="WP Greek Century" pitchFamily="2" charset="2"/>
              </a:rPr>
              <a:t>7 </a:t>
            </a:r>
            <a:r>
              <a:rPr lang="id" altLang="en-US">
                <a:sym typeface="WP Greek Century" pitchFamily="2" charset="2"/>
              </a:rPr>
              <a:t>, m </a:t>
            </a:r>
            <a:r>
              <a:rPr lang="id" altLang="en-US" baseline="-25000">
                <a:sym typeface="WP Greek Century" pitchFamily="2" charset="2"/>
              </a:rPr>
              <a:t>10 </a:t>
            </a:r>
            <a:r>
              <a:rPr lang="id" altLang="en-US">
                <a:sym typeface="WP Greek Century" pitchFamily="2" charset="2"/>
              </a:rPr>
              <a:t>dan m </a:t>
            </a:r>
            <a:r>
              <a:rPr lang="id" altLang="en-US" baseline="-25000">
                <a:sym typeface="WP Greek Century" pitchFamily="2" charset="2"/>
              </a:rPr>
              <a:t>13 </a:t>
            </a:r>
            <a:r>
              <a:rPr lang="id" altLang="en-US">
                <a:sym typeface="WP Greek Century" pitchFamily="2" charset="2"/>
              </a:rPr>
              <a:t>) tidak digunakan.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>
            <a:extLst>
              <a:ext uri="{FF2B5EF4-FFF2-40B4-BE49-F238E27FC236}">
                <a16:creationId xmlns:a16="http://schemas.microsoft.com/office/drawing/2014/main" id="{B2B4F38B-204C-4946-BBB3-10ECA37E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31747" name="Slide Number Placeholder 5">
            <a:extLst>
              <a:ext uri="{FF2B5EF4-FFF2-40B4-BE49-F238E27FC236}">
                <a16:creationId xmlns:a16="http://schemas.microsoft.com/office/drawing/2014/main" id="{2988A33C-B07B-4108-92DB-6DDC88CE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D7ACF1F2-E96C-4940-8847-A97519D9282B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26</a:t>
            </a:fld>
            <a:endParaRPr lang="en-US" altLang="en-US"/>
          </a:p>
        </p:txBody>
      </p:sp>
      <p:graphicFrame>
        <p:nvGraphicFramePr>
          <p:cNvPr id="31748" name="Object 2">
            <a:extLst>
              <a:ext uri="{FF2B5EF4-FFF2-40B4-BE49-F238E27FC236}">
                <a16:creationId xmlns:a16="http://schemas.microsoft.com/office/drawing/2014/main" id="{F89C205D-9A7A-4CB1-97F3-5BC3A12B5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42778"/>
              </p:ext>
            </p:extLst>
          </p:nvPr>
        </p:nvGraphicFramePr>
        <p:xfrm>
          <a:off x="3124200" y="1676400"/>
          <a:ext cx="3275013" cy="240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85744" imgH="2400300" progId="Word.Document.8">
                  <p:embed/>
                </p:oleObj>
              </mc:Choice>
              <mc:Fallback>
                <p:oleObj name="Document" r:id="rId2" imgW="3285744" imgH="2400300" progId="Word.Document.8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3275013" cy="240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3">
            <a:extLst>
              <a:ext uri="{FF2B5EF4-FFF2-40B4-BE49-F238E27FC236}">
                <a16:creationId xmlns:a16="http://schemas.microsoft.com/office/drawing/2014/main" id="{067382A0-7185-4B46-8037-7B6AD725E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Solusi untuk latihan K-map 3</a:t>
            </a:r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D109BBAC-9826-4185-8331-4582F507E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" altLang="en-US"/>
              <a:t>Temukan MSP untuk: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id" altLang="en-US">
                <a:solidFill>
                  <a:srgbClr val="3333FF"/>
                </a:solidFill>
              </a:rPr>
              <a:t>f(w,x,y,z) = m( </a:t>
            </a:r>
            <a:r>
              <a:rPr lang="id" altLang="en-US">
                <a:solidFill>
                  <a:srgbClr val="3333FF"/>
                </a:solidFill>
                <a:sym typeface="Symbol" panose="05050102010706020507" pitchFamily="18" charset="2"/>
              </a:rPr>
              <a:t>0,2,4,5,8,14,15 </a:t>
            </a:r>
            <a:r>
              <a:rPr lang="id" altLang="en-US">
                <a:solidFill>
                  <a:srgbClr val="3333FF"/>
                </a:solidFill>
                <a:sym typeface="WP Greek Century" pitchFamily="2" charset="2"/>
              </a:rPr>
              <a:t>), d(w,x,y,z) = m(7,10,13 </a:t>
            </a:r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ym typeface="WP Greek Century" pitchFamily="2" charset="2"/>
            </a:endParaRPr>
          </a:p>
        </p:txBody>
      </p:sp>
      <p:sp>
        <p:nvSpPr>
          <p:cNvPr id="31751" name="Line 5">
            <a:extLst>
              <a:ext uri="{FF2B5EF4-FFF2-40B4-BE49-F238E27FC236}">
                <a16:creationId xmlns:a16="http://schemas.microsoft.com/office/drawing/2014/main" id="{3C213CD6-8C0F-48E4-BB67-042C9B34FF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839913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Line 6">
            <a:extLst>
              <a:ext uri="{FF2B5EF4-FFF2-40B4-BE49-F238E27FC236}">
                <a16:creationId xmlns:a16="http://schemas.microsoft.com/office/drawing/2014/main" id="{771CC7A6-F354-4CC0-A86F-C57E458AA8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3050" y="1839913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7">
            <a:extLst>
              <a:ext uri="{FF2B5EF4-FFF2-40B4-BE49-F238E27FC236}">
                <a16:creationId xmlns:a16="http://schemas.microsoft.com/office/drawing/2014/main" id="{BE363D56-4444-488D-838B-8C872F48A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1938" y="3079750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Line 8">
            <a:extLst>
              <a:ext uri="{FF2B5EF4-FFF2-40B4-BE49-F238E27FC236}">
                <a16:creationId xmlns:a16="http://schemas.microsoft.com/office/drawing/2014/main" id="{8D4E2A1C-04FD-4F87-899B-F3F1DEBBB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0313" y="3059113"/>
            <a:ext cx="0" cy="4572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Line 9">
            <a:extLst>
              <a:ext uri="{FF2B5EF4-FFF2-40B4-BE49-F238E27FC236}">
                <a16:creationId xmlns:a16="http://schemas.microsoft.com/office/drawing/2014/main" id="{43DB7EAC-37B4-4E2E-A008-BAA1379E9E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8725" y="2297113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Line 10">
            <a:extLst>
              <a:ext uri="{FF2B5EF4-FFF2-40B4-BE49-F238E27FC236}">
                <a16:creationId xmlns:a16="http://schemas.microsoft.com/office/drawing/2014/main" id="{605F97F3-FF8E-4CB8-AD01-E77647A28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2297113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Line 11">
            <a:extLst>
              <a:ext uri="{FF2B5EF4-FFF2-40B4-BE49-F238E27FC236}">
                <a16:creationId xmlns:a16="http://schemas.microsoft.com/office/drawing/2014/main" id="{BFA67135-C85D-4EE9-BE9C-CDBA6C0C5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70225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Line 12">
            <a:extLst>
              <a:ext uri="{FF2B5EF4-FFF2-40B4-BE49-F238E27FC236}">
                <a16:creationId xmlns:a16="http://schemas.microsoft.com/office/drawing/2014/main" id="{EB39FE0B-896F-489D-9C93-BE07AE2A9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4738" y="3068638"/>
            <a:ext cx="457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Rectangle 13">
            <a:extLst>
              <a:ext uri="{FF2B5EF4-FFF2-40B4-BE49-F238E27FC236}">
                <a16:creationId xmlns:a16="http://schemas.microsoft.com/office/drawing/2014/main" id="{D0A40317-A0A2-49AA-8F27-37D8873F3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2373313"/>
            <a:ext cx="839788" cy="260350"/>
          </a:xfrm>
          <a:prstGeom prst="rect">
            <a:avLst/>
          </a:prstGeom>
          <a:noFill/>
          <a:ln w="25400">
            <a:solidFill>
              <a:srgbClr val="33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0" name="Rectangle 14">
            <a:extLst>
              <a:ext uri="{FF2B5EF4-FFF2-40B4-BE49-F238E27FC236}">
                <a16:creationId xmlns:a16="http://schemas.microsoft.com/office/drawing/2014/main" id="{16A3FFEE-7CE1-4176-B549-7EF1BBF85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8775" y="2297113"/>
            <a:ext cx="784225" cy="762000"/>
          </a:xfrm>
          <a:prstGeom prst="rect">
            <a:avLst/>
          </a:prstGeom>
          <a:noFill/>
          <a:ln w="25400">
            <a:solidFill>
              <a:srgbClr val="FF0033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1" name="Rectangle 15">
            <a:extLst>
              <a:ext uri="{FF2B5EF4-FFF2-40B4-BE49-F238E27FC236}">
                <a16:creationId xmlns:a16="http://schemas.microsoft.com/office/drawing/2014/main" id="{50F406F6-00C4-4684-AF77-69820DC3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225" y="2711450"/>
            <a:ext cx="771525" cy="282575"/>
          </a:xfrm>
          <a:prstGeom prst="rect">
            <a:avLst/>
          </a:prstGeom>
          <a:noFill/>
          <a:ln w="25400">
            <a:solidFill>
              <a:srgbClr val="FF33CC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2" name="Rectangle 16">
            <a:extLst>
              <a:ext uri="{FF2B5EF4-FFF2-40B4-BE49-F238E27FC236}">
                <a16:creationId xmlns:a16="http://schemas.microsoft.com/office/drawing/2014/main" id="{85592E79-1807-4672-9632-697F69D77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1960563"/>
            <a:ext cx="282575" cy="76041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3" name="Rectangle 17">
            <a:extLst>
              <a:ext uri="{FF2B5EF4-FFF2-40B4-BE49-F238E27FC236}">
                <a16:creationId xmlns:a16="http://schemas.microsoft.com/office/drawing/2014/main" id="{D0B09812-EC2A-4AB8-BFCE-65012191F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2633663"/>
            <a:ext cx="250825" cy="784225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1764" name="Text Box 18">
            <a:extLst>
              <a:ext uri="{FF2B5EF4-FFF2-40B4-BE49-F238E27FC236}">
                <a16:creationId xmlns:a16="http://schemas.microsoft.com/office/drawing/2014/main" id="{196F63EF-DE28-4F3F-9FE3-698B67898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810000"/>
            <a:ext cx="77724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d" altLang="en-US" sz="1600" dirty="0"/>
              <a:t>Semua implikan prima dilingkari. Kita dapat memperlakukan X sebagai 1 jika kita mau, jadi grup merah mencakup dua X, dan grup biru muda mencakup satu X.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id" altLang="en-US" sz="1600" dirty="0"/>
              <a:t>Satu- </a:t>
            </a:r>
            <a:r>
              <a:rPr lang="id" altLang="en-US" sz="1600" i="1" dirty="0"/>
              <a:t>satunya implikan </a:t>
            </a:r>
            <a:r>
              <a:rPr lang="id" altLang="en-US" sz="1600" dirty="0"/>
              <a:t>prima yang esensial adalah </a:t>
            </a:r>
            <a:r>
              <a:rPr lang="id" altLang="en-US" sz="1600" dirty="0">
                <a:solidFill>
                  <a:srgbClr val="3333FF"/>
                </a:solidFill>
              </a:rPr>
              <a:t>x'z' </a:t>
            </a:r>
            <a:r>
              <a:rPr lang="id" altLang="en-US" sz="1600" dirty="0"/>
              <a:t>. Kelompok merah tidak esensial karena minterm di dalamnya juga muncul di kelompok lain.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>
              <a:spcBef>
                <a:spcPct val="0"/>
              </a:spcBef>
              <a:buFontTx/>
              <a:buNone/>
            </a:pPr>
            <a:r>
              <a:rPr lang="id" altLang="en-US" sz="1600" dirty="0"/>
              <a:t>MSP adalah </a:t>
            </a:r>
            <a:r>
              <a:rPr lang="id" altLang="en-US" sz="1600" dirty="0">
                <a:solidFill>
                  <a:srgbClr val="3333FF"/>
                </a:solidFill>
              </a:rPr>
              <a:t>x'z' </a:t>
            </a:r>
            <a:r>
              <a:rPr lang="id" altLang="en-US" sz="1600" dirty="0"/>
              <a:t>+ </a:t>
            </a:r>
            <a:r>
              <a:rPr lang="id" altLang="en-US" sz="1600" dirty="0">
                <a:solidFill>
                  <a:srgbClr val="FF33CC"/>
                </a:solidFill>
              </a:rPr>
              <a:t>wxy </a:t>
            </a:r>
            <a:r>
              <a:rPr lang="id" altLang="en-US" sz="1600" dirty="0"/>
              <a:t>+ </a:t>
            </a:r>
            <a:r>
              <a:rPr lang="id" altLang="en-US" sz="1600" dirty="0">
                <a:solidFill>
                  <a:srgbClr val="336600"/>
                </a:solidFill>
              </a:rPr>
              <a:t>w'xy' </a:t>
            </a:r>
            <a:r>
              <a:rPr lang="id" altLang="en-US" sz="1600" dirty="0"/>
              <a:t>. Ternyata kelompok merah itu berlebihan; kita dapat mencakup semua minterms di peta tanpa itu.</a:t>
            </a:r>
            <a:endParaRPr lang="en-US" altLang="en-US" sz="1600" dirty="0">
              <a:solidFill>
                <a:srgbClr val="3366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>
            <a:extLst>
              <a:ext uri="{FF2B5EF4-FFF2-40B4-BE49-F238E27FC236}">
                <a16:creationId xmlns:a16="http://schemas.microsoft.com/office/drawing/2014/main" id="{951D4D24-EC03-44C8-A5DE-019E716B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32771" name="Slide Number Placeholder 5">
            <a:extLst>
              <a:ext uri="{FF2B5EF4-FFF2-40B4-BE49-F238E27FC236}">
                <a16:creationId xmlns:a16="http://schemas.microsoft.com/office/drawing/2014/main" id="{8F0ABDDE-780C-467A-8485-7F0948B02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C55040B-9491-4028-8B04-3B4F5B3CFA3A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27</a:t>
            </a:fld>
            <a:endParaRPr lang="en-US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08B37E26-254C-415B-98F2-EE64DA0786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Ringkasan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23ABB767-F65F-486C-8311-501D5D146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K-maps adalah alternatif aljabar untuk menyederhanakan ekspresi.</a:t>
            </a:r>
          </a:p>
          <a:p>
            <a:pPr lvl="1"/>
            <a:r>
              <a:rPr lang="id" altLang="en-US"/>
              <a:t>Hasilnya adalah </a:t>
            </a:r>
            <a:r>
              <a:rPr lang="id" altLang="en-US" i="1"/>
              <a:t>jumlah produk minimal </a:t>
            </a:r>
            <a:r>
              <a:rPr lang="id" altLang="en-US"/>
              <a:t>, yang mengarah ke sirkuit dua tingkat minimal.</a:t>
            </a:r>
            <a:endParaRPr lang="en-US" altLang="en-US" i="1"/>
          </a:p>
          <a:p>
            <a:pPr lvl="1"/>
            <a:r>
              <a:rPr lang="id" altLang="en-US"/>
              <a:t>Sangat mudah untuk menangani kondisi tidak peduli.</a:t>
            </a:r>
          </a:p>
          <a:p>
            <a:pPr lvl="1"/>
            <a:r>
              <a:rPr lang="id" altLang="en-US"/>
              <a:t>K-maps benar-benar hanya bagus untuk penyederhanaan manual dari ekspresi kecil... tapi itu cukup bagus untuk CS231!</a:t>
            </a:r>
          </a:p>
          <a:p>
            <a:r>
              <a:rPr lang="id" altLang="en-US"/>
              <a:t>Hal-hal yang perlu diingat:</a:t>
            </a:r>
          </a:p>
          <a:p>
            <a:pPr lvl="1"/>
            <a:r>
              <a:rPr lang="id" altLang="en-US"/>
              <a:t>Ingat urutan minterm yang benar di K-map.</a:t>
            </a:r>
          </a:p>
          <a:p>
            <a:pPr lvl="1"/>
            <a:r>
              <a:rPr lang="id" altLang="en-US"/>
              <a:t>Saat mengelompokkan, Anda dapat membungkus semua sisi K-map, dan grup Anda dapat tumpang tindih.</a:t>
            </a:r>
          </a:p>
          <a:p>
            <a:pPr lvl="1"/>
            <a:r>
              <a:rPr lang="id" altLang="en-US"/>
              <a:t>Buat persegi panjang sesedikit mungkin, tetapi buatlah masing-masing sebesar mungkin. Ini mengarah pada istilah produk yang lebih sedikit, tetapi lebih sederhana.</a:t>
            </a:r>
          </a:p>
          <a:p>
            <a:pPr lvl="1"/>
            <a:r>
              <a:rPr lang="id" altLang="en-US"/>
              <a:t>Mungkin ada lebih dari satu solusi yang valid.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01848358-0A8A-4844-931F-A9DE138A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00" y="6248400"/>
            <a:ext cx="3581400" cy="457200"/>
          </a:xfrm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fld id="{5B5950F8-8599-4BD8-B11B-EF56BBFF23DD}" type="slidenum">
              <a:rPr lang="en-US" altLang="en-US"/>
              <a:pPr algn="ctr">
                <a:spcBef>
                  <a:spcPct val="0"/>
                </a:spcBef>
                <a:buSzTx/>
                <a:buFontTx/>
                <a:buNone/>
              </a:pPr>
              <a:t>28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17AAEAD-305E-45B5-ADC9-8AA74E13F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Contoh: Tampilan Tujuh Segmen</a:t>
            </a:r>
          </a:p>
        </p:txBody>
      </p:sp>
      <p:graphicFrame>
        <p:nvGraphicFramePr>
          <p:cNvPr id="34819" name="Group 3">
            <a:extLst>
              <a:ext uri="{FF2B5EF4-FFF2-40B4-BE49-F238E27FC236}">
                <a16:creationId xmlns:a16="http://schemas.microsoft.com/office/drawing/2014/main" id="{D1269ED9-799C-468A-8980-DC2B7C9BD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700233"/>
              </p:ext>
            </p:extLst>
          </p:nvPr>
        </p:nvGraphicFramePr>
        <p:xfrm>
          <a:off x="5943600" y="681038"/>
          <a:ext cx="2743200" cy="618808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52669854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941888014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3638708572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4135108017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21609769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867433810"/>
                    </a:ext>
                  </a:extLst>
                </a:gridCol>
              </a:tblGrid>
              <a:tr h="335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  <a:endParaRPr kumimoji="0" lang="id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endParaRPr kumimoji="0" lang="id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54224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8837434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3718703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0332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286520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9107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038484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852256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448639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33953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40797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051858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5549826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64835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62858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02495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44588"/>
                  </a:ext>
                </a:extLst>
              </a:tr>
            </a:tbl>
          </a:graphicData>
        </a:graphic>
      </p:graphicFrame>
      <p:sp>
        <p:nvSpPr>
          <p:cNvPr id="33927" name="Text Box 145">
            <a:extLst>
              <a:ext uri="{FF2B5EF4-FFF2-40B4-BE49-F238E27FC236}">
                <a16:creationId xmlns:a16="http://schemas.microsoft.com/office/drawing/2014/main" id="{7C715DC0-FC20-429E-81DE-6D0097667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16" y="2734101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 dirty="0"/>
              <a:t>d</a:t>
            </a:r>
          </a:p>
        </p:txBody>
      </p:sp>
      <p:sp>
        <p:nvSpPr>
          <p:cNvPr id="34962" name="Text Box 146">
            <a:extLst>
              <a:ext uri="{FF2B5EF4-FFF2-40B4-BE49-F238E27FC236}">
                <a16:creationId xmlns:a16="http://schemas.microsoft.com/office/drawing/2014/main" id="{1E2D9805-418D-45BD-A51A-40070762C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371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/>
              <a:t>Meja untuk e</a:t>
            </a:r>
          </a:p>
        </p:txBody>
      </p:sp>
      <p:graphicFrame>
        <p:nvGraphicFramePr>
          <p:cNvPr id="34963" name="Group 147">
            <a:extLst>
              <a:ext uri="{FF2B5EF4-FFF2-40B4-BE49-F238E27FC236}">
                <a16:creationId xmlns:a16="http://schemas.microsoft.com/office/drawing/2014/main" id="{85F65E05-4B82-4CA6-89ED-A13AFAEF8BD3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971800"/>
          <a:ext cx="2819400" cy="2619374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1001641182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790640391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917714988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1033507651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277909740"/>
                    </a:ext>
                  </a:extLst>
                </a:gridCol>
              </a:tblGrid>
              <a:tr h="6280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CD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AB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795830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550850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592598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30805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579774"/>
                  </a:ext>
                </a:extLst>
              </a:tr>
            </a:tbl>
          </a:graphicData>
        </a:graphic>
      </p:graphicFrame>
      <p:sp>
        <p:nvSpPr>
          <p:cNvPr id="35001" name="AutoShape 185">
            <a:extLst>
              <a:ext uri="{FF2B5EF4-FFF2-40B4-BE49-F238E27FC236}">
                <a16:creationId xmlns:a16="http://schemas.microsoft.com/office/drawing/2014/main" id="{A889C1D2-6724-4694-B0BD-45EEDB82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381000" cy="1828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grpSp>
        <p:nvGrpSpPr>
          <p:cNvPr id="35002" name="Group 186">
            <a:extLst>
              <a:ext uri="{FF2B5EF4-FFF2-40B4-BE49-F238E27FC236}">
                <a16:creationId xmlns:a16="http://schemas.microsoft.com/office/drawing/2014/main" id="{54B7A6CC-A4A3-4FC1-B2DE-7AF2FD81118C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57600"/>
            <a:ext cx="1993900" cy="1828800"/>
            <a:chOff x="1392" y="2304"/>
            <a:chExt cx="1256" cy="1152"/>
          </a:xfrm>
        </p:grpSpPr>
        <p:sp>
          <p:nvSpPr>
            <p:cNvPr id="33972" name="Freeform 187">
              <a:extLst>
                <a:ext uri="{FF2B5EF4-FFF2-40B4-BE49-F238E27FC236}">
                  <a16:creationId xmlns:a16="http://schemas.microsoft.com/office/drawing/2014/main" id="{9A3A6FCB-4A8C-4855-91EC-E0D73B89FB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25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3" name="Freeform 188">
              <a:extLst>
                <a:ext uri="{FF2B5EF4-FFF2-40B4-BE49-F238E27FC236}">
                  <a16:creationId xmlns:a16="http://schemas.microsoft.com/office/drawing/2014/main" id="{2C874483-F736-4BEA-A5BE-3DC9E9F872B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92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4" name="Freeform 189">
              <a:extLst>
                <a:ext uri="{FF2B5EF4-FFF2-40B4-BE49-F238E27FC236}">
                  <a16:creationId xmlns:a16="http://schemas.microsoft.com/office/drawing/2014/main" id="{AB2950B5-644E-40C0-9E98-2BE7905718D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48" y="321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5" name="Freeform 190">
              <a:extLst>
                <a:ext uri="{FF2B5EF4-FFF2-40B4-BE49-F238E27FC236}">
                  <a16:creationId xmlns:a16="http://schemas.microsoft.com/office/drawing/2014/main" id="{843407AC-88C3-4B74-BE19-632F064B410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448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007" name="Text Box 191">
            <a:extLst>
              <a:ext uri="{FF2B5EF4-FFF2-40B4-BE49-F238E27FC236}">
                <a16:creationId xmlns:a16="http://schemas.microsoft.com/office/drawing/2014/main" id="{F688B181-92AB-4692-8512-B41AF0410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943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>
                <a:solidFill>
                  <a:schemeClr val="accent2"/>
                </a:solidFill>
              </a:rPr>
              <a:t>CD' </a:t>
            </a:r>
            <a:r>
              <a:rPr lang="id" altLang="en-US">
                <a:solidFill>
                  <a:srgbClr val="FF33CC"/>
                </a:solidFill>
              </a:rPr>
              <a:t>+ </a:t>
            </a:r>
            <a:r>
              <a:rPr lang="id" altLang="en-US">
                <a:solidFill>
                  <a:srgbClr val="FF3300"/>
                </a:solidFill>
              </a:rPr>
              <a:t>B'D'</a:t>
            </a:r>
          </a:p>
        </p:txBody>
      </p:sp>
      <p:sp>
        <p:nvSpPr>
          <p:cNvPr id="33970" name="Text Box 192">
            <a:extLst>
              <a:ext uri="{FF2B5EF4-FFF2-40B4-BE49-F238E27FC236}">
                <a16:creationId xmlns:a16="http://schemas.microsoft.com/office/drawing/2014/main" id="{40DF0775-9EBD-485E-884C-43285CEE7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28800"/>
            <a:ext cx="2286000" cy="9159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/>
              <a:t>Asumsi: Input mewakili digit legal (0-9)</a:t>
            </a:r>
          </a:p>
        </p:txBody>
      </p:sp>
      <p:sp>
        <p:nvSpPr>
          <p:cNvPr id="33971" name="Text Box 193">
            <a:extLst>
              <a:ext uri="{FF2B5EF4-FFF2-40B4-BE49-F238E27FC236}">
                <a16:creationId xmlns:a16="http://schemas.microsoft.com/office/drawing/2014/main" id="{3999E63B-6D47-495F-8923-85927835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464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/>
              <a:t>Input: digit yang dikodekan sebagai 4 bit: ABCD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A1F7CD-2380-96BB-9F31-C20BDD001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92" y="1509712"/>
            <a:ext cx="1158340" cy="1226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62" grpId="0" autoUpdateAnimBg="0"/>
      <p:bldP spid="3500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EA964FBE-4A11-4139-8A06-54518C4D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00" y="6248400"/>
            <a:ext cx="3581400" cy="457200"/>
          </a:xfrm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fld id="{0373C39D-3B15-470C-A5A2-A3FEC2D0CFF3}" type="slidenum">
              <a:rPr lang="en-US" altLang="en-US"/>
              <a:pPr algn="ctr">
                <a:spcBef>
                  <a:spcPct val="0"/>
                </a:spcBef>
                <a:buSzTx/>
                <a:buFontTx/>
                <a:buNone/>
              </a:pPr>
              <a:t>29</a:t>
            </a:fld>
            <a:endParaRPr lang="en-US" altLang="en-US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3AEB9A1-8A8E-45D7-8FD9-B4635B5C35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Contoh: Tampilan Tujuh Segmen</a:t>
            </a:r>
          </a:p>
        </p:txBody>
      </p:sp>
      <p:graphicFrame>
        <p:nvGraphicFramePr>
          <p:cNvPr id="35843" name="Group 3">
            <a:extLst>
              <a:ext uri="{FF2B5EF4-FFF2-40B4-BE49-F238E27FC236}">
                <a16:creationId xmlns:a16="http://schemas.microsoft.com/office/drawing/2014/main" id="{29A348E2-0644-4CB6-ABAC-CAF75F47D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569220"/>
              </p:ext>
            </p:extLst>
          </p:nvPr>
        </p:nvGraphicFramePr>
        <p:xfrm>
          <a:off x="5943600" y="681038"/>
          <a:ext cx="2743200" cy="6188082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1203614206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916570532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138451065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3224416382"/>
                    </a:ext>
                  </a:extLst>
                </a:gridCol>
                <a:gridCol w="481012">
                  <a:extLst>
                    <a:ext uri="{9D8B030D-6E8A-4147-A177-3AD203B41FA5}">
                      <a16:colId xmlns:a16="http://schemas.microsoft.com/office/drawing/2014/main" val="304775503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185714430"/>
                    </a:ext>
                  </a:extLst>
                </a:gridCol>
              </a:tblGrid>
              <a:tr h="3353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3333FF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A</a:t>
                      </a:r>
                      <a:endParaRPr kumimoji="0" lang="id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B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C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D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33"/>
                          </a:solidFill>
                          <a:effectLst/>
                          <a:latin typeface="Comic Sans MS" panose="030F0702030302020204" pitchFamily="66" charset="0"/>
                        </a:rPr>
                        <a:t>E</a:t>
                      </a:r>
                      <a:endParaRPr kumimoji="0" lang="id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FF0033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39030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433294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76664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32208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5615636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93339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5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90412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5006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7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81568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601469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9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186320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12693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183555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078931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925787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650392"/>
                  </a:ext>
                </a:extLst>
              </a:tr>
              <a:tr h="36579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47739"/>
                  </a:ext>
                </a:extLst>
              </a:tr>
            </a:tbl>
          </a:graphicData>
        </a:graphic>
      </p:graphicFrame>
      <p:sp>
        <p:nvSpPr>
          <p:cNvPr id="34961" name="Text Box 144">
            <a:extLst>
              <a:ext uri="{FF2B5EF4-FFF2-40B4-BE49-F238E27FC236}">
                <a16:creationId xmlns:a16="http://schemas.microsoft.com/office/drawing/2014/main" id="{5862F060-CEA6-4FEE-AB9A-B794595B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740" y="2587624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 dirty="0"/>
              <a:t>d</a:t>
            </a:r>
          </a:p>
        </p:txBody>
      </p:sp>
      <p:sp>
        <p:nvSpPr>
          <p:cNvPr id="35985" name="Text Box 145">
            <a:extLst>
              <a:ext uri="{FF2B5EF4-FFF2-40B4-BE49-F238E27FC236}">
                <a16:creationId xmlns:a16="http://schemas.microsoft.com/office/drawing/2014/main" id="{01E26DA1-2A5C-4E86-9457-799257ABE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371600"/>
            <a:ext cx="1600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/>
              <a:t>Meja untuk</a:t>
            </a:r>
          </a:p>
        </p:txBody>
      </p:sp>
      <p:graphicFrame>
        <p:nvGraphicFramePr>
          <p:cNvPr id="35986" name="Group 146">
            <a:extLst>
              <a:ext uri="{FF2B5EF4-FFF2-40B4-BE49-F238E27FC236}">
                <a16:creationId xmlns:a16="http://schemas.microsoft.com/office/drawing/2014/main" id="{FD3AB9EE-1B93-4307-8EFC-E72278CD443B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971800"/>
          <a:ext cx="2819400" cy="2619374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97539825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1274950248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437746290"/>
                    </a:ext>
                  </a:extLst>
                </a:gridCol>
                <a:gridCol w="563563">
                  <a:extLst>
                    <a:ext uri="{9D8B030D-6E8A-4147-A177-3AD203B41FA5}">
                      <a16:colId xmlns:a16="http://schemas.microsoft.com/office/drawing/2014/main" val="38710243"/>
                    </a:ext>
                  </a:extLst>
                </a:gridCol>
                <a:gridCol w="563562">
                  <a:extLst>
                    <a:ext uri="{9D8B030D-6E8A-4147-A177-3AD203B41FA5}">
                      <a16:colId xmlns:a16="http://schemas.microsoft.com/office/drawing/2014/main" val="1441016376"/>
                    </a:ext>
                  </a:extLst>
                </a:gridCol>
              </a:tblGrid>
              <a:tr h="6280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CD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AB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740575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145020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01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46220"/>
                  </a:ext>
                </a:extLst>
              </a:tr>
              <a:tr h="49703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11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04064"/>
                  </a:ext>
                </a:extLst>
              </a:tr>
              <a:tr h="4986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669900"/>
                          </a:solidFill>
                          <a:effectLst/>
                          <a:latin typeface="Comic Sans MS" panose="030F0702030302020204" pitchFamily="66" charset="0"/>
                        </a:rPr>
                        <a:t>10</a:t>
                      </a:r>
                    </a:p>
                  </a:txBody>
                  <a:tcPr marT="45733" marB="4573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SzPct val="125000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25000"/>
                        <a:buFontTx/>
                        <a:buNone/>
                        <a:tabLst/>
                      </a:pPr>
                      <a:r>
                        <a:rPr kumimoji="0" lang="id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X</a:t>
                      </a:r>
                    </a:p>
                  </a:txBody>
                  <a:tcPr marT="45733" marB="4573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52912"/>
                  </a:ext>
                </a:extLst>
              </a:tr>
            </a:tbl>
          </a:graphicData>
        </a:graphic>
      </p:graphicFrame>
      <p:sp>
        <p:nvSpPr>
          <p:cNvPr id="36024" name="AutoShape 184">
            <a:extLst>
              <a:ext uri="{FF2B5EF4-FFF2-40B4-BE49-F238E27FC236}">
                <a16:creationId xmlns:a16="http://schemas.microsoft.com/office/drawing/2014/main" id="{0E430834-7D59-4C3B-B686-163666501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657600"/>
            <a:ext cx="990600" cy="1828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accent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grpSp>
        <p:nvGrpSpPr>
          <p:cNvPr id="36025" name="Group 185">
            <a:extLst>
              <a:ext uri="{FF2B5EF4-FFF2-40B4-BE49-F238E27FC236}">
                <a16:creationId xmlns:a16="http://schemas.microsoft.com/office/drawing/2014/main" id="{629238E2-5198-469F-BAA5-BEDF3D28C63A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657600"/>
            <a:ext cx="1993900" cy="1828800"/>
            <a:chOff x="1392" y="2304"/>
            <a:chExt cx="1256" cy="1152"/>
          </a:xfrm>
        </p:grpSpPr>
        <p:sp>
          <p:nvSpPr>
            <p:cNvPr id="35007" name="Freeform 186">
              <a:extLst>
                <a:ext uri="{FF2B5EF4-FFF2-40B4-BE49-F238E27FC236}">
                  <a16:creationId xmlns:a16="http://schemas.microsoft.com/office/drawing/2014/main" id="{6BCF445A-2F7C-4CE4-912B-7FB161006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25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8" name="Freeform 187">
              <a:extLst>
                <a:ext uri="{FF2B5EF4-FFF2-40B4-BE49-F238E27FC236}">
                  <a16:creationId xmlns:a16="http://schemas.microsoft.com/office/drawing/2014/main" id="{38ACC6A7-E5CF-453F-82EF-CFDA021177C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392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09" name="Freeform 188">
              <a:extLst>
                <a:ext uri="{FF2B5EF4-FFF2-40B4-BE49-F238E27FC236}">
                  <a16:creationId xmlns:a16="http://schemas.microsoft.com/office/drawing/2014/main" id="{F8FEFE6F-F52A-41A0-8F9E-97BCBEB98A1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48" y="3216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10" name="Freeform 189">
              <a:extLst>
                <a:ext uri="{FF2B5EF4-FFF2-40B4-BE49-F238E27FC236}">
                  <a16:creationId xmlns:a16="http://schemas.microsoft.com/office/drawing/2014/main" id="{26F3248B-D65F-4F5C-BBB3-925F9017D712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448" y="2304"/>
              <a:ext cx="200" cy="200"/>
            </a:xfrm>
            <a:custGeom>
              <a:avLst/>
              <a:gdLst>
                <a:gd name="T0" fmla="*/ 0 w 200"/>
                <a:gd name="T1" fmla="*/ 8 h 200"/>
                <a:gd name="T2" fmla="*/ 144 w 200"/>
                <a:gd name="T3" fmla="*/ 8 h 200"/>
                <a:gd name="T4" fmla="*/ 192 w 200"/>
                <a:gd name="T5" fmla="*/ 56 h 200"/>
                <a:gd name="T6" fmla="*/ 192 w 200"/>
                <a:gd name="T7" fmla="*/ 104 h 200"/>
                <a:gd name="T8" fmla="*/ 192 w 200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0" h="200">
                  <a:moveTo>
                    <a:pt x="0" y="8"/>
                  </a:moveTo>
                  <a:cubicBezTo>
                    <a:pt x="56" y="4"/>
                    <a:pt x="112" y="0"/>
                    <a:pt x="144" y="8"/>
                  </a:cubicBezTo>
                  <a:cubicBezTo>
                    <a:pt x="176" y="16"/>
                    <a:pt x="184" y="40"/>
                    <a:pt x="192" y="56"/>
                  </a:cubicBezTo>
                  <a:cubicBezTo>
                    <a:pt x="200" y="72"/>
                    <a:pt x="192" y="80"/>
                    <a:pt x="192" y="104"/>
                  </a:cubicBezTo>
                  <a:cubicBezTo>
                    <a:pt x="192" y="128"/>
                    <a:pt x="192" y="184"/>
                    <a:pt x="192" y="200"/>
                  </a:cubicBezTo>
                </a:path>
              </a:pathLst>
            </a:custGeom>
            <a:noFill/>
            <a:ln w="25400" cap="flat" cmpd="sng">
              <a:solidFill>
                <a:srgbClr val="FF0033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030" name="Text Box 190">
            <a:extLst>
              <a:ext uri="{FF2B5EF4-FFF2-40B4-BE49-F238E27FC236}">
                <a16:creationId xmlns:a16="http://schemas.microsoft.com/office/drawing/2014/main" id="{ED968727-025F-434F-8343-2D2CBC5D7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6388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>
                <a:solidFill>
                  <a:srgbClr val="336600"/>
                </a:solidFill>
              </a:rPr>
              <a:t>A + </a:t>
            </a:r>
            <a:r>
              <a:rPr lang="id" altLang="en-US">
                <a:solidFill>
                  <a:srgbClr val="3333FF"/>
                </a:solidFill>
              </a:rPr>
              <a:t>C + </a:t>
            </a:r>
            <a:r>
              <a:rPr lang="id" altLang="en-US">
                <a:solidFill>
                  <a:srgbClr val="00FFFF"/>
                </a:solidFill>
              </a:rPr>
              <a:t>BD </a:t>
            </a:r>
            <a:r>
              <a:rPr lang="id" altLang="en-US">
                <a:solidFill>
                  <a:srgbClr val="FF33CC"/>
                </a:solidFill>
              </a:rPr>
              <a:t>+ </a:t>
            </a:r>
            <a:r>
              <a:rPr lang="id" altLang="en-US">
                <a:solidFill>
                  <a:srgbClr val="FF3300"/>
                </a:solidFill>
              </a:rPr>
              <a:t>B'D'</a:t>
            </a:r>
          </a:p>
        </p:txBody>
      </p:sp>
      <p:sp>
        <p:nvSpPr>
          <p:cNvPr id="36031" name="AutoShape 191">
            <a:extLst>
              <a:ext uri="{FF2B5EF4-FFF2-40B4-BE49-F238E27FC236}">
                <a16:creationId xmlns:a16="http://schemas.microsoft.com/office/drawing/2014/main" id="{3A97ACE1-3C31-47A0-B6D6-2C723EF36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648200"/>
            <a:ext cx="2209800" cy="838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33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6032" name="AutoShape 192">
            <a:extLst>
              <a:ext uri="{FF2B5EF4-FFF2-40B4-BE49-F238E27FC236}">
                <a16:creationId xmlns:a16="http://schemas.microsoft.com/office/drawing/2014/main" id="{82F90BE9-AB50-472F-AB98-99FD8F669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91000"/>
            <a:ext cx="838200" cy="838200"/>
          </a:xfrm>
          <a:prstGeom prst="roundRect">
            <a:avLst>
              <a:gd name="adj" fmla="val 16667"/>
            </a:avLst>
          </a:prstGeom>
          <a:noFill/>
          <a:ln w="25400">
            <a:solidFill>
              <a:srgbClr val="00F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/>
          </a:p>
        </p:txBody>
      </p:sp>
      <p:sp>
        <p:nvSpPr>
          <p:cNvPr id="35006" name="Text Box 194">
            <a:extLst>
              <a:ext uri="{FF2B5EF4-FFF2-40B4-BE49-F238E27FC236}">
                <a16:creationId xmlns:a16="http://schemas.microsoft.com/office/drawing/2014/main" id="{1343B11F-E14E-49BA-A8C1-979C9DF29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828800"/>
            <a:ext cx="2286000" cy="91598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id" altLang="en-US"/>
              <a:t>Asumsi: Input mewakili digit legal (0-9)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D9F1C-3D91-F7DE-ADF9-6A842E4D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16" y="1060105"/>
            <a:ext cx="1451448" cy="15373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0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0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85" grpId="0"/>
      <p:bldP spid="3603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>
            <a:extLst>
              <a:ext uri="{FF2B5EF4-FFF2-40B4-BE49-F238E27FC236}">
                <a16:creationId xmlns:a16="http://schemas.microsoft.com/office/drawing/2014/main" id="{6F68DE24-95A6-4E8C-9A47-F7B6708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7171" name="Slide Number Placeholder 5">
            <a:extLst>
              <a:ext uri="{FF2B5EF4-FFF2-40B4-BE49-F238E27FC236}">
                <a16:creationId xmlns:a16="http://schemas.microsoft.com/office/drawing/2014/main" id="{2BEF33D6-3A70-4B5C-939A-97005FBC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7F5F1E20-A532-40D4-A325-B97EA1D2C0DE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3</a:t>
            </a:fld>
            <a:endParaRPr lang="en-US" altLang="en-US"/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180CD3F5-27B5-453C-8AC3-5DE4EE3E4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Penyederhanaan peta Karnaugh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E1032ACA-74CA-49AE-B905-0E15ABE0F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" altLang="en-US"/>
              <a:t>Bayangkan jumlah minterm dua variabel:</a:t>
            </a:r>
          </a:p>
          <a:p>
            <a:pPr algn="ctr">
              <a:spcBef>
                <a:spcPct val="80000"/>
              </a:spcBef>
              <a:spcAft>
                <a:spcPct val="60000"/>
              </a:spcAft>
              <a:buFontTx/>
              <a:buNone/>
            </a:pPr>
            <a:r>
              <a:rPr lang="id" altLang="en-US">
                <a:solidFill>
                  <a:srgbClr val="3333FF"/>
                </a:solidFill>
              </a:rPr>
              <a:t>x'y' + x'y</a:t>
            </a:r>
            <a:endParaRPr lang="en-US" altLang="en-US"/>
          </a:p>
          <a:p>
            <a:r>
              <a:rPr lang="id" altLang="en-US"/>
              <a:t>Kedua minterm ini muncul di baris atas peta Karnaugh, yang berarti keduanya mengandung </a:t>
            </a:r>
            <a:r>
              <a:rPr lang="id" altLang="en-US">
                <a:solidFill>
                  <a:srgbClr val="FF0033"/>
                </a:solidFill>
              </a:rPr>
              <a:t>x' literal </a:t>
            </a:r>
            <a:r>
              <a:rPr lang="id" altLang="en-US"/>
              <a:t>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Apa yang terjadi jika Anda menyederhanakan ekspresi ini menggunakan aljabar Boolean?</a:t>
            </a:r>
          </a:p>
        </p:txBody>
      </p:sp>
      <p:sp>
        <p:nvSpPr>
          <p:cNvPr id="7174" name="Text Box 4">
            <a:extLst>
              <a:ext uri="{FF2B5EF4-FFF2-40B4-BE49-F238E27FC236}">
                <a16:creationId xmlns:a16="http://schemas.microsoft.com/office/drawing/2014/main" id="{193D298D-7E9E-4ACA-B223-053771DFF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648200"/>
            <a:ext cx="4291013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031875" algn="l"/>
                <a:tab pos="2516188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>
                <a:solidFill>
                  <a:srgbClr val="3333FF"/>
                </a:solidFill>
              </a:rPr>
              <a:t>x'y' + x'y </a:t>
            </a:r>
            <a:r>
              <a:rPr lang="id" altLang="en-US"/>
              <a:t>= x'(y' + y) [ Distributif 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= x' </a:t>
            </a:r>
            <a:r>
              <a:rPr lang="id" altLang="en-US">
                <a:sym typeface="Symbol" panose="05050102010706020507" pitchFamily="18" charset="2"/>
              </a:rPr>
              <a:t> 1 [ y + y' = 1 ]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>
                <a:sym typeface="Symbol" panose="05050102010706020507" pitchFamily="18" charset="2"/>
              </a:rPr>
              <a:t>= </a:t>
            </a:r>
            <a:r>
              <a:rPr lang="id" altLang="en-US">
                <a:solidFill>
                  <a:srgbClr val="FF0033"/>
                </a:solidFill>
                <a:sym typeface="Symbol" panose="05050102010706020507" pitchFamily="18" charset="2"/>
              </a:rPr>
              <a:t>x' </a:t>
            </a:r>
            <a:r>
              <a:rPr lang="id" altLang="en-US">
                <a:sym typeface="Symbol" panose="05050102010706020507" pitchFamily="18" charset="2"/>
              </a:rPr>
              <a:t>[ x  1 = x ]</a:t>
            </a:r>
          </a:p>
        </p:txBody>
      </p:sp>
      <p:grpSp>
        <p:nvGrpSpPr>
          <p:cNvPr id="7175" name="Group 9">
            <a:extLst>
              <a:ext uri="{FF2B5EF4-FFF2-40B4-BE49-F238E27FC236}">
                <a16:creationId xmlns:a16="http://schemas.microsoft.com/office/drawing/2014/main" id="{F22CB6B0-56AA-4BAA-8FC7-AB8EEE496964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743200"/>
            <a:ext cx="1912938" cy="1065213"/>
            <a:chOff x="2304" y="1728"/>
            <a:chExt cx="1205" cy="671"/>
          </a:xfrm>
        </p:grpSpPr>
        <p:graphicFrame>
          <p:nvGraphicFramePr>
            <p:cNvPr id="7176" name="Object 5">
              <a:extLst>
                <a:ext uri="{FF2B5EF4-FFF2-40B4-BE49-F238E27FC236}">
                  <a16:creationId xmlns:a16="http://schemas.microsoft.com/office/drawing/2014/main" id="{B337E13E-A9A0-44CE-8217-7F748E37AA5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304" y="1728"/>
            <a:ext cx="1205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906524" imgH="1066800" progId="Word.Document.8">
                    <p:embed/>
                  </p:oleObj>
                </mc:Choice>
                <mc:Fallback>
                  <p:oleObj name="Document" r:id="rId2" imgW="1906524" imgH="106680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728"/>
                          <a:ext cx="1205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7" name="Rectangle 6">
              <a:extLst>
                <a:ext uri="{FF2B5EF4-FFF2-40B4-BE49-F238E27FC236}">
                  <a16:creationId xmlns:a16="http://schemas.microsoft.com/office/drawing/2014/main" id="{62A38B26-469A-44BC-83A4-00822035B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5" y="1933"/>
              <a:ext cx="694" cy="148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>
            <a:extLst>
              <a:ext uri="{FF2B5EF4-FFF2-40B4-BE49-F238E27FC236}">
                <a16:creationId xmlns:a16="http://schemas.microsoft.com/office/drawing/2014/main" id="{34B409B3-C6FB-44FC-80ED-3EE0160A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8195" name="Slide Number Placeholder 5">
            <a:extLst>
              <a:ext uri="{FF2B5EF4-FFF2-40B4-BE49-F238E27FC236}">
                <a16:creationId xmlns:a16="http://schemas.microsoft.com/office/drawing/2014/main" id="{34D35C0E-9BB0-41E0-9074-4571F696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42372D39-1843-4D59-925A-2FFDD16824CC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4</a:t>
            </a:fld>
            <a:endParaRPr lang="en-US" altLang="en-US"/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9F1920F1-93CB-47D3-B91E-BD56E15E2E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" altLang="en-US"/>
              <a:t>Contoh dua variabel lainnya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736835F0-5E48-4E41-93EF-8C28239D3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id" altLang="en-US"/>
              <a:t>Contoh ekspresi lainnya adalah </a:t>
            </a:r>
            <a:r>
              <a:rPr lang="id" altLang="en-US">
                <a:solidFill>
                  <a:srgbClr val="3333FF"/>
                </a:solidFill>
              </a:rPr>
              <a:t>x'y + xy </a:t>
            </a:r>
            <a:r>
              <a:rPr lang="id" altLang="en-US"/>
              <a:t>.</a:t>
            </a:r>
          </a:p>
          <a:p>
            <a:pPr lvl="1"/>
            <a:r>
              <a:rPr lang="id" altLang="en-US"/>
              <a:t>Kedua minterms muncul di sisi kanan, di mana y tidak dilengkapi.</a:t>
            </a:r>
          </a:p>
          <a:p>
            <a:pPr lvl="1"/>
            <a:r>
              <a:rPr lang="id" altLang="en-US"/>
              <a:t>Jadi, kita dapat mereduksi </a:t>
            </a:r>
            <a:r>
              <a:rPr lang="id" altLang="en-US">
                <a:solidFill>
                  <a:srgbClr val="3333FF"/>
                </a:solidFill>
              </a:rPr>
              <a:t>x'y + xy </a:t>
            </a:r>
            <a:r>
              <a:rPr lang="id" altLang="en-US"/>
              <a:t>menjadi hanya </a:t>
            </a:r>
            <a:r>
              <a:rPr lang="id" altLang="en-US">
                <a:solidFill>
                  <a:srgbClr val="FF0033"/>
                </a:solidFill>
              </a:rPr>
              <a:t>y </a:t>
            </a:r>
            <a:r>
              <a:rPr lang="id" altLang="en-US"/>
              <a:t>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id" altLang="en-US"/>
              <a:t>Bagaimana dengan </a:t>
            </a:r>
            <a:r>
              <a:rPr lang="id" altLang="en-US">
                <a:solidFill>
                  <a:srgbClr val="3333FF"/>
                </a:solidFill>
              </a:rPr>
              <a:t>x'y' + x'y + xy </a:t>
            </a:r>
            <a:r>
              <a:rPr lang="id" altLang="en-US"/>
              <a:t>?</a:t>
            </a:r>
          </a:p>
          <a:p>
            <a:pPr lvl="1"/>
            <a:r>
              <a:rPr lang="id" altLang="en-US"/>
              <a:t>Kami memiliki </a:t>
            </a:r>
            <a:r>
              <a:rPr lang="id" altLang="en-US">
                <a:solidFill>
                  <a:srgbClr val="3333FF"/>
                </a:solidFill>
              </a:rPr>
              <a:t>x'y' + x'y </a:t>
            </a:r>
            <a:r>
              <a:rPr lang="id" altLang="en-US"/>
              <a:t>di baris atas, sesuai dengan </a:t>
            </a:r>
            <a:r>
              <a:rPr lang="id" altLang="en-US">
                <a:solidFill>
                  <a:srgbClr val="FF0033"/>
                </a:solidFill>
              </a:rPr>
              <a:t>x' </a:t>
            </a:r>
            <a:r>
              <a:rPr lang="id" altLang="en-US"/>
              <a:t>.</a:t>
            </a:r>
          </a:p>
          <a:p>
            <a:pPr lvl="1"/>
            <a:r>
              <a:rPr lang="id" altLang="en-US"/>
              <a:t>Ada juga </a:t>
            </a:r>
            <a:r>
              <a:rPr lang="id" altLang="en-US">
                <a:solidFill>
                  <a:srgbClr val="3333FF"/>
                </a:solidFill>
              </a:rPr>
              <a:t>x'y + xy </a:t>
            </a:r>
            <a:r>
              <a:rPr lang="id" altLang="en-US"/>
              <a:t>di sisi kanan, sesuai dengan </a:t>
            </a:r>
            <a:r>
              <a:rPr lang="id" altLang="en-US">
                <a:solidFill>
                  <a:srgbClr val="FF0033"/>
                </a:solidFill>
              </a:rPr>
              <a:t>y </a:t>
            </a:r>
            <a:r>
              <a:rPr lang="id" altLang="en-US"/>
              <a:t>.</a:t>
            </a:r>
          </a:p>
          <a:p>
            <a:pPr lvl="1"/>
            <a:r>
              <a:rPr lang="id" altLang="en-US"/>
              <a:t>Seluruh ekspresi ini dapat direduksi menjadi </a:t>
            </a:r>
            <a:r>
              <a:rPr lang="id" altLang="en-US">
                <a:solidFill>
                  <a:srgbClr val="FF0033"/>
                </a:solidFill>
              </a:rPr>
              <a:t>x' + y </a:t>
            </a:r>
            <a:r>
              <a:rPr lang="id" altLang="en-US"/>
              <a:t>.</a:t>
            </a:r>
          </a:p>
        </p:txBody>
      </p:sp>
      <p:grpSp>
        <p:nvGrpSpPr>
          <p:cNvPr id="8198" name="Group 6">
            <a:extLst>
              <a:ext uri="{FF2B5EF4-FFF2-40B4-BE49-F238E27FC236}">
                <a16:creationId xmlns:a16="http://schemas.microsoft.com/office/drawing/2014/main" id="{274F03FA-E10B-4208-A1F0-FC53175DE73B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981200"/>
            <a:ext cx="1922463" cy="1074738"/>
            <a:chOff x="1920" y="816"/>
            <a:chExt cx="1211" cy="677"/>
          </a:xfrm>
        </p:grpSpPr>
        <p:graphicFrame>
          <p:nvGraphicFramePr>
            <p:cNvPr id="8203" name="Object 4">
              <a:extLst>
                <a:ext uri="{FF2B5EF4-FFF2-40B4-BE49-F238E27FC236}">
                  <a16:creationId xmlns:a16="http://schemas.microsoft.com/office/drawing/2014/main" id="{F4089CD6-3179-4DBF-BD7B-E0491D780A0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920" y="816"/>
            <a:ext cx="1211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935480" imgH="1082040" progId="Word.Document.8">
                    <p:embed/>
                  </p:oleObj>
                </mc:Choice>
                <mc:Fallback>
                  <p:oleObj name="Document" r:id="rId2" imgW="1935480" imgH="1082040" progId="Word.Document.8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816"/>
                          <a:ext cx="1211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4" name="Rectangle 5">
              <a:extLst>
                <a:ext uri="{FF2B5EF4-FFF2-40B4-BE49-F238E27FC236}">
                  <a16:creationId xmlns:a16="http://schemas.microsoft.com/office/drawing/2014/main" id="{2EB79E7E-08F8-4F0B-A51A-E8EC8FF16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6" y="1018"/>
              <a:ext cx="291" cy="342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8199" name="Group 16">
            <a:extLst>
              <a:ext uri="{FF2B5EF4-FFF2-40B4-BE49-F238E27FC236}">
                <a16:creationId xmlns:a16="http://schemas.microsoft.com/office/drawing/2014/main" id="{0488463C-5ED4-4A01-8F4A-9B830A71900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24400"/>
            <a:ext cx="1914525" cy="1065213"/>
            <a:chOff x="2256" y="2976"/>
            <a:chExt cx="1206" cy="671"/>
          </a:xfrm>
        </p:grpSpPr>
        <p:graphicFrame>
          <p:nvGraphicFramePr>
            <p:cNvPr id="8200" name="Object 8">
              <a:extLst>
                <a:ext uri="{FF2B5EF4-FFF2-40B4-BE49-F238E27FC236}">
                  <a16:creationId xmlns:a16="http://schemas.microsoft.com/office/drawing/2014/main" id="{70913D27-940E-4D40-855C-AC60BCEA89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256" y="2976"/>
            <a:ext cx="1206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1906524" imgH="1066800" progId="Word.Document.8">
                    <p:embed/>
                  </p:oleObj>
                </mc:Choice>
                <mc:Fallback>
                  <p:oleObj name="Document" r:id="rId4" imgW="1906524" imgH="1066800" progId="Word.Document.8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976"/>
                          <a:ext cx="1206" cy="6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E426EAAC-8FBC-4E3C-A1AC-A3C56C1D9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3174"/>
              <a:ext cx="213" cy="344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  <p:sp>
          <p:nvSpPr>
            <p:cNvPr id="8202" name="Rectangle 13">
              <a:extLst>
                <a:ext uri="{FF2B5EF4-FFF2-40B4-BE49-F238E27FC236}">
                  <a16:creationId xmlns:a16="http://schemas.microsoft.com/office/drawing/2014/main" id="{75605EC7-CA54-43B3-8031-BA57B4CEE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3" y="3194"/>
              <a:ext cx="681" cy="131"/>
            </a:xfrm>
            <a:prstGeom prst="rect">
              <a:avLst/>
            </a:prstGeom>
            <a:noFill/>
            <a:ln w="19050">
              <a:solidFill>
                <a:srgbClr val="3333FF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>
            <a:extLst>
              <a:ext uri="{FF2B5EF4-FFF2-40B4-BE49-F238E27FC236}">
                <a16:creationId xmlns:a16="http://schemas.microsoft.com/office/drawing/2014/main" id="{B9EE8688-4A1B-4A4C-AB28-E0AFF6938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9219" name="Slide Number Placeholder 5">
            <a:extLst>
              <a:ext uri="{FF2B5EF4-FFF2-40B4-BE49-F238E27FC236}">
                <a16:creationId xmlns:a16="http://schemas.microsoft.com/office/drawing/2014/main" id="{865ABBB3-5CBE-4A61-8B74-ED1AF9A1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CF7DFC4-1865-4487-90E4-80074162091A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5</a:t>
            </a:fld>
            <a:endParaRPr lang="en-US" altLang="en-US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A6AD6639-6320-483B-B12F-C6DE439FA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Peta Karnaugh tiga variabel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014A044-7999-451A-9FD4-B0D16CE53F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838200"/>
            <a:ext cx="8229600" cy="5334000"/>
          </a:xfrm>
          <a:noFill/>
        </p:spPr>
        <p:txBody>
          <a:bodyPr/>
          <a:lstStyle/>
          <a:p>
            <a:r>
              <a:rPr lang="id" altLang="en-US"/>
              <a:t>Untuk ekspresi tiga variabel dengan input x, y, z, susunan minterm lebih rumit: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Cara lain untuk memberi label K-map (gunakan mana saja yang Anda suka):</a:t>
            </a:r>
          </a:p>
        </p:txBody>
      </p:sp>
      <p:graphicFrame>
        <p:nvGraphicFramePr>
          <p:cNvPr id="9222" name="Object 4">
            <a:extLst>
              <a:ext uri="{FF2B5EF4-FFF2-40B4-BE49-F238E27FC236}">
                <a16:creationId xmlns:a16="http://schemas.microsoft.com/office/drawing/2014/main" id="{CB50BE64-67F5-497B-9D32-56E423634353}"/>
              </a:ext>
            </a:extLst>
          </p:cNvPr>
          <p:cNvGraphicFramePr>
            <a:graphicFrameLocks/>
          </p:cNvGraphicFramePr>
          <p:nvPr/>
        </p:nvGraphicFramePr>
        <p:xfrm>
          <a:off x="989013" y="4113213"/>
          <a:ext cx="3608387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610356" imgH="1467612" progId="Word.Document.8">
                  <p:embed/>
                </p:oleObj>
              </mc:Choice>
              <mc:Fallback>
                <p:oleObj name="Document" r:id="rId3" imgW="3610356" imgH="1467612" progId="Word.Document.8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113213"/>
                        <a:ext cx="3608387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5">
            <a:extLst>
              <a:ext uri="{FF2B5EF4-FFF2-40B4-BE49-F238E27FC236}">
                <a16:creationId xmlns:a16="http://schemas.microsoft.com/office/drawing/2014/main" id="{EA65F2ED-D54A-4BD1-AE5A-5824466505CB}"/>
              </a:ext>
            </a:extLst>
          </p:cNvPr>
          <p:cNvGraphicFramePr>
            <a:graphicFrameLocks/>
          </p:cNvGraphicFramePr>
          <p:nvPr/>
        </p:nvGraphicFramePr>
        <p:xfrm>
          <a:off x="5410200" y="4114800"/>
          <a:ext cx="286543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2874264" imgH="1429512" progId="Word.Document.8">
                  <p:embed/>
                </p:oleObj>
              </mc:Choice>
              <mc:Fallback>
                <p:oleObj name="Document" r:id="rId5" imgW="2874264" imgH="1429512" progId="Word.Document.8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2865438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6">
            <a:extLst>
              <a:ext uri="{FF2B5EF4-FFF2-40B4-BE49-F238E27FC236}">
                <a16:creationId xmlns:a16="http://schemas.microsoft.com/office/drawing/2014/main" id="{CC286CE2-D534-40D9-B650-757870D54DD2}"/>
              </a:ext>
            </a:extLst>
          </p:cNvPr>
          <p:cNvGraphicFramePr>
            <a:graphicFrameLocks/>
          </p:cNvGraphicFramePr>
          <p:nvPr/>
        </p:nvGraphicFramePr>
        <p:xfrm>
          <a:off x="609600" y="1676400"/>
          <a:ext cx="4046538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4049268" imgH="1342644" progId="Word.Document.8">
                  <p:embed/>
                </p:oleObj>
              </mc:Choice>
              <mc:Fallback>
                <p:oleObj name="Document" r:id="rId7" imgW="4049268" imgH="1342644" progId="Word.Document.8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676400"/>
                        <a:ext cx="4046538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7">
            <a:extLst>
              <a:ext uri="{FF2B5EF4-FFF2-40B4-BE49-F238E27FC236}">
                <a16:creationId xmlns:a16="http://schemas.microsoft.com/office/drawing/2014/main" id="{7B37C061-1DBD-48CB-8009-4896C05F9C3E}"/>
              </a:ext>
            </a:extLst>
          </p:cNvPr>
          <p:cNvGraphicFramePr>
            <a:graphicFrameLocks/>
          </p:cNvGraphicFramePr>
          <p:nvPr/>
        </p:nvGraphicFramePr>
        <p:xfrm>
          <a:off x="5029200" y="1676400"/>
          <a:ext cx="3371850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3364992" imgH="1380744" progId="Word.Document.8">
                  <p:embed/>
                </p:oleObj>
              </mc:Choice>
              <mc:Fallback>
                <p:oleObj name="Document" r:id="rId9" imgW="3364992" imgH="1380744" progId="Word.Document.8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676400"/>
                        <a:ext cx="3371850" cy="138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>
            <a:extLst>
              <a:ext uri="{FF2B5EF4-FFF2-40B4-BE49-F238E27FC236}">
                <a16:creationId xmlns:a16="http://schemas.microsoft.com/office/drawing/2014/main" id="{9FBF5720-E6CB-4ECF-A558-9926FB40C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1267" name="Slide Number Placeholder 5">
            <a:extLst>
              <a:ext uri="{FF2B5EF4-FFF2-40B4-BE49-F238E27FC236}">
                <a16:creationId xmlns:a16="http://schemas.microsoft.com/office/drawing/2014/main" id="{26A6A1AE-2927-4029-930A-882767E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B69E480F-4A44-404C-B38A-4AB2D35C1D7D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6</a:t>
            </a:fld>
            <a:endParaRPr lang="en-US" altLang="en-US"/>
          </a:p>
        </p:txBody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E269B8D0-6FF9-4302-8D5D-F95AB4D480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Kenapa urutannya lucu?</a:t>
            </a:r>
          </a:p>
        </p:txBody>
      </p:sp>
      <p:sp>
        <p:nvSpPr>
          <p:cNvPr id="11269" name="Rectangle 3">
            <a:extLst>
              <a:ext uri="{FF2B5EF4-FFF2-40B4-BE49-F238E27FC236}">
                <a16:creationId xmlns:a16="http://schemas.microsoft.com/office/drawing/2014/main" id="{64D043C7-5807-4FE2-AB71-E45413171D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Dengan pengurutan ini, setiap kelompok 2, 4 atau 8 kotak yang berdekatan pada peta berisi literal umum yang dapat difaktorkan.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"Kedekatan" termasuk membungkus sisi kiri dan kanan: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Kami akan menggunakan properti kotak yang berdekatan ini untuk melakukan penyederhanaan kami.</a:t>
            </a:r>
          </a:p>
        </p:txBody>
      </p:sp>
      <p:sp>
        <p:nvSpPr>
          <p:cNvPr id="11270" name="Text Box 5">
            <a:extLst>
              <a:ext uri="{FF2B5EF4-FFF2-40B4-BE49-F238E27FC236}">
                <a16:creationId xmlns:a16="http://schemas.microsoft.com/office/drawing/2014/main" id="{5FB95BA9-E79A-42F0-8FF5-377A7E16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1647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341313" algn="l"/>
                <a:tab pos="120015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>
                <a:solidFill>
                  <a:srgbClr val="FF0033"/>
                </a:solidFill>
              </a:rPr>
              <a:t>x'y'z + x'yz</a:t>
            </a:r>
            <a:endParaRPr lang="en-US" altLang="en-US"/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= x'z(y' + y)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= x'z </a:t>
            </a:r>
            <a:r>
              <a:rPr lang="id" altLang="en-US">
                <a:sym typeface="Symbol" panose="05050102010706020507" pitchFamily="18" charset="2"/>
              </a:rPr>
              <a:t> 1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>
                <a:sym typeface="Symbol" panose="05050102010706020507" pitchFamily="18" charset="2"/>
              </a:rPr>
              <a:t>= x'z</a:t>
            </a:r>
            <a:endParaRPr lang="en-US" altLang="en-US" sz="2400">
              <a:sym typeface="Symbol" panose="05050102010706020507" pitchFamily="18" charset="2"/>
            </a:endParaRPr>
          </a:p>
        </p:txBody>
      </p:sp>
      <p:sp>
        <p:nvSpPr>
          <p:cNvPr id="11271" name="Text Box 6">
            <a:extLst>
              <a:ext uri="{FF2B5EF4-FFF2-40B4-BE49-F238E27FC236}">
                <a16:creationId xmlns:a16="http://schemas.microsoft.com/office/drawing/2014/main" id="{6414F509-A3E0-41D6-89AE-38CC5DC58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581400"/>
            <a:ext cx="320040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114300">
              <a:spcBef>
                <a:spcPct val="20000"/>
              </a:spcBef>
              <a:buSzPct val="125000"/>
              <a:buChar char="–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401638" algn="l"/>
                <a:tab pos="2740025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lvl="1">
              <a:spcBef>
                <a:spcPct val="0"/>
              </a:spcBef>
              <a:buSzTx/>
              <a:buFontTx/>
              <a:buNone/>
            </a:pPr>
            <a:r>
              <a:rPr lang="id" altLang="en-US">
                <a:solidFill>
                  <a:srgbClr val="3333FF"/>
                </a:solidFill>
              </a:rPr>
              <a:t>x'y'z' + xy'z' + x'yz' + xyz'</a:t>
            </a:r>
            <a:endParaRPr lang="en-US" altLang="en-US"/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id" altLang="en-US"/>
              <a:t>= z'(x'y' + xy' + x'y + xy)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id" altLang="en-US"/>
              <a:t>= z'(y'(x' + x) + y(x' + x))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id" altLang="en-US"/>
              <a:t>= z'(y'+y)</a:t>
            </a:r>
          </a:p>
          <a:p>
            <a:pPr lvl="1">
              <a:spcBef>
                <a:spcPct val="0"/>
              </a:spcBef>
              <a:buSzTx/>
              <a:buFontTx/>
              <a:buNone/>
            </a:pPr>
            <a:r>
              <a:rPr lang="id" altLang="en-US"/>
              <a:t>= z'</a:t>
            </a:r>
          </a:p>
        </p:txBody>
      </p:sp>
      <p:grpSp>
        <p:nvGrpSpPr>
          <p:cNvPr id="11272" name="Group 21">
            <a:extLst>
              <a:ext uri="{FF2B5EF4-FFF2-40B4-BE49-F238E27FC236}">
                <a16:creationId xmlns:a16="http://schemas.microsoft.com/office/drawing/2014/main" id="{14E72B7D-2E48-4583-BE5C-39797F68FD14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76400"/>
            <a:ext cx="3608388" cy="1458913"/>
            <a:chOff x="672" y="1056"/>
            <a:chExt cx="2273" cy="919"/>
          </a:xfrm>
        </p:grpSpPr>
        <p:graphicFrame>
          <p:nvGraphicFramePr>
            <p:cNvPr id="11283" name="Object 8">
              <a:extLst>
                <a:ext uri="{FF2B5EF4-FFF2-40B4-BE49-F238E27FC236}">
                  <a16:creationId xmlns:a16="http://schemas.microsoft.com/office/drawing/2014/main" id="{89E9AD94-3C8B-4A48-A8EF-EC178A3B061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2" y="1056"/>
            <a:ext cx="2273" cy="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3610356" imgH="1456944" progId="Word.Document.8">
                    <p:embed/>
                  </p:oleObj>
                </mc:Choice>
                <mc:Fallback>
                  <p:oleObj name="Document" r:id="rId2" imgW="3610356" imgH="1456944" progId="Word.Document.8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056"/>
                          <a:ext cx="2273" cy="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Rectangle 10">
              <a:extLst>
                <a:ext uri="{FF2B5EF4-FFF2-40B4-BE49-F238E27FC236}">
                  <a16:creationId xmlns:a16="http://schemas.microsoft.com/office/drawing/2014/main" id="{6BC16C46-3F1D-412E-83C7-82AD0605D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66"/>
              <a:ext cx="821" cy="143"/>
            </a:xfrm>
            <a:prstGeom prst="rect">
              <a:avLst/>
            </a:prstGeom>
            <a:noFill/>
            <a:ln w="254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endParaRPr lang="en-US" altLang="en-US"/>
            </a:p>
          </p:txBody>
        </p:sp>
      </p:grpSp>
      <p:grpSp>
        <p:nvGrpSpPr>
          <p:cNvPr id="11273" name="Group 20">
            <a:extLst>
              <a:ext uri="{FF2B5EF4-FFF2-40B4-BE49-F238E27FC236}">
                <a16:creationId xmlns:a16="http://schemas.microsoft.com/office/drawing/2014/main" id="{733D8C4B-773B-4826-83BA-AE67BEC6682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657600"/>
            <a:ext cx="3608388" cy="1458913"/>
            <a:chOff x="672" y="2304"/>
            <a:chExt cx="2273" cy="919"/>
          </a:xfrm>
        </p:grpSpPr>
        <p:graphicFrame>
          <p:nvGraphicFramePr>
            <p:cNvPr id="11274" name="Object 9">
              <a:extLst>
                <a:ext uri="{FF2B5EF4-FFF2-40B4-BE49-F238E27FC236}">
                  <a16:creationId xmlns:a16="http://schemas.microsoft.com/office/drawing/2014/main" id="{432FB082-4839-44AB-BD97-F8E4C48BD82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72" y="2304"/>
            <a:ext cx="2273" cy="9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3610356" imgH="1467612" progId="Word.Document.8">
                    <p:embed/>
                  </p:oleObj>
                </mc:Choice>
                <mc:Fallback>
                  <p:oleObj name="Document" r:id="rId4" imgW="3610356" imgH="1467612" progId="Word.Document.8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304"/>
                          <a:ext cx="2273" cy="9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75" name="Group 14">
              <a:extLst>
                <a:ext uri="{FF2B5EF4-FFF2-40B4-BE49-F238E27FC236}">
                  <a16:creationId xmlns:a16="http://schemas.microsoft.com/office/drawing/2014/main" id="{9C0F5BBA-A622-4E6C-816D-FD9E07A00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8" y="2515"/>
              <a:ext cx="492" cy="327"/>
              <a:chOff x="958" y="2510"/>
              <a:chExt cx="492" cy="327"/>
            </a:xfrm>
          </p:grpSpPr>
          <p:sp>
            <p:nvSpPr>
              <p:cNvPr id="11280" name="Line 11">
                <a:extLst>
                  <a:ext uri="{FF2B5EF4-FFF2-40B4-BE49-F238E27FC236}">
                    <a16:creationId xmlns:a16="http://schemas.microsoft.com/office/drawing/2014/main" id="{4A2124BC-C112-4E89-AE0F-BD839F97A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8" y="2510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1" name="Line 12">
                <a:extLst>
                  <a:ext uri="{FF2B5EF4-FFF2-40B4-BE49-F238E27FC236}">
                    <a16:creationId xmlns:a16="http://schemas.microsoft.com/office/drawing/2014/main" id="{FB18CFBC-638B-4723-B0D8-54753211C3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6" y="2837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82" name="Line 13">
                <a:extLst>
                  <a:ext uri="{FF2B5EF4-FFF2-40B4-BE49-F238E27FC236}">
                    <a16:creationId xmlns:a16="http://schemas.microsoft.com/office/drawing/2014/main" id="{2DA6F4DE-3938-4EDF-B17A-0763EDB0EB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5" y="2513"/>
                <a:ext cx="5" cy="319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276" name="Group 19">
              <a:extLst>
                <a:ext uri="{FF2B5EF4-FFF2-40B4-BE49-F238E27FC236}">
                  <a16:creationId xmlns:a16="http://schemas.microsoft.com/office/drawing/2014/main" id="{41E9C5A9-018A-4451-A711-14FDC64A0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4" y="2517"/>
              <a:ext cx="487" cy="327"/>
              <a:chOff x="2399" y="2517"/>
              <a:chExt cx="487" cy="327"/>
            </a:xfrm>
          </p:grpSpPr>
          <p:sp>
            <p:nvSpPr>
              <p:cNvPr id="11277" name="Line 16">
                <a:extLst>
                  <a:ext uri="{FF2B5EF4-FFF2-40B4-BE49-F238E27FC236}">
                    <a16:creationId xmlns:a16="http://schemas.microsoft.com/office/drawing/2014/main" id="{F5D0234D-F092-48AF-BB70-21DB5B603C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9" y="2517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8" name="Line 17">
                <a:extLst>
                  <a:ext uri="{FF2B5EF4-FFF2-40B4-BE49-F238E27FC236}">
                    <a16:creationId xmlns:a16="http://schemas.microsoft.com/office/drawing/2014/main" id="{010B47EE-7CF5-41E2-862B-3F8CF4364C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2" y="2844"/>
                <a:ext cx="484" cy="0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79" name="Line 18">
                <a:extLst>
                  <a:ext uri="{FF2B5EF4-FFF2-40B4-BE49-F238E27FC236}">
                    <a16:creationId xmlns:a16="http://schemas.microsoft.com/office/drawing/2014/main" id="{FE8AEBDD-538E-4135-961D-E63B5D9D4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6" y="2520"/>
                <a:ext cx="1" cy="319"/>
              </a:xfrm>
              <a:prstGeom prst="line">
                <a:avLst/>
              </a:prstGeom>
              <a:noFill/>
              <a:ln w="25400">
                <a:solidFill>
                  <a:srgbClr val="3333FF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>
            <a:extLst>
              <a:ext uri="{FF2B5EF4-FFF2-40B4-BE49-F238E27FC236}">
                <a16:creationId xmlns:a16="http://schemas.microsoft.com/office/drawing/2014/main" id="{83A2A652-69A3-4790-BCE9-D8EBDA33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2291" name="Slide Number Placeholder 5">
            <a:extLst>
              <a:ext uri="{FF2B5EF4-FFF2-40B4-BE49-F238E27FC236}">
                <a16:creationId xmlns:a16="http://schemas.microsoft.com/office/drawing/2014/main" id="{F723B1F7-DB73-4E7C-8C5A-02E63F25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8A90810C-411F-4237-8171-FD6376B9D5F6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7</a:t>
            </a:fld>
            <a:endParaRPr lang="en-US" altLang="en-US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4F2407C6-9FA5-4659-8155-E5F05F807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Contoh penyederhanaan K-map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DA0DB530-B460-43F0-895F-D1F9558192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tabLst>
                <a:tab pos="1604963" algn="l"/>
                <a:tab pos="2165350" algn="l"/>
              </a:tabLst>
            </a:pPr>
            <a:r>
              <a:rPr lang="id" altLang="en-US"/>
              <a:t>Mari kita pertimbangkan untuk menyederhanakan </a:t>
            </a:r>
            <a:r>
              <a:rPr lang="id" altLang="en-US">
                <a:solidFill>
                  <a:srgbClr val="3333FF"/>
                </a:solidFill>
              </a:rPr>
              <a:t>f(x,y,z) = xy + y'z + xz </a:t>
            </a:r>
            <a:r>
              <a:rPr lang="id" altLang="en-US"/>
              <a:t>.</a:t>
            </a:r>
          </a:p>
          <a:p>
            <a:pPr>
              <a:tabLst>
                <a:tab pos="1604963" algn="l"/>
                <a:tab pos="2165350" algn="l"/>
              </a:tabLst>
            </a:pPr>
            <a:r>
              <a:rPr lang="id" altLang="en-US"/>
              <a:t>Pertama, Anda harus mengonversi ekspresi ke dalam bentuk penjumlahan minterms, jika belum.</a:t>
            </a:r>
          </a:p>
          <a:p>
            <a:pPr lvl="1">
              <a:tabLst>
                <a:tab pos="1604963" algn="l"/>
                <a:tab pos="2165350" algn="l"/>
              </a:tabLst>
            </a:pPr>
            <a:r>
              <a:rPr lang="id" altLang="en-US"/>
              <a:t>Cara termudah untuk melakukannya adalah dengan membuat tabel kebenaran untuk fungsi tersebut, dan kemudian membacakan mintermnya.</a:t>
            </a:r>
          </a:p>
          <a:p>
            <a:pPr lvl="1">
              <a:tabLst>
                <a:tab pos="1604963" algn="l"/>
                <a:tab pos="2165350" algn="l"/>
              </a:tabLst>
            </a:pPr>
            <a:r>
              <a:rPr lang="id" altLang="en-US"/>
              <a:t>Anda dapat menulis literal atau menggunakan singkatan minterm.</a:t>
            </a:r>
          </a:p>
          <a:p>
            <a:pPr>
              <a:tabLst>
                <a:tab pos="1604963" algn="l"/>
                <a:tab pos="2165350" algn="l"/>
              </a:tabLst>
            </a:pPr>
            <a:r>
              <a:rPr lang="id" altLang="en-US">
                <a:sym typeface="Symbol" panose="05050102010706020507" pitchFamily="18" charset="2"/>
              </a:rPr>
              <a:t>Berikut adalah tabel kebenaran dan jumlah minterms untuk contoh kita:</a:t>
            </a:r>
          </a:p>
        </p:txBody>
      </p:sp>
      <p:grpSp>
        <p:nvGrpSpPr>
          <p:cNvPr id="12294" name="Group 7">
            <a:extLst>
              <a:ext uri="{FF2B5EF4-FFF2-40B4-BE49-F238E27FC236}">
                <a16:creationId xmlns:a16="http://schemas.microsoft.com/office/drawing/2014/main" id="{080C8165-09BD-4DB5-961A-C5EDB51ABEF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733800"/>
            <a:ext cx="6400800" cy="2857500"/>
            <a:chOff x="960" y="2086"/>
            <a:chExt cx="4032" cy="1800"/>
          </a:xfrm>
        </p:grpSpPr>
        <p:graphicFrame>
          <p:nvGraphicFramePr>
            <p:cNvPr id="12295" name="Object 4">
              <a:extLst>
                <a:ext uri="{FF2B5EF4-FFF2-40B4-BE49-F238E27FC236}">
                  <a16:creationId xmlns:a16="http://schemas.microsoft.com/office/drawing/2014/main" id="{EE05DC1E-C8BF-49A8-8254-E2AA2498F3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86"/>
            <a:ext cx="1403" cy="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2226564" imgH="2857500" progId="Word.Document.8">
                    <p:embed/>
                  </p:oleObj>
                </mc:Choice>
                <mc:Fallback>
                  <p:oleObj name="Document" r:id="rId2" imgW="2226564" imgH="2857500" progId="Word.Document.8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86"/>
                          <a:ext cx="1403" cy="1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6" name="Text Box 5">
              <a:extLst>
                <a:ext uri="{FF2B5EF4-FFF2-40B4-BE49-F238E27FC236}">
                  <a16:creationId xmlns:a16="http://schemas.microsoft.com/office/drawing/2014/main" id="{FC0EC8D2-9DD4-42F4-B389-82519DEEA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2784"/>
              <a:ext cx="240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tabLst>
                  <a:tab pos="917575" algn="l"/>
                  <a:tab pos="1196975" algn="l"/>
                  <a:tab pos="1660525" algn="l"/>
                  <a:tab pos="1939925" algn="l"/>
                  <a:tab pos="2341563" algn="l"/>
                  <a:tab pos="2630488" algn="l"/>
                  <a:tab pos="2971800" algn="l"/>
                  <a:tab pos="3259138" algn="l"/>
                </a:tabLst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d" altLang="en-US"/>
                <a:t>f(x,y,z) = </a:t>
              </a:r>
              <a:r>
                <a:rPr lang="id" altLang="en-US">
                  <a:solidFill>
                    <a:srgbClr val="3333FF"/>
                  </a:solidFill>
                </a:rPr>
                <a:t>x'y'z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33CC"/>
                  </a:solidFill>
                </a:rPr>
                <a:t>xy'z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0033"/>
                  </a:solidFill>
                </a:rPr>
                <a:t>xyz'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336600"/>
                  </a:solidFill>
                </a:rPr>
                <a:t>xyz</a:t>
              </a:r>
              <a:endParaRPr lang="en-US" altLang="en-US"/>
            </a:p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d" altLang="en-US"/>
                <a:t>= </a:t>
              </a:r>
              <a:r>
                <a:rPr lang="id" altLang="en-US">
                  <a:solidFill>
                    <a:srgbClr val="3333FF"/>
                  </a:solidFill>
                </a:rPr>
                <a:t>m </a:t>
              </a:r>
              <a:r>
                <a:rPr lang="id" altLang="en-US" baseline="-25000">
                  <a:solidFill>
                    <a:srgbClr val="3333FF"/>
                  </a:solidFill>
                </a:rPr>
                <a:t>1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33CC"/>
                  </a:solidFill>
                </a:rPr>
                <a:t>m </a:t>
              </a:r>
              <a:r>
                <a:rPr lang="id" altLang="en-US" baseline="-25000">
                  <a:solidFill>
                    <a:srgbClr val="FF33CC"/>
                  </a:solidFill>
                </a:rPr>
                <a:t>5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0033"/>
                  </a:solidFill>
                </a:rPr>
                <a:t>m </a:t>
              </a:r>
              <a:r>
                <a:rPr lang="id" altLang="en-US" baseline="-25000">
                  <a:solidFill>
                    <a:srgbClr val="FF0033"/>
                  </a:solidFill>
                </a:rPr>
                <a:t>6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336600"/>
                  </a:solidFill>
                </a:rPr>
                <a:t>m </a:t>
              </a:r>
              <a:r>
                <a:rPr lang="id" altLang="en-US" baseline="-25000">
                  <a:solidFill>
                    <a:srgbClr val="336600"/>
                  </a:solidFill>
                </a:rPr>
                <a:t>7</a:t>
              </a:r>
              <a:endParaRPr lang="en-US" altLang="en-US" baseline="-2500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>
            <a:extLst>
              <a:ext uri="{FF2B5EF4-FFF2-40B4-BE49-F238E27FC236}">
                <a16:creationId xmlns:a16="http://schemas.microsoft.com/office/drawing/2014/main" id="{73E42AE2-7681-40DD-A5A1-E4DD15D8F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3315" name="Slide Number Placeholder 5">
            <a:extLst>
              <a:ext uri="{FF2B5EF4-FFF2-40B4-BE49-F238E27FC236}">
                <a16:creationId xmlns:a16="http://schemas.microsoft.com/office/drawing/2014/main" id="{8E8631E4-D5BD-4D28-A632-7D27EC318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9C2F9263-5F3D-49E1-80A8-A838E43BFD64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8</a:t>
            </a:fld>
            <a:endParaRPr lang="en-US" altLang="en-US"/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0734576C-30B5-444F-AF0A-EE4072E3B3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Ekspresi yang tidak disederhanakan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28AFFAC5-E67D-44CD-8BC8-66CCAB7E1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341313" indent="-341313">
              <a:tabLst>
                <a:tab pos="803275" algn="l"/>
                <a:tab pos="1604963" algn="l"/>
                <a:tab pos="2165350" algn="l"/>
              </a:tabLst>
            </a:pPr>
            <a:r>
              <a:rPr lang="id" altLang="en-US"/>
              <a:t>Anda juga dapat mengonversi ekspresi menjadi jumlah minterm dengan aljabar Boolean.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id" altLang="en-US"/>
              <a:t>Terapkan hukum distributif secara terbalik untuk menambahkan variabel yang hilang.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id" altLang="en-US"/>
              <a:t>Sangat sedikit orang yang benar-benar melakukan ini, tetapi kadang-kadang berguna.</a:t>
            </a: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lvl="1">
              <a:spcBef>
                <a:spcPct val="0"/>
              </a:spcBef>
              <a:tabLst>
                <a:tab pos="803275" algn="l"/>
                <a:tab pos="1604963" algn="l"/>
                <a:tab pos="2165350" algn="l"/>
              </a:tabLst>
            </a:pPr>
            <a:endParaRPr lang="en-US" altLang="en-US">
              <a:sym typeface="Symbol" panose="05050102010706020507" pitchFamily="18" charset="2"/>
            </a:endParaRPr>
          </a:p>
          <a:p>
            <a:pPr marL="341313" indent="-341313">
              <a:tabLst>
                <a:tab pos="803275" algn="l"/>
                <a:tab pos="1604963" algn="l"/>
                <a:tab pos="2165350" algn="l"/>
              </a:tabLst>
            </a:pPr>
            <a:r>
              <a:rPr lang="id" altLang="en-US">
                <a:sym typeface="Symbol" panose="05050102010706020507" pitchFamily="18" charset="2"/>
              </a:rPr>
              <a:t>Dalam kedua kasus, kami sebenarnya "menyederhanakan" ekspresi contoh kami.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id" altLang="en-US">
                <a:sym typeface="Symbol" panose="05050102010706020507" pitchFamily="18" charset="2"/>
              </a:rPr>
              <a:t>Ekspresi yang dihasilkan lebih besar dari yang asli!</a:t>
            </a:r>
          </a:p>
          <a:p>
            <a:pPr lvl="1">
              <a:tabLst>
                <a:tab pos="803275" algn="l"/>
                <a:tab pos="1604963" algn="l"/>
                <a:tab pos="2165350" algn="l"/>
              </a:tabLst>
            </a:pPr>
            <a:r>
              <a:rPr lang="id" altLang="en-US">
                <a:sym typeface="Symbol" panose="05050102010706020507" pitchFamily="18" charset="2"/>
              </a:rPr>
              <a:t>Tetapi memiliki semua minterm individual memudahkan untuk menggabungkannya dengan K-map.</a:t>
            </a:r>
            <a:endParaRPr lang="en-US" altLang="en-US"/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57A34DF3-E49E-4274-90AD-DD31ACC5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47975"/>
            <a:ext cx="6372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370013">
              <a:spcBef>
                <a:spcPct val="20000"/>
              </a:spcBef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1370013">
              <a:spcBef>
                <a:spcPct val="20000"/>
              </a:spcBef>
              <a:buSzPct val="125000"/>
              <a:buChar char="–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1370013">
              <a:spcBef>
                <a:spcPct val="20000"/>
              </a:spcBef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1370013">
              <a:spcBef>
                <a:spcPct val="20000"/>
              </a:spcBef>
              <a:buSzPct val="125000"/>
              <a:buChar char="–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1370013">
              <a:spcBef>
                <a:spcPct val="20000"/>
              </a:spcBef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1370013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tabLst>
                <a:tab pos="13700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 dirty="0"/>
              <a:t>xy + y'z + xz = (xy </a:t>
            </a:r>
            <a:r>
              <a:rPr lang="id" altLang="en-US" dirty="0">
                <a:sym typeface="Symbol" panose="05050102010706020507" pitchFamily="18" charset="2"/>
              </a:rPr>
              <a:t> </a:t>
            </a:r>
            <a:r>
              <a:rPr lang="id" altLang="en-US" dirty="0"/>
              <a:t>1) + (y'z </a:t>
            </a:r>
            <a:r>
              <a:rPr lang="id" altLang="en-US" dirty="0">
                <a:sym typeface="Symbol" panose="05050102010706020507" pitchFamily="18" charset="2"/>
              </a:rPr>
              <a:t> </a:t>
            </a:r>
            <a:r>
              <a:rPr lang="id" altLang="en-US" dirty="0"/>
              <a:t>1) + (xz </a:t>
            </a:r>
            <a:r>
              <a:rPr lang="id" altLang="en-US" dirty="0">
                <a:sym typeface="Symbol" panose="05050102010706020507" pitchFamily="18" charset="2"/>
              </a:rPr>
              <a:t> </a:t>
            </a:r>
            <a:r>
              <a:rPr lang="id" altLang="en-US" dirty="0"/>
              <a:t>1)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 dirty="0"/>
              <a:t>= (xy </a:t>
            </a:r>
            <a:r>
              <a:rPr lang="id" altLang="en-US" dirty="0">
                <a:sym typeface="Symbol" panose="05050102010706020507" pitchFamily="18" charset="2"/>
              </a:rPr>
              <a:t> </a:t>
            </a:r>
            <a:r>
              <a:rPr lang="id" altLang="en-US" dirty="0"/>
              <a:t>(z' + z)) + (y'z </a:t>
            </a:r>
            <a:r>
              <a:rPr lang="id" altLang="en-US" dirty="0">
                <a:sym typeface="Symbol" panose="05050102010706020507" pitchFamily="18" charset="2"/>
              </a:rPr>
              <a:t> </a:t>
            </a:r>
            <a:r>
              <a:rPr lang="id" altLang="en-US" dirty="0"/>
              <a:t>(x' + x)) + (xz </a:t>
            </a:r>
            <a:r>
              <a:rPr lang="id" altLang="en-US" dirty="0">
                <a:sym typeface="Symbol" panose="05050102010706020507" pitchFamily="18" charset="2"/>
              </a:rPr>
              <a:t> </a:t>
            </a:r>
            <a:r>
              <a:rPr lang="id" altLang="en-US" dirty="0"/>
              <a:t>(y' + y))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 dirty="0"/>
              <a:t>= (xyz' + xyz) + (x'y'z + xy'z) + (xy'z + xyz)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 dirty="0"/>
              <a:t>= </a:t>
            </a:r>
            <a:r>
              <a:rPr lang="id" altLang="en-US" dirty="0">
                <a:solidFill>
                  <a:srgbClr val="3333FF"/>
                </a:solidFill>
              </a:rPr>
              <a:t>xyz' + xyz + x'y'z + xy'z</a:t>
            </a: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>
            <a:extLst>
              <a:ext uri="{FF2B5EF4-FFF2-40B4-BE49-F238E27FC236}">
                <a16:creationId xmlns:a16="http://schemas.microsoft.com/office/drawing/2014/main" id="{A82CBB49-08F8-4CFB-ABE2-4A120231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id" altLang="en-US"/>
              <a:t>Peta Karnaugh</a:t>
            </a:r>
          </a:p>
        </p:txBody>
      </p:sp>
      <p:sp>
        <p:nvSpPr>
          <p:cNvPr id="14339" name="Slide Number Placeholder 5">
            <a:extLst>
              <a:ext uri="{FF2B5EF4-FFF2-40B4-BE49-F238E27FC236}">
                <a16:creationId xmlns:a16="http://schemas.microsoft.com/office/drawing/2014/main" id="{10AC9332-D0EF-4B1A-BECB-6BB6B963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SzPct val="125000"/>
              <a:buChar char="–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25000"/>
              <a:buChar char="•"/>
              <a:defRPr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fld id="{69AB1886-2B62-4049-A995-9439A41A9EF7}" type="slidenum">
              <a:rPr lang="en-US" altLang="en-US"/>
              <a:pPr>
                <a:spcBef>
                  <a:spcPct val="0"/>
                </a:spcBef>
                <a:buSzTx/>
                <a:buFontTx/>
                <a:buNone/>
              </a:pPr>
              <a:t>9</a:t>
            </a:fld>
            <a:endParaRPr lang="en-US" altLang="en-US"/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C3D68C22-C285-44EE-B2EA-1FE6A2ED1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id" altLang="en-US"/>
              <a:t>Membuat contoh K-map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85CF1089-C7A3-4303-A9F1-7900E49EF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id" altLang="en-US"/>
              <a:t>Selanjutnya adalah menggambar dan mengisi K-map.</a:t>
            </a:r>
          </a:p>
          <a:p>
            <a:pPr lvl="1"/>
            <a:r>
              <a:rPr lang="id" altLang="en-US"/>
              <a:t>Letakkan 1 di peta untuk setiap minterm, dan 0 di kotak lainnya.</a:t>
            </a:r>
          </a:p>
          <a:p>
            <a:pPr lvl="1"/>
            <a:r>
              <a:rPr lang="id" altLang="en-US"/>
              <a:t>Anda dapat menggunakan produk minterm atau singkatan untuk menunjukkan di mana 1s dan 0s berada.</a:t>
            </a:r>
          </a:p>
          <a:p>
            <a:r>
              <a:rPr lang="id" altLang="en-US"/>
              <a:t>Dalam contoh kita, kita dapat menulis f(x,y,z) dalam dua cara yang setara.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id" altLang="en-US"/>
              <a:t>Dalam kedua kasus tersebut, K-map yang dihasilkan ditunjukkan di bawah ini.</a:t>
            </a:r>
          </a:p>
          <a:p>
            <a:pPr lvl="1"/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14342" name="Object 8">
            <a:extLst>
              <a:ext uri="{FF2B5EF4-FFF2-40B4-BE49-F238E27FC236}">
                <a16:creationId xmlns:a16="http://schemas.microsoft.com/office/drawing/2014/main" id="{08EA9FC8-DAA1-48A4-B800-79055D1A45BA}"/>
              </a:ext>
            </a:extLst>
          </p:cNvPr>
          <p:cNvGraphicFramePr>
            <a:graphicFrameLocks/>
          </p:cNvGraphicFramePr>
          <p:nvPr/>
        </p:nvGraphicFramePr>
        <p:xfrm>
          <a:off x="2743200" y="4953000"/>
          <a:ext cx="3625850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630168" imgH="1409700" progId="Word.Document.8">
                  <p:embed/>
                </p:oleObj>
              </mc:Choice>
              <mc:Fallback>
                <p:oleObj name="Document" r:id="rId2" imgW="3630168" imgH="1409700" progId="Word.Document.8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953000"/>
                        <a:ext cx="3625850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3" name="Group 13">
            <a:extLst>
              <a:ext uri="{FF2B5EF4-FFF2-40B4-BE49-F238E27FC236}">
                <a16:creationId xmlns:a16="http://schemas.microsoft.com/office/drawing/2014/main" id="{147DD66B-8E12-45AC-9452-D2025D4A212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2590800"/>
            <a:ext cx="3660775" cy="1846263"/>
            <a:chOff x="627" y="1632"/>
            <a:chExt cx="2306" cy="1163"/>
          </a:xfrm>
        </p:grpSpPr>
        <p:graphicFrame>
          <p:nvGraphicFramePr>
            <p:cNvPr id="14347" name="Object 5">
              <a:extLst>
                <a:ext uri="{FF2B5EF4-FFF2-40B4-BE49-F238E27FC236}">
                  <a16:creationId xmlns:a16="http://schemas.microsoft.com/office/drawing/2014/main" id="{C2E81924-7EC5-4199-91E9-029EDB69F68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27" y="1920"/>
            <a:ext cx="2306" cy="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4" imgW="3648456" imgH="1386840" progId="Word.Document.8">
                    <p:embed/>
                  </p:oleObj>
                </mc:Choice>
                <mc:Fallback>
                  <p:oleObj name="Document" r:id="rId4" imgW="3648456" imgH="1386840" progId="Word.Document.8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7" y="1920"/>
                          <a:ext cx="2306" cy="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8" name="Text Box 10">
              <a:extLst>
                <a:ext uri="{FF2B5EF4-FFF2-40B4-BE49-F238E27FC236}">
                  <a16:creationId xmlns:a16="http://schemas.microsoft.com/office/drawing/2014/main" id="{C19E99F7-8206-4D8D-B2D2-01408FE023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" y="1632"/>
              <a:ext cx="2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d" altLang="en-US"/>
                <a:t>f(x,y,z) = </a:t>
              </a:r>
              <a:r>
                <a:rPr lang="id" altLang="en-US">
                  <a:solidFill>
                    <a:srgbClr val="3333FF"/>
                  </a:solidFill>
                </a:rPr>
                <a:t>x'y'z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33CC"/>
                  </a:solidFill>
                </a:rPr>
                <a:t>xy'z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0033"/>
                  </a:solidFill>
                </a:rPr>
                <a:t>xyz'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336600"/>
                  </a:solidFill>
                </a:rPr>
                <a:t>xyz</a:t>
              </a:r>
            </a:p>
          </p:txBody>
        </p:sp>
      </p:grpSp>
      <p:grpSp>
        <p:nvGrpSpPr>
          <p:cNvPr id="14344" name="Group 12">
            <a:extLst>
              <a:ext uri="{FF2B5EF4-FFF2-40B4-BE49-F238E27FC236}">
                <a16:creationId xmlns:a16="http://schemas.microsoft.com/office/drawing/2014/main" id="{F0F48C68-C2F2-444E-8BF9-848447DBC68F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590800"/>
            <a:ext cx="3022600" cy="1803400"/>
            <a:chOff x="3120" y="1632"/>
            <a:chExt cx="1904" cy="1136"/>
          </a:xfrm>
        </p:grpSpPr>
        <p:graphicFrame>
          <p:nvGraphicFramePr>
            <p:cNvPr id="14345" name="Object 9">
              <a:extLst>
                <a:ext uri="{FF2B5EF4-FFF2-40B4-BE49-F238E27FC236}">
                  <a16:creationId xmlns:a16="http://schemas.microsoft.com/office/drawing/2014/main" id="{06BFDC6E-DE7D-4328-86FE-EC615036D0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64" y="1920"/>
            <a:ext cx="1817" cy="8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6" imgW="2889504" imgH="1342644" progId="Word.Document.8">
                    <p:embed/>
                  </p:oleObj>
                </mc:Choice>
                <mc:Fallback>
                  <p:oleObj name="Document" r:id="rId6" imgW="2889504" imgH="1342644" progId="Word.Document.8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1920"/>
                          <a:ext cx="1817" cy="8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Text Box 11">
              <a:extLst>
                <a:ext uri="{FF2B5EF4-FFF2-40B4-BE49-F238E27FC236}">
                  <a16:creationId xmlns:a16="http://schemas.microsoft.com/office/drawing/2014/main" id="{AC54DF30-E5EF-4D63-9EE2-31E2A5748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632"/>
              <a:ext cx="19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2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SzPct val="125000"/>
                <a:buChar char="–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spcBef>
                  <a:spcPct val="20000"/>
                </a:spcBef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25000"/>
                <a:buChar char="•"/>
                <a:defRPr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id" altLang="en-US"/>
                <a:t>f(x,y,z) = </a:t>
              </a:r>
              <a:r>
                <a:rPr lang="id" altLang="en-US">
                  <a:solidFill>
                    <a:srgbClr val="3333FF"/>
                  </a:solidFill>
                </a:rPr>
                <a:t>m </a:t>
              </a:r>
              <a:r>
                <a:rPr lang="id" altLang="en-US" baseline="-25000">
                  <a:solidFill>
                    <a:srgbClr val="3333FF"/>
                  </a:solidFill>
                </a:rPr>
                <a:t>1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33CC"/>
                  </a:solidFill>
                </a:rPr>
                <a:t>m </a:t>
              </a:r>
              <a:r>
                <a:rPr lang="id" altLang="en-US" baseline="-25000">
                  <a:solidFill>
                    <a:srgbClr val="FF33CC"/>
                  </a:solidFill>
                </a:rPr>
                <a:t>5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FF0033"/>
                  </a:solidFill>
                </a:rPr>
                <a:t>m </a:t>
              </a:r>
              <a:r>
                <a:rPr lang="id" altLang="en-US" baseline="-25000">
                  <a:solidFill>
                    <a:srgbClr val="FF0033"/>
                  </a:solidFill>
                </a:rPr>
                <a:t>6 </a:t>
              </a:r>
              <a:r>
                <a:rPr lang="id" altLang="en-US"/>
                <a:t>+ </a:t>
              </a:r>
              <a:r>
                <a:rPr lang="id" altLang="en-US">
                  <a:solidFill>
                    <a:srgbClr val="336600"/>
                  </a:solidFill>
                </a:rPr>
                <a:t>m </a:t>
              </a:r>
              <a:r>
                <a:rPr lang="id" altLang="en-US" baseline="-25000">
                  <a:solidFill>
                    <a:srgbClr val="336600"/>
                  </a:solidFill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accent2"/>
          </a:solidFill>
          <a:prstDash val="solid"/>
          <a:round/>
          <a:headEnd type="none" w="sm" len="sm"/>
          <a:tailEnd type="none" w="sm" len="sm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3586</TotalTime>
  <Words>2331</Words>
  <Application>Microsoft Office PowerPoint</Application>
  <PresentationFormat>On-screen Show (4:3)</PresentationFormat>
  <Paragraphs>561</Paragraphs>
  <Slides>29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Comic Sans MS</vt:lpstr>
      <vt:lpstr>Times New Roman</vt:lpstr>
      <vt:lpstr>Default Design</vt:lpstr>
      <vt:lpstr>Bitmap Image</vt:lpstr>
      <vt:lpstr>Document</vt:lpstr>
      <vt:lpstr>Peta Karnaugh</vt:lpstr>
      <vt:lpstr>Menata ulang tabel kebenaran</vt:lpstr>
      <vt:lpstr>Penyederhanaan peta Karnaugh</vt:lpstr>
      <vt:lpstr>Contoh dua variabel lainnya</vt:lpstr>
      <vt:lpstr>Peta Karnaugh tiga variabel</vt:lpstr>
      <vt:lpstr>Kenapa urutannya lucu?</vt:lpstr>
      <vt:lpstr>Contoh penyederhanaan K-map</vt:lpstr>
      <vt:lpstr>Ekspresi yang tidak disederhanakan</vt:lpstr>
      <vt:lpstr>Membuat contoh K-map</vt:lpstr>
      <vt:lpstr>K-maps dari tabel kebenaran</vt:lpstr>
      <vt:lpstr>PowerPoint Presentation</vt:lpstr>
      <vt:lpstr>Mengelompokkan minterm bersama-sama</vt:lpstr>
      <vt:lpstr>Membaca MSP dari K-map</vt:lpstr>
      <vt:lpstr>Latihan K-map 1</vt:lpstr>
      <vt:lpstr>Solusi untuk latihan K-map 1</vt:lpstr>
      <vt:lpstr>K-map empat variabel</vt:lpstr>
      <vt:lpstr>Contoh: Sederhanakan m 0 +m 2 +m 5 +m 8 +m 10 +m 13 </vt:lpstr>
      <vt:lpstr>K-maps bisa rumit!</vt:lpstr>
      <vt:lpstr>Implikator utama</vt:lpstr>
      <vt:lpstr>Implikator utama esensial</vt:lpstr>
      <vt:lpstr>Meliputi minterm lainnya</vt:lpstr>
      <vt:lpstr>Latihan K-map 2</vt:lpstr>
      <vt:lpstr>Solusi untuk latihan K-map 2</vt:lpstr>
      <vt:lpstr>Saya tidak peduli!</vt:lpstr>
      <vt:lpstr>Latihan K-map 3</vt:lpstr>
      <vt:lpstr>Solusi untuk latihan K-map 3</vt:lpstr>
      <vt:lpstr>Ringkasan</vt:lpstr>
      <vt:lpstr>Contoh: Tampilan Tujuh Segmen</vt:lpstr>
      <vt:lpstr>Contoh: Tampilan Tujuh Segmen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Karnaugh Maps</dc:title>
  <dc:subject>CS231 @ UIUC</dc:subject>
  <dc:creator>Howard Huang</dc:creator>
  <dc:description>©2000-2002 Howard Huang</dc:description>
  <cp:lastModifiedBy>Halida Fiadnin</cp:lastModifiedBy>
  <cp:revision>64</cp:revision>
  <cp:lastPrinted>2002-06-02T16:46:34Z</cp:lastPrinted>
  <dcterms:created xsi:type="dcterms:W3CDTF">2000-06-05T17:32:08Z</dcterms:created>
  <dcterms:modified xsi:type="dcterms:W3CDTF">2022-10-12T12:45:28Z</dcterms:modified>
</cp:coreProperties>
</file>