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39"/>
  </p:notesMasterIdLst>
  <p:handoutMasterIdLst>
    <p:handoutMasterId r:id="rId40"/>
  </p:handoutMasterIdLst>
  <p:sldIdLst>
    <p:sldId id="256" r:id="rId3"/>
    <p:sldId id="288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6" r:id="rId16"/>
    <p:sldId id="317" r:id="rId17"/>
    <p:sldId id="318" r:id="rId18"/>
    <p:sldId id="319" r:id="rId19"/>
    <p:sldId id="320" r:id="rId20"/>
    <p:sldId id="315" r:id="rId21"/>
    <p:sldId id="321" r:id="rId22"/>
    <p:sldId id="322" r:id="rId23"/>
    <p:sldId id="324" r:id="rId24"/>
    <p:sldId id="323" r:id="rId25"/>
    <p:sldId id="325" r:id="rId26"/>
    <p:sldId id="326" r:id="rId27"/>
    <p:sldId id="327" r:id="rId28"/>
    <p:sldId id="329" r:id="rId29"/>
    <p:sldId id="328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28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52DAA"/>
    <a:srgbClr val="001596"/>
    <a:srgbClr val="021689"/>
    <a:srgbClr val="243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186" autoAdjust="0"/>
  </p:normalViewPr>
  <p:slideViewPr>
    <p:cSldViewPr snapToGrid="0" snapToObjects="1" showGuides="1">
      <p:cViewPr varScale="1"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D8D77-D499-0D40-83F7-16E95A5FAA2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74525-0851-6445-A524-10D253C1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5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2070B-9241-8D48-B714-6F61117042C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0FA3B-EE25-A545-8C8F-F31B5B13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7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64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38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46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35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5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15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13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61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6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25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34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46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1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01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82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427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19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57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486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3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909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165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161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675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77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53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3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4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8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87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9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160B-90D3-4D39-B60F-FF76E24548BF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DA11EC08-E287-424E-94E7-736773475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442" y="302492"/>
            <a:ext cx="2674758" cy="7001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5960B12-979B-4C0D-8E67-6C3E3FB77788}"/>
              </a:ext>
            </a:extLst>
          </p:cNvPr>
          <p:cNvSpPr txBox="1">
            <a:spLocks/>
          </p:cNvSpPr>
          <p:nvPr userDrawn="1"/>
        </p:nvSpPr>
        <p:spPr>
          <a:xfrm>
            <a:off x="6269182" y="294283"/>
            <a:ext cx="2341418" cy="70833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Department of</a:t>
            </a:r>
          </a:p>
          <a:p>
            <a:pPr algn="l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Computer Science</a:t>
            </a:r>
          </a:p>
          <a:p>
            <a:pPr algn="l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Malgun Gothic" pitchFamily="34" charset="-127"/>
                <a:ea typeface="Malgun Gothic" pitchFamily="34" charset="-127"/>
              </a:rPr>
              <a:t>http://cs.ipb.ac.id/</a:t>
            </a:r>
          </a:p>
        </p:txBody>
      </p:sp>
    </p:spTree>
    <p:extLst>
      <p:ext uri="{BB962C8B-B14F-4D97-AF65-F5344CB8AC3E}">
        <p14:creationId xmlns:p14="http://schemas.microsoft.com/office/powerpoint/2010/main" val="165598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650D-1A08-41D2-8068-4815EC44CEC6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9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EC04-0045-4E57-A9CF-0582DBF09755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38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122F-6DC3-4926-9ACE-281F9E94307D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42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35DA-BC79-4FB5-9B05-5738616A7E8D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4943" y="6356350"/>
            <a:ext cx="2743200" cy="365125"/>
          </a:xfrm>
        </p:spPr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13">
            <a:extLst>
              <a:ext uri="{FF2B5EF4-FFF2-40B4-BE49-F238E27FC236}">
                <a16:creationId xmlns:a16="http://schemas.microsoft.com/office/drawing/2014/main" id="{608B0327-7718-4DAA-BFC1-6381E679DF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V="1">
            <a:off x="2392003" y="4032030"/>
            <a:ext cx="442302" cy="52263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9371F5-7922-4329-B37D-AC0EA40E5B62}"/>
              </a:ext>
            </a:extLst>
          </p:cNvPr>
          <p:cNvCxnSpPr/>
          <p:nvPr userDrawn="1"/>
        </p:nvCxnSpPr>
        <p:spPr>
          <a:xfrm>
            <a:off x="838200" y="1158875"/>
            <a:ext cx="890016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1" y="115847"/>
            <a:ext cx="7985760" cy="1019776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1" y="1249923"/>
            <a:ext cx="10980420" cy="4992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pic>
        <p:nvPicPr>
          <p:cNvPr id="12" name="Content Placeholder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A87D-D560-4BBF-8B51-8F73D04B8030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4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84F-3360-48D2-B967-FA6FDBB1882A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9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1ED0-565C-4E33-B384-C7758954C843}" type="datetime1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66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DED0-9924-4C49-A58C-238533BB61B1}" type="datetime1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39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949C-6EB3-4A09-98DD-3BC86BB54D51}" type="datetime1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9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7E46-91AA-4605-A73B-FE6EB88F5B62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7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B248-5EB9-4F32-8BB0-AC85623BAFFC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356350"/>
            <a:ext cx="464343" cy="365125"/>
          </a:xfrm>
        </p:spPr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1" y="115847"/>
            <a:ext cx="7985760" cy="101977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1" y="1249923"/>
            <a:ext cx="10980420" cy="4992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pic>
        <p:nvPicPr>
          <p:cNvPr id="11" name="Graphic 13">
            <a:extLst>
              <a:ext uri="{FF2B5EF4-FFF2-40B4-BE49-F238E27FC236}">
                <a16:creationId xmlns:a16="http://schemas.microsoft.com/office/drawing/2014/main" id="{159618E6-2A03-41FF-AB0E-3133DF64B2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H="1">
            <a:off x="4744433" y="1652377"/>
            <a:ext cx="442678" cy="9931545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B9FF3599-736E-4D87-9C5C-485B10FA4A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848" y="6284652"/>
            <a:ext cx="2079783" cy="5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67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2E4-AC7F-49FA-8046-6D2A2905E485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9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3C4D-33F8-4142-9010-3C8EF1EF3068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90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929E-46EE-43B8-8AAD-05AF1E86FF6C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5C26-F12B-4604-A0F2-39282BCC3A75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B35A-C85D-48E8-B38D-B3CC4CB3EA02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1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20B1-F844-4056-8872-2FD9AF52540E}" type="datetime1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3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1AC8-E999-4A02-A38B-F6717C1615E7}" type="datetime1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0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0F89-460F-4AA1-BBF2-0C28A5A4F513}" type="datetime1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6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FD5C-6139-4B22-A607-7345D30CF345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0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0B40-B4DF-4C6A-88D0-4CA0D2E4FA6A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FDAD-6DE3-43FF-B7DA-46FE1CA6BC0D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C0ACE-44BE-4790-96F6-A37ABE92DE29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9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1118"/>
            <a:ext cx="9144000" cy="2755750"/>
          </a:xfrm>
        </p:spPr>
        <p:txBody>
          <a:bodyPr>
            <a:noAutofit/>
          </a:bodyPr>
          <a:lstStyle/>
          <a:p>
            <a:r>
              <a:rPr lang="en-US" b="1" dirty="0" err="1"/>
              <a:t>Pertemuan</a:t>
            </a:r>
            <a:r>
              <a:rPr lang="en-US" b="1" dirty="0"/>
              <a:t> </a:t>
            </a:r>
            <a:r>
              <a:rPr lang="en-US" b="1" dirty="0" smtClean="0"/>
              <a:t>2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2000" b="1" dirty="0" err="1" smtClean="0">
                <a:latin typeface="+mn-lt"/>
              </a:rPr>
              <a:t>Matriks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b="1" dirty="0" err="1" smtClean="0">
                <a:latin typeface="+mn-lt"/>
              </a:rPr>
              <a:t>dan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b="1" dirty="0" err="1" smtClean="0">
                <a:latin typeface="+mn-lt"/>
              </a:rPr>
              <a:t>operasinya</a:t>
            </a:r>
            <a:r>
              <a:rPr lang="en-US" sz="2000" b="1" dirty="0" smtClean="0">
                <a:latin typeface="+mn-lt"/>
              </a:rPr>
              <a:t> </a:t>
            </a:r>
            <a:br>
              <a:rPr lang="en-US" sz="2000" b="1" dirty="0" smtClean="0">
                <a:latin typeface="+mn-lt"/>
              </a:rPr>
            </a:br>
            <a:r>
              <a:rPr lang="en-US" sz="2000" b="1" dirty="0" smtClean="0">
                <a:latin typeface="+mn-lt"/>
              </a:rPr>
              <a:t>(</a:t>
            </a:r>
            <a:r>
              <a:rPr lang="en-US" sz="2000" b="1" dirty="0" err="1" smtClean="0">
                <a:latin typeface="+mn-lt"/>
              </a:rPr>
              <a:t>Jenis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b="1" dirty="0" err="1" smtClean="0">
                <a:latin typeface="+mn-lt"/>
              </a:rPr>
              <a:t>matriks</a:t>
            </a:r>
            <a:r>
              <a:rPr lang="en-US" sz="2000" b="1" dirty="0" smtClean="0">
                <a:latin typeface="+mn-lt"/>
              </a:rPr>
              <a:t>, </a:t>
            </a:r>
            <a:r>
              <a:rPr lang="en-US" sz="2000" b="1" dirty="0" err="1" smtClean="0">
                <a:latin typeface="+mn-lt"/>
              </a:rPr>
              <a:t>Trasnpose</a:t>
            </a:r>
            <a:r>
              <a:rPr lang="en-US" sz="2000" b="1" dirty="0" smtClean="0">
                <a:latin typeface="+mn-lt"/>
              </a:rPr>
              <a:t>, </a:t>
            </a:r>
            <a:r>
              <a:rPr lang="en-US" sz="2000" b="1" dirty="0" err="1" smtClean="0">
                <a:latin typeface="+mn-lt"/>
              </a:rPr>
              <a:t>Determinan</a:t>
            </a:r>
            <a:r>
              <a:rPr lang="en-US" sz="2000" b="1" dirty="0" smtClean="0">
                <a:latin typeface="+mn-lt"/>
              </a:rPr>
              <a:t>, minor </a:t>
            </a:r>
            <a:r>
              <a:rPr lang="en-US" sz="2000" b="1" dirty="0" err="1" smtClean="0">
                <a:latin typeface="+mn-lt"/>
              </a:rPr>
              <a:t>dan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b="1" dirty="0" err="1" smtClean="0">
                <a:latin typeface="+mn-lt"/>
              </a:rPr>
              <a:t>kofaktor</a:t>
            </a:r>
            <a:r>
              <a:rPr lang="en-US" sz="2000" b="1" dirty="0" smtClean="0">
                <a:latin typeface="+mn-lt"/>
              </a:rPr>
              <a:t>)</a:t>
            </a:r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0" y="6465194"/>
            <a:ext cx="12192000" cy="392806"/>
          </a:xfrm>
          <a:prstGeom prst="rect">
            <a:avLst/>
          </a:prstGeom>
          <a:solidFill>
            <a:srgbClr val="243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AE72C-7CBA-48F9-942B-01DE6308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</a:t>
            </a:fld>
            <a:endParaRPr lang="en-US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36C38183-E928-4BA9-9ED9-633ED5692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2532"/>
            <a:ext cx="9144000" cy="670117"/>
          </a:xfrm>
        </p:spPr>
        <p:txBody>
          <a:bodyPr>
            <a:normAutofit/>
          </a:bodyPr>
          <a:lstStyle/>
          <a:p>
            <a:r>
              <a:rPr lang="en-US" sz="2800" dirty="0"/>
              <a:t>KOM20A </a:t>
            </a:r>
            <a:r>
              <a:rPr lang="en-US" sz="2800" dirty="0" err="1"/>
              <a:t>Aljabar</a:t>
            </a:r>
            <a:r>
              <a:rPr lang="en-US" sz="2800" dirty="0"/>
              <a:t> Linier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Komputasi</a:t>
            </a:r>
            <a:endParaRPr lang="en-US" sz="2800" dirty="0"/>
          </a:p>
        </p:txBody>
      </p:sp>
      <p:sp>
        <p:nvSpPr>
          <p:cNvPr id="10" name="Subtitle 11">
            <a:extLst>
              <a:ext uri="{FF2B5EF4-FFF2-40B4-BE49-F238E27FC236}">
                <a16:creationId xmlns:a16="http://schemas.microsoft.com/office/drawing/2014/main" id="{4C21B28F-F1CF-4F11-98B3-D6BAB97857DD}"/>
              </a:ext>
            </a:extLst>
          </p:cNvPr>
          <p:cNvSpPr txBox="1">
            <a:spLocks/>
          </p:cNvSpPr>
          <p:nvPr/>
        </p:nvSpPr>
        <p:spPr>
          <a:xfrm>
            <a:off x="1524000" y="5052776"/>
            <a:ext cx="9144000" cy="997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055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latin typeface="+mn-lt"/>
                  </a:rPr>
                  <a:t>7. </a:t>
                </a:r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Segitiga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Bawah</a:t>
                </a:r>
                <a:endParaRPr lang="en-US" b="1" dirty="0" smtClean="0">
                  <a:latin typeface="+mn-lt"/>
                </a:endParaRPr>
              </a:p>
              <a:p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segitiga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bawah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adalah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persegi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yang </a:t>
                </a:r>
                <a:r>
                  <a:rPr lang="en-US" dirty="0" err="1">
                    <a:latin typeface="+mn-lt"/>
                  </a:rPr>
                  <a:t>memiliki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elemen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untuk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, </a:t>
                </a:r>
                <a:r>
                  <a:rPr lang="en-US" dirty="0" err="1">
                    <a:latin typeface="+mn-lt"/>
                  </a:rPr>
                  <a:t>atau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elemen-elemen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matriks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di </a:t>
                </a:r>
                <a:r>
                  <a:rPr lang="en-US" dirty="0" err="1" smtClean="0">
                    <a:latin typeface="+mn-lt"/>
                  </a:rPr>
                  <a:t>atas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diagonal </a:t>
                </a:r>
                <a:r>
                  <a:rPr lang="en-US" dirty="0" err="1">
                    <a:latin typeface="+mn-lt"/>
                  </a:rPr>
                  <a:t>utama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bernilai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0.</a:t>
                </a:r>
              </a:p>
              <a:p>
                <a:pPr marL="0" indent="0">
                  <a:buNone/>
                </a:pPr>
                <a:endParaRPr lang="en-US" dirty="0" smtClean="0">
                  <a:latin typeface="+mn-lt"/>
                </a:endParaRPr>
              </a:p>
              <a:p>
                <a:r>
                  <a:rPr lang="en-US" dirty="0" err="1" smtClean="0">
                    <a:latin typeface="+mn-lt"/>
                  </a:rPr>
                  <a:t>Contoh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diagonal </a:t>
                </a:r>
                <a:r>
                  <a:rPr lang="en-US" dirty="0" err="1" smtClean="0">
                    <a:latin typeface="+mn-lt"/>
                  </a:rPr>
                  <a:t>dengan</a:t>
                </a:r>
                <a:r>
                  <a:rPr lang="en-US" dirty="0" smtClean="0">
                    <a:latin typeface="+mn-lt"/>
                  </a:rPr>
                  <a:t> ordo 3 x 3:  A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+mn-lt"/>
                  </a:rPr>
                  <a:t/>
                </a:r>
                <a:br>
                  <a:rPr lang="en-US" dirty="0" smtClean="0">
                    <a:latin typeface="+mn-lt"/>
                  </a:rPr>
                </a:br>
                <a:r>
                  <a:rPr lang="en-US" dirty="0" smtClean="0">
                    <a:latin typeface="+mn-lt"/>
                  </a:rPr>
                  <a:t/>
                </a:r>
                <a:br>
                  <a:rPr lang="en-US" dirty="0" smtClean="0">
                    <a:latin typeface="+mn-lt"/>
                  </a:rPr>
                </a:br>
                <a:r>
                  <a:rPr lang="en-US" dirty="0" smtClean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66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82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</a:t>
            </a:r>
            <a:r>
              <a:rPr lang="en-US" dirty="0" err="1" smtClean="0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latin typeface="+mn-lt"/>
                  </a:rPr>
                  <a:t>Transpose </a:t>
                </a:r>
                <a:r>
                  <a:rPr lang="en-US" b="1" dirty="0" err="1">
                    <a:latin typeface="+mn-lt"/>
                  </a:rPr>
                  <a:t>matriks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merupakan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perubahan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elemen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yang </a:t>
                </a:r>
                <a:r>
                  <a:rPr lang="en-US" dirty="0" err="1" smtClean="0">
                    <a:latin typeface="+mn-lt"/>
                  </a:rPr>
                  <a:t>ditranformasi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dari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baris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menjadi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kolom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sebaliknya</a:t>
                </a:r>
                <a:r>
                  <a:rPr lang="en-US" dirty="0">
                    <a:latin typeface="+mn-lt"/>
                  </a:rPr>
                  <a:t>. </a:t>
                </a:r>
                <a:endParaRPr lang="en-US" dirty="0" smtClean="0">
                  <a:latin typeface="+mn-lt"/>
                </a:endParaRPr>
              </a:p>
              <a:p>
                <a:r>
                  <a:rPr lang="en-US" dirty="0" smtClean="0">
                    <a:latin typeface="+mn-lt"/>
                  </a:rPr>
                  <a:t>Transpose </a:t>
                </a:r>
                <a:r>
                  <a:rPr lang="en-US" dirty="0" err="1">
                    <a:latin typeface="+mn-lt"/>
                  </a:rPr>
                  <a:t>matriks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dengan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ukuran</a:t>
                </a:r>
                <a:r>
                  <a:rPr lang="en-US" dirty="0" smtClean="0">
                    <a:latin typeface="+mn-lt"/>
                  </a:rPr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latin typeface="+mn-lt"/>
                  </a:rPr>
                  <a:t>) </a:t>
                </a:r>
                <a:r>
                  <a:rPr lang="en-US" dirty="0" err="1">
                    <a:latin typeface="+mn-lt"/>
                  </a:rPr>
                  <a:t>adalah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sebuah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matriks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ukuran</a:t>
                </a:r>
                <a:r>
                  <a:rPr lang="en-US" dirty="0">
                    <a:latin typeface="+mn-lt"/>
                  </a:rPr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latin typeface="+mn-lt"/>
                  </a:rPr>
                  <a:t>). </a:t>
                </a:r>
                <a:r>
                  <a:rPr lang="en-US" dirty="0" err="1">
                    <a:latin typeface="+mn-lt"/>
                  </a:rPr>
                  <a:t>Jika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matriks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B </a:t>
                </a:r>
                <a:r>
                  <a:rPr lang="en-US" dirty="0" err="1" smtClean="0">
                    <a:latin typeface="+mn-lt"/>
                  </a:rPr>
                  <a:t>ditranspose</a:t>
                </a:r>
                <a:r>
                  <a:rPr lang="en-US" dirty="0">
                    <a:latin typeface="+mn-lt"/>
                  </a:rPr>
                  <a:t>, </a:t>
                </a:r>
                <a:r>
                  <a:rPr lang="en-US" dirty="0" err="1">
                    <a:latin typeface="+mn-lt"/>
                  </a:rPr>
                  <a:t>maka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baris</a:t>
                </a:r>
                <a:r>
                  <a:rPr lang="en-US" dirty="0">
                    <a:latin typeface="+mn-lt"/>
                  </a:rPr>
                  <a:t> 1 </a:t>
                </a:r>
                <a:r>
                  <a:rPr lang="en-US" dirty="0" err="1">
                    <a:latin typeface="+mn-lt"/>
                  </a:rPr>
                  <a:t>menjadi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kolom</a:t>
                </a:r>
                <a:r>
                  <a:rPr lang="en-US" dirty="0">
                    <a:latin typeface="+mn-lt"/>
                  </a:rPr>
                  <a:t> 1, </a:t>
                </a:r>
                <a:r>
                  <a:rPr lang="en-US" dirty="0" err="1">
                    <a:latin typeface="+mn-lt"/>
                  </a:rPr>
                  <a:t>baris</a:t>
                </a:r>
                <a:r>
                  <a:rPr lang="en-US" dirty="0">
                    <a:latin typeface="+mn-lt"/>
                  </a:rPr>
                  <a:t> 2 </a:t>
                </a:r>
                <a:r>
                  <a:rPr lang="en-US" dirty="0" err="1">
                    <a:latin typeface="+mn-lt"/>
                  </a:rPr>
                  <a:t>menjadi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kolom</a:t>
                </a:r>
                <a:r>
                  <a:rPr lang="en-US" dirty="0">
                    <a:latin typeface="+mn-lt"/>
                  </a:rPr>
                  <a:t> 2, </a:t>
                </a:r>
                <a:r>
                  <a:rPr lang="en-US" dirty="0" err="1">
                    <a:latin typeface="+mn-lt"/>
                  </a:rPr>
                  <a:t>dan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begitu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seterusnya</a:t>
                </a:r>
                <a:r>
                  <a:rPr lang="en-US" dirty="0" smtClean="0">
                    <a:latin typeface="+mn-lt"/>
                  </a:rPr>
                  <a:t>.</a:t>
                </a:r>
              </a:p>
              <a:p>
                <a:r>
                  <a:rPr lang="en-US" dirty="0">
                    <a:latin typeface="+mn-lt"/>
                  </a:rPr>
                  <a:t>Transpose </a:t>
                </a:r>
                <a:r>
                  <a:rPr lang="en-US" dirty="0" err="1">
                    <a:latin typeface="+mn-lt"/>
                  </a:rPr>
                  <a:t>matriks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dimana</a:t>
                </a:r>
                <a:r>
                  <a:rPr lang="en-US" dirty="0" smtClean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+mn-lt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1, 2, 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1, 2, 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>
                  <a:latin typeface="+mn-lt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+mn-lt"/>
                </a:endParaRPr>
              </a:p>
              <a:p>
                <a:r>
                  <a:rPr lang="en-US" dirty="0" err="1" smtClean="0">
                    <a:latin typeface="+mn-lt"/>
                  </a:rPr>
                  <a:t>Misal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ditranspose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menjadi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166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23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</a:t>
            </a:r>
            <a:r>
              <a:rPr lang="en-US" dirty="0" err="1" smtClean="0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 smtClean="0">
                    <a:latin typeface="+mn-lt"/>
                  </a:rPr>
                  <a:t>Untuk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matriks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persegi</a:t>
                </a:r>
                <a:r>
                  <a:rPr lang="en-US" dirty="0">
                    <a:latin typeface="+mn-lt"/>
                  </a:rPr>
                  <a:t> A </a:t>
                </a:r>
                <a:r>
                  <a:rPr lang="en-US" dirty="0" err="1" smtClean="0">
                    <a:latin typeface="+mn-lt"/>
                  </a:rPr>
                  <a:t>dengan</a:t>
                </a:r>
                <a:r>
                  <a:rPr lang="en-US" dirty="0" smtClean="0">
                    <a:latin typeface="+mn-lt"/>
                  </a:rPr>
                  <a:t> ordo </a:t>
                </a:r>
                <a:r>
                  <a:rPr lang="en-US" dirty="0">
                    <a:latin typeface="+mn-lt"/>
                  </a:rPr>
                  <a:t>n x n, transpose </a:t>
                </a:r>
                <a:r>
                  <a:rPr lang="en-US" dirty="0" err="1">
                    <a:latin typeface="+mn-lt"/>
                  </a:rPr>
                  <a:t>matriks</a:t>
                </a:r>
                <a:r>
                  <a:rPr lang="en-US" dirty="0">
                    <a:latin typeface="+mn-lt"/>
                  </a:rPr>
                  <a:t> A </a:t>
                </a:r>
                <a:r>
                  <a:rPr lang="en-US" dirty="0" err="1">
                    <a:latin typeface="+mn-lt"/>
                  </a:rPr>
                  <a:t>dapat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diperoleh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dengan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mempertukarkan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 err="1">
                    <a:latin typeface="+mn-lt"/>
                  </a:rPr>
                  <a:t>elemen</a:t>
                </a:r>
                <a:r>
                  <a:rPr lang="en-US" b="1" dirty="0">
                    <a:latin typeface="+mn-lt"/>
                  </a:rPr>
                  <a:t> yang </a:t>
                </a:r>
                <a:r>
                  <a:rPr lang="en-US" b="1" dirty="0" err="1">
                    <a:latin typeface="+mn-lt"/>
                  </a:rPr>
                  <a:t>simetri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dengan</a:t>
                </a:r>
                <a:r>
                  <a:rPr lang="en-US" dirty="0">
                    <a:latin typeface="+mn-lt"/>
                  </a:rPr>
                  <a:t> diagonal </a:t>
                </a:r>
                <a:r>
                  <a:rPr lang="en-US" dirty="0" err="1">
                    <a:latin typeface="+mn-lt"/>
                  </a:rPr>
                  <a:t>utama</a:t>
                </a:r>
                <a:r>
                  <a:rPr lang="en-US" dirty="0" smtClean="0">
                    <a:latin typeface="+mn-lt"/>
                  </a:rPr>
                  <a:t>:</a:t>
                </a:r>
                <a:endParaRPr lang="en-US" dirty="0">
                  <a:latin typeface="+mn-lt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+mn-lt"/>
                  </a:rPr>
                  <a:t>    </a:t>
                </a:r>
                <a:r>
                  <a:rPr lang="en-US" dirty="0" smtClean="0">
                    <a:latin typeface="+mn-lt"/>
                    <a:sym typeface="Wingdings" panose="05000000000000000000" pitchFamily="2" charset="2"/>
                  </a:rPr>
                  <a:t>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n-US" dirty="0" smtClean="0"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 err="1" smtClean="0">
                    <a:latin typeface="+mn-lt"/>
                  </a:rPr>
                  <a:t>Beberapa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Sifat</a:t>
                </a:r>
                <a:r>
                  <a:rPr lang="en-US" dirty="0" smtClean="0">
                    <a:latin typeface="+mn-lt"/>
                  </a:rPr>
                  <a:t> Transpose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+mn-lt"/>
                  </a:rPr>
                  <a:t> 			4.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>
                    <a:latin typeface="+mn-lt"/>
                  </a:rPr>
                  <a:t/>
                </a:r>
                <a:br>
                  <a:rPr lang="en-US" dirty="0" smtClean="0">
                    <a:latin typeface="+mn-lt"/>
                  </a:rPr>
                </a:br>
                <a:r>
                  <a:rPr lang="en-US" dirty="0" smtClean="0">
                    <a:latin typeface="+mn-lt"/>
                  </a:rPr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>
                    <a:latin typeface="+mn-lt"/>
                  </a:rPr>
                  <a:t>		5.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+mn-lt"/>
                  </a:rPr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  <a:blipFill>
                <a:blip r:embed="rId4"/>
                <a:stretch>
                  <a:fillRect l="-1166" t="-2076" r="-1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5173318" y="2745449"/>
            <a:ext cx="1133061" cy="765313"/>
          </a:xfrm>
          <a:prstGeom prst="line">
            <a:avLst/>
          </a:prstGeom>
          <a:ln w="28575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401921" y="2665404"/>
            <a:ext cx="414128" cy="35781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325720" y="2709004"/>
            <a:ext cx="980659" cy="838202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968452" y="3091067"/>
            <a:ext cx="414128" cy="35781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457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 </a:t>
            </a:r>
            <a:r>
              <a:rPr lang="en-US" dirty="0" err="1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 smtClean="0">
                    <a:latin typeface="+mn-lt"/>
                  </a:rPr>
                  <a:t>Latihan (</a:t>
                </a:r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b="1" dirty="0" smtClean="0">
                    <a:latin typeface="+mn-lt"/>
                  </a:rPr>
                  <a:t> Transpose)</a:t>
                </a:r>
                <a:endParaRPr lang="en-US" b="1" dirty="0">
                  <a:latin typeface="+mn-lt"/>
                </a:endParaRPr>
              </a:p>
              <a:p>
                <a:pPr marL="0" indent="0" algn="just">
                  <a:buNone/>
                </a:pPr>
                <a:r>
                  <a:rPr lang="en-US" dirty="0" err="1" smtClean="0">
                    <a:latin typeface="+mn-lt"/>
                  </a:rPr>
                  <a:t>Jika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dan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+mn-lt"/>
                  </a:rPr>
                  <a:t>, </a:t>
                </a:r>
                <a:r>
                  <a:rPr lang="en-US" dirty="0" err="1" smtClean="0">
                    <a:latin typeface="+mn-lt"/>
                  </a:rPr>
                  <a:t>tentukan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nilai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>
                    <a:latin typeface="+mn-lt"/>
                  </a:rPr>
                  <a:t>, </a:t>
                </a:r>
                <a:r>
                  <a:rPr lang="en-US" dirty="0" err="1" smtClean="0">
                    <a:latin typeface="+mn-lt"/>
                  </a:rPr>
                  <a:t>dan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>
                    <a:latin typeface="+mn-lt"/>
                  </a:rPr>
                  <a:t> agar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  <a:blipFill>
                <a:blip r:embed="rId4"/>
                <a:stretch>
                  <a:fillRect l="-1166" t="-2076" r="-1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333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 smtClean="0">
                    <a:latin typeface="+mn-lt"/>
                  </a:rPr>
                  <a:t>Trace </a:t>
                </a:r>
                <a:r>
                  <a:rPr lang="en-US" b="1" dirty="0" err="1" smtClean="0">
                    <a:latin typeface="+mn-lt"/>
                  </a:rPr>
                  <a:t>sebuah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Matriks</a:t>
                </a:r>
                <a:endParaRPr lang="en-US" b="1" dirty="0">
                  <a:latin typeface="+mn-lt"/>
                </a:endParaRPr>
              </a:p>
              <a:p>
                <a:pPr marL="0" indent="0" algn="just">
                  <a:buNone/>
                </a:pPr>
                <a:r>
                  <a:rPr lang="en-US" dirty="0" err="1">
                    <a:latin typeface="+mn-lt"/>
                  </a:rPr>
                  <a:t>Jika</a:t>
                </a:r>
                <a:r>
                  <a:rPr lang="en-US" dirty="0">
                    <a:latin typeface="+mn-lt"/>
                  </a:rPr>
                  <a:t> A </a:t>
                </a:r>
                <a:r>
                  <a:rPr lang="en-US" dirty="0" err="1">
                    <a:latin typeface="+mn-lt"/>
                  </a:rPr>
                  <a:t>adalah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matriks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persegi</a:t>
                </a:r>
                <a:r>
                  <a:rPr lang="en-US" dirty="0">
                    <a:latin typeface="+mn-lt"/>
                  </a:rPr>
                  <a:t>, </a:t>
                </a:r>
                <a:r>
                  <a:rPr lang="en-US" dirty="0" err="1">
                    <a:latin typeface="+mn-lt"/>
                  </a:rPr>
                  <a:t>maka</a:t>
                </a:r>
                <a:r>
                  <a:rPr lang="en-US" dirty="0">
                    <a:latin typeface="+mn-lt"/>
                  </a:rPr>
                  <a:t> trace </a:t>
                </a:r>
                <a:r>
                  <a:rPr lang="en-US" dirty="0" err="1">
                    <a:latin typeface="+mn-lt"/>
                  </a:rPr>
                  <a:t>matriks</a:t>
                </a:r>
                <a:r>
                  <a:rPr lang="en-US" dirty="0">
                    <a:latin typeface="+mn-lt"/>
                  </a:rPr>
                  <a:t> A </a:t>
                </a:r>
                <a:r>
                  <a:rPr lang="en-US" dirty="0" err="1">
                    <a:latin typeface="+mn-lt"/>
                  </a:rPr>
                  <a:t>adalah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jumlah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semua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elemen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pada</a:t>
                </a:r>
                <a:r>
                  <a:rPr lang="en-US" dirty="0">
                    <a:latin typeface="+mn-lt"/>
                  </a:rPr>
                  <a:t> diagonal </a:t>
                </a:r>
                <a:r>
                  <a:rPr lang="en-US" dirty="0" err="1">
                    <a:latin typeface="+mn-lt"/>
                  </a:rPr>
                  <a:t>utama</a:t>
                </a:r>
                <a:r>
                  <a:rPr lang="en-US" dirty="0">
                    <a:latin typeface="+mn-lt"/>
                  </a:rPr>
                  <a:t>, </a:t>
                </a:r>
                <a:r>
                  <a:rPr lang="en-US" dirty="0" err="1">
                    <a:latin typeface="+mn-lt"/>
                  </a:rPr>
                  <a:t>disimbolkan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dengan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 err="1">
                    <a:latin typeface="+mn-lt"/>
                  </a:rPr>
                  <a:t>tr</a:t>
                </a:r>
                <a:r>
                  <a:rPr lang="en-US" b="1" dirty="0">
                    <a:latin typeface="+mn-lt"/>
                  </a:rPr>
                  <a:t>(A</a:t>
                </a:r>
                <a:r>
                  <a:rPr lang="en-US" b="1" dirty="0" smtClean="0">
                    <a:latin typeface="+mn-lt"/>
                  </a:rPr>
                  <a:t>)</a:t>
                </a:r>
                <a:r>
                  <a:rPr lang="en-US" dirty="0" smtClean="0">
                    <a:latin typeface="+mn-lt"/>
                  </a:rPr>
                  <a:t>.</a:t>
                </a:r>
              </a:p>
              <a:p>
                <a:pPr marL="0" indent="0" algn="just">
                  <a:buNone/>
                </a:pPr>
                <a:endParaRPr lang="en-US" dirty="0" smtClean="0">
                  <a:latin typeface="+mn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+mn-lt"/>
                </a:endParaRPr>
              </a:p>
              <a:p>
                <a:pPr algn="just"/>
                <a:endParaRPr lang="en-US" dirty="0" smtClean="0">
                  <a:latin typeface="+mn-lt"/>
                </a:endParaRPr>
              </a:p>
              <a:p>
                <a:pPr algn="just"/>
                <a:r>
                  <a:rPr lang="en-US" dirty="0" err="1" smtClean="0">
                    <a:latin typeface="+mn-lt"/>
                  </a:rPr>
                  <a:t>Jika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A </a:t>
                </a:r>
                <a:r>
                  <a:rPr lang="en-US" dirty="0" err="1" smtClean="0">
                    <a:latin typeface="+mn-lt"/>
                  </a:rPr>
                  <a:t>bukan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persegi</a:t>
                </a:r>
                <a:r>
                  <a:rPr lang="en-US" dirty="0" smtClean="0">
                    <a:latin typeface="+mn-lt"/>
                  </a:rPr>
                  <a:t>, </a:t>
                </a:r>
                <a:r>
                  <a:rPr lang="en-US" dirty="0" err="1" smtClean="0">
                    <a:latin typeface="+mn-lt"/>
                  </a:rPr>
                  <a:t>maka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b="1" i="0" dirty="0" err="1" smtClean="0">
                    <a:latin typeface="+mn-lt"/>
                  </a:rPr>
                  <a:t>tr</a:t>
                </a:r>
                <a:r>
                  <a:rPr lang="en-US" b="1" i="0" dirty="0" smtClean="0">
                    <a:latin typeface="+mn-lt"/>
                  </a:rPr>
                  <a:t>(A)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tidak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terdefinisi</a:t>
                </a:r>
                <a:r>
                  <a:rPr lang="en-US" dirty="0" smtClean="0">
                    <a:latin typeface="+mn-lt"/>
                  </a:rPr>
                  <a:t>.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  <a:blipFill>
                <a:blip r:embed="rId3"/>
                <a:stretch>
                  <a:fillRect l="-1166" t="-2076" r="-1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132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Determinan</a:t>
            </a:r>
            <a:r>
              <a:rPr lang="en-US" dirty="0"/>
              <a:t> </a:t>
            </a:r>
            <a:r>
              <a:rPr lang="en-US" dirty="0" err="1" smtClean="0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b="1" dirty="0" smtClean="0">
                    <a:latin typeface="+mn-lt"/>
                  </a:rPr>
                  <a:t>Determinan </a:t>
                </a:r>
                <a:r>
                  <a:rPr lang="en-US" b="1" dirty="0" err="1" smtClean="0">
                    <a:latin typeface="+mn-lt"/>
                  </a:rPr>
                  <a:t>sebuah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matriks</a:t>
                </a:r>
                <a:endParaRPr lang="en-US" b="1" dirty="0">
                  <a:latin typeface="+mn-lt"/>
                </a:endParaRPr>
              </a:p>
              <a:p>
                <a:pPr marL="0" indent="0" algn="just">
                  <a:buNone/>
                </a:pPr>
                <a:r>
                  <a:rPr lang="en-US" dirty="0" err="1" smtClean="0">
                    <a:latin typeface="+mn-lt"/>
                  </a:rPr>
                  <a:t>Pada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konteks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Aljabar</a:t>
                </a:r>
                <a:r>
                  <a:rPr lang="en-US" dirty="0" smtClean="0">
                    <a:latin typeface="+mn-lt"/>
                  </a:rPr>
                  <a:t> linear, </a:t>
                </a:r>
                <a:r>
                  <a:rPr lang="en-US" dirty="0" err="1" smtClean="0">
                    <a:latin typeface="+mn-lt"/>
                  </a:rPr>
                  <a:t>determinan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adalah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elemen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nilai</a:t>
                </a:r>
                <a:r>
                  <a:rPr lang="en-US" dirty="0" smtClean="0">
                    <a:latin typeface="+mn-lt"/>
                  </a:rPr>
                  <a:t> yang </a:t>
                </a:r>
                <a:r>
                  <a:rPr lang="en-US" dirty="0" err="1" smtClean="0">
                    <a:latin typeface="+mn-lt"/>
                  </a:rPr>
                  <a:t>dapat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dihitung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dari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unsur-unsur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persegi</a:t>
                </a:r>
                <a:r>
                  <a:rPr lang="en-US" dirty="0">
                    <a:latin typeface="+mn-lt"/>
                  </a:rPr>
                  <a:t>. </a:t>
                </a:r>
                <a:r>
                  <a:rPr lang="en-US" dirty="0" err="1">
                    <a:latin typeface="+mn-lt"/>
                  </a:rPr>
                  <a:t>Dalam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penulisan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determinan</a:t>
                </a:r>
                <a:r>
                  <a:rPr lang="en-US" dirty="0">
                    <a:latin typeface="+mn-lt"/>
                  </a:rPr>
                  <a:t> A </a:t>
                </a:r>
                <a:r>
                  <a:rPr lang="en-US" dirty="0" err="1">
                    <a:latin typeface="+mn-lt"/>
                  </a:rPr>
                  <a:t>dengan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sebuah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tanda</a:t>
                </a:r>
                <a:r>
                  <a:rPr lang="en-US" dirty="0">
                    <a:latin typeface="+mn-lt"/>
                  </a:rPr>
                  <a:t>, </a:t>
                </a:r>
                <a:r>
                  <a:rPr lang="en-US" dirty="0" err="1">
                    <a:latin typeface="+mn-lt"/>
                  </a:rPr>
                  <a:t>yakni</a:t>
                </a:r>
                <a:r>
                  <a:rPr lang="en-US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atau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+mn-lt"/>
                  </a:rPr>
                  <a:t>yang </a:t>
                </a:r>
                <a:r>
                  <a:rPr lang="en-US" dirty="0" err="1">
                    <a:latin typeface="+mn-lt"/>
                  </a:rPr>
                  <a:t>kemudian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dianggap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sebagai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faktor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penskalaan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transformasi</a:t>
                </a:r>
                <a:r>
                  <a:rPr lang="en-US" dirty="0">
                    <a:latin typeface="+mn-lt"/>
                  </a:rPr>
                  <a:t> yang </a:t>
                </a:r>
                <a:r>
                  <a:rPr lang="en-US" dirty="0" err="1">
                    <a:latin typeface="+mn-lt"/>
                  </a:rPr>
                  <a:t>digambarkan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oleh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. </a:t>
                </a:r>
              </a:p>
              <a:p>
                <a:pPr marL="0" indent="0" algn="just">
                  <a:buNone/>
                </a:pPr>
                <a:r>
                  <a:rPr lang="en-US" dirty="0" err="1" smtClean="0">
                    <a:latin typeface="+mn-lt"/>
                  </a:rPr>
                  <a:t>Contoh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menghitung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determinan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ordo 2 x 2</a:t>
                </a:r>
              </a:p>
              <a:p>
                <a:pPr marL="0" indent="0" algn="just">
                  <a:buNone/>
                </a:pPr>
                <a:endParaRPr lang="en-US" dirty="0">
                  <a:latin typeface="+mn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+mn-lt"/>
                </a:endParaRPr>
              </a:p>
              <a:p>
                <a:pPr marL="0" indent="0" algn="just">
                  <a:buNone/>
                </a:pPr>
                <a:endParaRPr lang="en-US" dirty="0" smtClean="0">
                  <a:latin typeface="+mn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=3.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en-US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  <a:blipFill>
                <a:blip r:embed="rId5"/>
                <a:stretch>
                  <a:fillRect l="-1166" t="-2808" r="-1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80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Determinan</a:t>
            </a:r>
            <a:r>
              <a:rPr lang="en-US" dirty="0"/>
              <a:t> </a:t>
            </a:r>
            <a:r>
              <a:rPr lang="en-US" dirty="0" err="1" smtClean="0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 smtClean="0">
                    <a:latin typeface="+mn-lt"/>
                  </a:rPr>
                  <a:t>Contoh </a:t>
                </a:r>
                <a:r>
                  <a:rPr lang="en-US" dirty="0" err="1" smtClean="0">
                    <a:latin typeface="+mn-lt"/>
                  </a:rPr>
                  <a:t>menghitung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determinan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ordo 3 x 3 (</a:t>
                </a:r>
                <a:r>
                  <a:rPr lang="en-US" dirty="0" err="1" smtClean="0">
                    <a:latin typeface="+mn-lt"/>
                  </a:rPr>
                  <a:t>dengan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teknik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sarrus</a:t>
                </a:r>
                <a:r>
                  <a:rPr lang="en-US" dirty="0" smtClean="0">
                    <a:latin typeface="+mn-lt"/>
                  </a:rPr>
                  <a:t>)</a:t>
                </a:r>
              </a:p>
              <a:p>
                <a:pPr marL="0" indent="0" algn="just">
                  <a:buNone/>
                </a:pPr>
                <a:endParaRPr lang="en-US" dirty="0">
                  <a:latin typeface="+mn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func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b="0" i="1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dirty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dirty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i="1" dirty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dirty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dirty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i="1" dirty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dirty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dirty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i="1" dirty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dirty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dirty="0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  <a:latin typeface="+mn-lt"/>
                </a:endParaRPr>
              </a:p>
              <a:p>
                <a:pPr marL="0" indent="0" algn="just">
                  <a:buNone/>
                </a:pPr>
                <a:endParaRPr lang="en-US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  <a:blipFill>
                <a:blip r:embed="rId7"/>
                <a:stretch>
                  <a:fillRect l="-1166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7414591" y="2315817"/>
            <a:ext cx="1759226" cy="83488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83221" y="2299253"/>
            <a:ext cx="1759226" cy="83488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127431" y="2339009"/>
            <a:ext cx="1759226" cy="83488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414591" y="2339009"/>
            <a:ext cx="1712840" cy="79513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8153397" y="2382080"/>
            <a:ext cx="1712840" cy="79513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057860" y="2382080"/>
            <a:ext cx="1712840" cy="79513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556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Determinan</a:t>
            </a:r>
            <a:r>
              <a:rPr lang="en-US" dirty="0"/>
              <a:t> </a:t>
            </a:r>
            <a:r>
              <a:rPr lang="en-US" dirty="0" err="1" smtClean="0"/>
              <a:t>Matriks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 smtClean="0">
                    <a:latin typeface="+mn-lt"/>
                  </a:rPr>
                  <a:t>Tentukan </a:t>
                </a:r>
                <a:r>
                  <a:rPr lang="en-US" dirty="0" err="1" smtClean="0">
                    <a:latin typeface="+mn-lt"/>
                  </a:rPr>
                  <a:t>determinan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b="1" dirty="0" smtClean="0">
                    <a:latin typeface="+mn-lt"/>
                  </a:rPr>
                  <a:t> A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dengan</a:t>
                </a:r>
                <a:r>
                  <a:rPr lang="en-US" dirty="0" smtClean="0">
                    <a:latin typeface="+mn-lt"/>
                  </a:rPr>
                  <a:t> ordo 3 x 3 </a:t>
                </a:r>
                <a:r>
                  <a:rPr lang="en-US" dirty="0" err="1" smtClean="0">
                    <a:latin typeface="+mn-lt"/>
                  </a:rPr>
                  <a:t>berikut</a:t>
                </a:r>
                <a:r>
                  <a:rPr lang="en-US" dirty="0" smtClean="0">
                    <a:latin typeface="+mn-lt"/>
                  </a:rPr>
                  <a:t>:</a:t>
                </a:r>
              </a:p>
              <a:p>
                <a:pPr marL="0" indent="0" algn="just">
                  <a:buNone/>
                </a:pPr>
                <a:endParaRPr lang="en-US" dirty="0">
                  <a:latin typeface="+mn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dirty="0" smtClean="0">
                  <a:latin typeface="+mn-lt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  <a:blipFill>
                <a:blip r:embed="rId3"/>
                <a:stretch>
                  <a:fillRect l="-1166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7547112" y="2295942"/>
            <a:ext cx="1325213" cy="83819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623313" y="2282689"/>
            <a:ext cx="1338461" cy="85145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203095" y="2295942"/>
            <a:ext cx="1338461" cy="85145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8859078" y="2315821"/>
            <a:ext cx="1338461" cy="85145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15742" y="2309195"/>
            <a:ext cx="1325213" cy="83819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011479" y="2348952"/>
            <a:ext cx="1325213" cy="83819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563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Determinan</a:t>
            </a:r>
            <a:r>
              <a:rPr lang="en-US" dirty="0"/>
              <a:t> </a:t>
            </a:r>
            <a:r>
              <a:rPr lang="en-US" dirty="0" err="1" smtClean="0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 smtClean="0">
                    <a:latin typeface="+mn-lt"/>
                  </a:rPr>
                  <a:t>Determinan </a:t>
                </a:r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segitiga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atas</a:t>
                </a:r>
                <a:r>
                  <a:rPr lang="en-US" b="1" dirty="0" smtClean="0">
                    <a:latin typeface="+mn-lt"/>
                  </a:rPr>
                  <a:t>, </a:t>
                </a:r>
                <a:r>
                  <a:rPr lang="en-US" b="1" dirty="0" err="1" smtClean="0">
                    <a:latin typeface="+mn-lt"/>
                  </a:rPr>
                  <a:t>segitiga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bawah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dan</a:t>
                </a:r>
                <a:r>
                  <a:rPr lang="en-US" b="1" dirty="0" smtClean="0">
                    <a:latin typeface="+mn-lt"/>
                  </a:rPr>
                  <a:t> diagonal (</a:t>
                </a:r>
                <a:r>
                  <a:rPr lang="en-US" b="1" dirty="0" err="1" smtClean="0">
                    <a:latin typeface="+mn-lt"/>
                  </a:rPr>
                  <a:t>identitas</a:t>
                </a:r>
                <a:r>
                  <a:rPr lang="en-US" b="1" dirty="0" smtClean="0">
                    <a:latin typeface="+mn-lt"/>
                  </a:rPr>
                  <a:t>)</a:t>
                </a:r>
                <a:endParaRPr lang="en-US" b="1" dirty="0">
                  <a:latin typeface="+mn-lt"/>
                </a:endParaRPr>
              </a:p>
              <a:p>
                <a:pPr marL="0" indent="0" algn="just">
                  <a:buNone/>
                </a:pPr>
                <a:endParaRPr lang="en-US" dirty="0" smtClean="0">
                  <a:latin typeface="+mn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200" b="1" i="1" dirty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dirty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marL="0" indent="0" algn="just">
                  <a:buNone/>
                </a:pPr>
                <a:endParaRPr lang="en-US" sz="220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200" b="1" i="1" dirty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dirty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marL="0" indent="0" algn="just">
                  <a:buNone/>
                </a:pPr>
                <a:endParaRPr lang="en-US" sz="220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b="1" i="1" dirty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dirty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1.1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20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algn="just"/>
                <a:r>
                  <a:rPr lang="en-US" sz="2200" dirty="0" err="1" smtClean="0">
                    <a:latin typeface="+mn-lt"/>
                  </a:rPr>
                  <a:t>Berlaku</a:t>
                </a:r>
                <a:r>
                  <a:rPr lang="en-US" sz="2200" dirty="0" smtClean="0">
                    <a:latin typeface="+mn-lt"/>
                  </a:rPr>
                  <a:t> </a:t>
                </a:r>
                <a:r>
                  <a:rPr lang="en-US" sz="2200" dirty="0" err="1" smtClean="0">
                    <a:latin typeface="+mn-lt"/>
                  </a:rPr>
                  <a:t>untuk</a:t>
                </a:r>
                <a:r>
                  <a:rPr lang="en-US" sz="2200" dirty="0" smtClean="0">
                    <a:latin typeface="+mn-lt"/>
                  </a:rPr>
                  <a:t> </a:t>
                </a:r>
                <a:r>
                  <a:rPr lang="en-US" sz="2200" dirty="0" err="1" smtClean="0">
                    <a:latin typeface="+mn-lt"/>
                  </a:rPr>
                  <a:t>semua</a:t>
                </a:r>
                <a:r>
                  <a:rPr lang="en-US" sz="2200" dirty="0" smtClean="0">
                    <a:latin typeface="+mn-lt"/>
                  </a:rPr>
                  <a:t> ordo n x n</a:t>
                </a:r>
                <a:endParaRPr lang="en-US" sz="220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marL="0" indent="0" algn="just">
                  <a:buNone/>
                </a:pPr>
                <a:endParaRPr lang="en-US" dirty="0" smtClean="0">
                  <a:solidFill>
                    <a:schemeClr val="tx1"/>
                  </a:solidFill>
                  <a:latin typeface="+mn-lt"/>
                </a:endParaRPr>
              </a:p>
              <a:p>
                <a:pPr marL="0" indent="0" algn="just">
                  <a:buNone/>
                </a:pPr>
                <a:endParaRPr lang="en-US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  <a:blipFill>
                <a:blip r:embed="rId4"/>
                <a:stretch>
                  <a:fillRect l="-1166" t="-2076" r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111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Minor, </a:t>
            </a:r>
            <a:r>
              <a:rPr lang="en-US" dirty="0" err="1" smtClean="0"/>
              <a:t>Kofaktor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Adjoin </a:t>
            </a:r>
            <a:r>
              <a:rPr lang="en-US" dirty="0" err="1" smtClean="0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3000" dirty="0" err="1">
                    <a:latin typeface="+mn-lt"/>
                  </a:rPr>
                  <a:t>Dalam</a:t>
                </a:r>
                <a:r>
                  <a:rPr lang="en-US" sz="3000" dirty="0">
                    <a:latin typeface="+mn-lt"/>
                  </a:rPr>
                  <a:t> </a:t>
                </a:r>
                <a:r>
                  <a:rPr lang="en-US" sz="3000" dirty="0" err="1">
                    <a:latin typeface="+mn-lt"/>
                  </a:rPr>
                  <a:t>matriks</a:t>
                </a:r>
                <a:r>
                  <a:rPr lang="en-US" sz="3000" dirty="0">
                    <a:latin typeface="+mn-lt"/>
                  </a:rPr>
                  <a:t> </a:t>
                </a:r>
                <a:r>
                  <a:rPr lang="en-US" sz="3000" dirty="0" err="1">
                    <a:latin typeface="+mn-lt"/>
                  </a:rPr>
                  <a:t>dikenal</a:t>
                </a:r>
                <a:r>
                  <a:rPr lang="en-US" sz="3000" dirty="0">
                    <a:latin typeface="+mn-lt"/>
                  </a:rPr>
                  <a:t> </a:t>
                </a:r>
                <a:r>
                  <a:rPr lang="en-US" sz="3000" dirty="0" err="1">
                    <a:latin typeface="+mn-lt"/>
                  </a:rPr>
                  <a:t>beberapa</a:t>
                </a:r>
                <a:r>
                  <a:rPr lang="en-US" sz="3000" dirty="0">
                    <a:latin typeface="+mn-lt"/>
                  </a:rPr>
                  <a:t> </a:t>
                </a:r>
                <a:r>
                  <a:rPr lang="en-US" sz="3000" dirty="0" err="1">
                    <a:latin typeface="+mn-lt"/>
                  </a:rPr>
                  <a:t>istilah</a:t>
                </a:r>
                <a:r>
                  <a:rPr lang="en-US" sz="3000" dirty="0">
                    <a:latin typeface="+mn-lt"/>
                  </a:rPr>
                  <a:t> </a:t>
                </a:r>
                <a:r>
                  <a:rPr lang="en-US" sz="3000" dirty="0" err="1">
                    <a:latin typeface="+mn-lt"/>
                  </a:rPr>
                  <a:t>seperti</a:t>
                </a:r>
                <a:r>
                  <a:rPr lang="en-US" sz="3000" dirty="0">
                    <a:latin typeface="+mn-lt"/>
                  </a:rPr>
                  <a:t> minor, </a:t>
                </a:r>
                <a:r>
                  <a:rPr lang="en-US" sz="3000" dirty="0" err="1">
                    <a:latin typeface="+mn-lt"/>
                  </a:rPr>
                  <a:t>kofaktor</a:t>
                </a:r>
                <a:r>
                  <a:rPr lang="en-US" sz="3000" dirty="0">
                    <a:latin typeface="+mn-lt"/>
                  </a:rPr>
                  <a:t> </a:t>
                </a:r>
                <a:r>
                  <a:rPr lang="en-US" sz="3000" dirty="0" err="1">
                    <a:latin typeface="+mn-lt"/>
                  </a:rPr>
                  <a:t>dan</a:t>
                </a:r>
                <a:r>
                  <a:rPr lang="en-US" sz="3000" dirty="0">
                    <a:latin typeface="+mn-lt"/>
                  </a:rPr>
                  <a:t> adjoin </a:t>
                </a:r>
                <a:r>
                  <a:rPr lang="en-US" sz="3000" dirty="0" err="1">
                    <a:latin typeface="+mn-lt"/>
                  </a:rPr>
                  <a:t>matriks</a:t>
                </a:r>
                <a:r>
                  <a:rPr lang="en-US" sz="3000" dirty="0">
                    <a:latin typeface="+mn-lt"/>
                  </a:rPr>
                  <a:t>. </a:t>
                </a:r>
                <a:endParaRPr lang="en-US" sz="3000" dirty="0" smtClean="0">
                  <a:latin typeface="+mn-lt"/>
                </a:endParaRPr>
              </a:p>
              <a:p>
                <a:pPr algn="just"/>
                <a:r>
                  <a:rPr lang="en-US" sz="3000" dirty="0" err="1" smtClean="0">
                    <a:latin typeface="+mn-lt"/>
                  </a:rPr>
                  <a:t>Istilah-istilah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 err="1" smtClean="0">
                    <a:latin typeface="+mn-lt"/>
                  </a:rPr>
                  <a:t>sering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 err="1" smtClean="0">
                    <a:latin typeface="+mn-lt"/>
                  </a:rPr>
                  <a:t>ditemukan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 err="1">
                    <a:latin typeface="+mn-lt"/>
                  </a:rPr>
                  <a:t>jika</a:t>
                </a:r>
                <a:r>
                  <a:rPr lang="en-US" sz="3000" dirty="0">
                    <a:latin typeface="+mn-lt"/>
                  </a:rPr>
                  <a:t> </a:t>
                </a:r>
                <a:r>
                  <a:rPr lang="en-US" sz="3000" dirty="0" err="1">
                    <a:latin typeface="+mn-lt"/>
                  </a:rPr>
                  <a:t>sedang</a:t>
                </a:r>
                <a:r>
                  <a:rPr lang="en-US" sz="3000" dirty="0">
                    <a:latin typeface="+mn-lt"/>
                  </a:rPr>
                  <a:t> </a:t>
                </a:r>
                <a:r>
                  <a:rPr lang="en-US" sz="3000" dirty="0" err="1" smtClean="0">
                    <a:latin typeface="+mn-lt"/>
                  </a:rPr>
                  <a:t>mencari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 err="1">
                    <a:latin typeface="+mn-lt"/>
                  </a:rPr>
                  <a:t>determinan</a:t>
                </a:r>
                <a:r>
                  <a:rPr lang="en-US" sz="3000" dirty="0">
                    <a:latin typeface="+mn-lt"/>
                  </a:rPr>
                  <a:t> </a:t>
                </a:r>
                <a:r>
                  <a:rPr lang="en-US" sz="3000" dirty="0" err="1">
                    <a:latin typeface="+mn-lt"/>
                  </a:rPr>
                  <a:t>dan</a:t>
                </a:r>
                <a:r>
                  <a:rPr lang="en-US" sz="3000" dirty="0">
                    <a:latin typeface="+mn-lt"/>
                  </a:rPr>
                  <a:t> invers </a:t>
                </a:r>
                <a:r>
                  <a:rPr lang="en-US" sz="3000" dirty="0" err="1">
                    <a:latin typeface="+mn-lt"/>
                  </a:rPr>
                  <a:t>suatu</a:t>
                </a:r>
                <a:r>
                  <a:rPr lang="en-US" sz="3000" dirty="0">
                    <a:latin typeface="+mn-lt"/>
                  </a:rPr>
                  <a:t> </a:t>
                </a:r>
                <a:r>
                  <a:rPr lang="en-US" sz="3000" dirty="0" err="1">
                    <a:latin typeface="+mn-lt"/>
                  </a:rPr>
                  <a:t>matriks</a:t>
                </a:r>
                <a:r>
                  <a:rPr lang="en-US" sz="3000" dirty="0">
                    <a:latin typeface="+mn-lt"/>
                  </a:rPr>
                  <a:t>. </a:t>
                </a:r>
                <a:endParaRPr lang="en-US" sz="3000" dirty="0" smtClean="0">
                  <a:latin typeface="+mn-lt"/>
                </a:endParaRPr>
              </a:p>
              <a:p>
                <a:pPr algn="just"/>
                <a:r>
                  <a:rPr lang="en-US" sz="3000" dirty="0" err="1" smtClean="0">
                    <a:latin typeface="+mn-lt"/>
                  </a:rPr>
                  <a:t>Determinan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 err="1">
                    <a:latin typeface="+mn-lt"/>
                  </a:rPr>
                  <a:t>dapat</a:t>
                </a:r>
                <a:r>
                  <a:rPr lang="en-US" sz="3000" dirty="0">
                    <a:latin typeface="+mn-lt"/>
                  </a:rPr>
                  <a:t> </a:t>
                </a:r>
                <a:r>
                  <a:rPr lang="en-US" sz="3000" dirty="0" err="1" smtClean="0">
                    <a:latin typeface="+mn-lt"/>
                  </a:rPr>
                  <a:t>ditentukan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 err="1" smtClean="0">
                    <a:latin typeface="+mn-lt"/>
                  </a:rPr>
                  <a:t>dengan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 err="1" smtClean="0">
                    <a:latin typeface="+mn-lt"/>
                  </a:rPr>
                  <a:t>cara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 err="1" smtClean="0">
                    <a:latin typeface="+mn-lt"/>
                  </a:rPr>
                  <a:t>tertentu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 err="1">
                    <a:latin typeface="+mn-lt"/>
                  </a:rPr>
                  <a:t>apabila</a:t>
                </a:r>
                <a:r>
                  <a:rPr lang="en-US" sz="3000" dirty="0">
                    <a:latin typeface="+mn-lt"/>
                  </a:rPr>
                  <a:t> </a:t>
                </a:r>
                <a:r>
                  <a:rPr lang="en-US" sz="3000" dirty="0" err="1">
                    <a:latin typeface="+mn-lt"/>
                  </a:rPr>
                  <a:t>suatu</a:t>
                </a:r>
                <a:r>
                  <a:rPr lang="en-US" sz="3000" dirty="0">
                    <a:latin typeface="+mn-lt"/>
                  </a:rPr>
                  <a:t> </a:t>
                </a:r>
                <a:r>
                  <a:rPr lang="en-US" sz="3000" dirty="0" err="1">
                    <a:latin typeface="+mn-lt"/>
                  </a:rPr>
                  <a:t>matriks</a:t>
                </a:r>
                <a:r>
                  <a:rPr lang="en-US" sz="3000" dirty="0">
                    <a:latin typeface="+mn-lt"/>
                  </a:rPr>
                  <a:t> </a:t>
                </a:r>
                <a:r>
                  <a:rPr lang="en-US" sz="3000" dirty="0" err="1">
                    <a:latin typeface="+mn-lt"/>
                  </a:rPr>
                  <a:t>merupakan</a:t>
                </a:r>
                <a:r>
                  <a:rPr lang="en-US" sz="3000" dirty="0">
                    <a:latin typeface="+mn-lt"/>
                  </a:rPr>
                  <a:t> </a:t>
                </a:r>
                <a:r>
                  <a:rPr lang="en-US" sz="3000" dirty="0" err="1">
                    <a:latin typeface="+mn-lt"/>
                  </a:rPr>
                  <a:t>matriks</a:t>
                </a:r>
                <a:r>
                  <a:rPr lang="en-US" sz="3000" dirty="0">
                    <a:latin typeface="+mn-lt"/>
                  </a:rPr>
                  <a:t> </a:t>
                </a:r>
                <a:r>
                  <a:rPr lang="en-US" sz="3000" dirty="0" err="1" smtClean="0">
                    <a:latin typeface="+mn-lt"/>
                  </a:rPr>
                  <a:t>persegi</a:t>
                </a:r>
                <a:r>
                  <a:rPr lang="en-US" sz="3000" dirty="0" smtClean="0">
                    <a:latin typeface="+mn-lt"/>
                  </a:rPr>
                  <a:t>, </a:t>
                </a:r>
                <a:r>
                  <a:rPr lang="en-US" sz="3000" dirty="0" err="1" smtClean="0">
                    <a:latin typeface="+mn-lt"/>
                  </a:rPr>
                  <a:t>dan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 err="1" smtClean="0">
                    <a:latin typeface="+mn-lt"/>
                  </a:rPr>
                  <a:t>matriks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 err="1" smtClean="0">
                    <a:latin typeface="+mn-lt"/>
                  </a:rPr>
                  <a:t>berordo</a:t>
                </a:r>
                <a:r>
                  <a:rPr lang="en-US" sz="3000" dirty="0" smtClean="0">
                    <a:latin typeface="+mn-lt"/>
                  </a:rPr>
                  <a:t> 2 x </a:t>
                </a:r>
                <a:r>
                  <a:rPr lang="en-US" sz="3000" dirty="0">
                    <a:latin typeface="+mn-lt"/>
                  </a:rPr>
                  <a:t>2</a:t>
                </a:r>
                <a:r>
                  <a:rPr lang="en-US" sz="3000" dirty="0" smtClean="0">
                    <a:latin typeface="+mn-lt"/>
                  </a:rPr>
                  <a:t>, </a:t>
                </a:r>
                <a:r>
                  <a:rPr lang="en-US" sz="3000" dirty="0" err="1" smtClean="0">
                    <a:latin typeface="+mn-lt"/>
                  </a:rPr>
                  <a:t>menggunakan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 err="1" smtClean="0">
                    <a:latin typeface="+mn-lt"/>
                  </a:rPr>
                  <a:t>teknik</a:t>
                </a:r>
                <a:r>
                  <a:rPr lang="en-US" sz="3000" dirty="0" smtClean="0">
                    <a:latin typeface="+mn-lt"/>
                  </a:rPr>
                  <a:t>  kali </a:t>
                </a:r>
                <a:r>
                  <a:rPr lang="en-US" sz="3000" dirty="0" err="1" smtClean="0">
                    <a:latin typeface="+mn-lt"/>
                  </a:rPr>
                  <a:t>silang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 err="1" smtClean="0">
                    <a:latin typeface="+mn-lt"/>
                  </a:rPr>
                  <a:t>dan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 err="1" smtClean="0">
                    <a:latin typeface="+mn-lt"/>
                  </a:rPr>
                  <a:t>untuk</a:t>
                </a:r>
                <a:r>
                  <a:rPr lang="en-US" sz="3000" dirty="0" smtClean="0">
                    <a:latin typeface="+mn-lt"/>
                  </a:rPr>
                  <a:t>  </a:t>
                </a:r>
                <a:r>
                  <a:rPr lang="en-US" sz="3000" dirty="0" err="1" smtClean="0">
                    <a:latin typeface="+mn-lt"/>
                  </a:rPr>
                  <a:t>matriks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 err="1" smtClean="0">
                    <a:latin typeface="+mn-lt"/>
                  </a:rPr>
                  <a:t>berordo</a:t>
                </a:r>
                <a:r>
                  <a:rPr lang="en-US" sz="3000" dirty="0" smtClean="0">
                    <a:latin typeface="+mn-lt"/>
                  </a:rPr>
                  <a:t> 3 x 3 </a:t>
                </a:r>
                <a:r>
                  <a:rPr lang="en-US" sz="3000" dirty="0" err="1" smtClean="0">
                    <a:latin typeface="+mn-lt"/>
                  </a:rPr>
                  <a:t>menggunakan</a:t>
                </a:r>
                <a:r>
                  <a:rPr lang="en-US" sz="3000" dirty="0">
                    <a:latin typeface="+mn-lt"/>
                  </a:rPr>
                  <a:t> </a:t>
                </a:r>
                <a:r>
                  <a:rPr lang="en-US" sz="3000" dirty="0" err="1" smtClean="0">
                    <a:latin typeface="+mn-lt"/>
                  </a:rPr>
                  <a:t>metoda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 err="1" smtClean="0">
                    <a:latin typeface="+mn-lt"/>
                  </a:rPr>
                  <a:t>sarrus</a:t>
                </a:r>
                <a:r>
                  <a:rPr lang="en-US" sz="3000" dirty="0" smtClean="0">
                    <a:latin typeface="+mn-lt"/>
                  </a:rPr>
                  <a:t>.</a:t>
                </a:r>
              </a:p>
              <a:p>
                <a:pPr algn="just"/>
                <a:r>
                  <a:rPr lang="en-US" sz="3000" dirty="0" err="1" smtClean="0">
                    <a:latin typeface="+mn-lt"/>
                  </a:rPr>
                  <a:t>Untuk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 err="1" smtClean="0">
                    <a:latin typeface="+mn-lt"/>
                  </a:rPr>
                  <a:t>Matriks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 err="1" smtClean="0">
                    <a:latin typeface="+mn-lt"/>
                  </a:rPr>
                  <a:t>dengan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 err="1" smtClean="0">
                    <a:latin typeface="+mn-lt"/>
                  </a:rPr>
                  <a:t>ukuran</a:t>
                </a:r>
                <a:r>
                  <a:rPr lang="en-US" sz="3000" dirty="0" smtClean="0">
                    <a:latin typeface="+mn-lt"/>
                  </a:rPr>
                  <a:t> ordo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 smtClean="0">
                    <a:latin typeface="+mn-lt"/>
                  </a:rPr>
                  <a:t> yang </a:t>
                </a:r>
                <a:r>
                  <a:rPr lang="en-US" sz="3000" dirty="0" err="1" smtClean="0">
                    <a:latin typeface="+mn-lt"/>
                  </a:rPr>
                  <a:t>lebih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 err="1" smtClean="0">
                    <a:latin typeface="+mn-lt"/>
                  </a:rPr>
                  <a:t>tinggi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 err="1" smtClean="0">
                    <a:latin typeface="+mn-lt"/>
                  </a:rPr>
                  <a:t>metode</a:t>
                </a:r>
                <a:r>
                  <a:rPr lang="en-US" sz="3000" dirty="0" smtClean="0">
                    <a:latin typeface="+mn-lt"/>
                  </a:rPr>
                  <a:t> yang </a:t>
                </a:r>
                <a:r>
                  <a:rPr lang="en-US" sz="3000" dirty="0" err="1" smtClean="0">
                    <a:latin typeface="+mn-lt"/>
                  </a:rPr>
                  <a:t>dapat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 err="1" smtClean="0">
                    <a:latin typeface="+mn-lt"/>
                  </a:rPr>
                  <a:t>digunakan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 err="1" smtClean="0">
                    <a:latin typeface="+mn-lt"/>
                  </a:rPr>
                  <a:t>salah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 err="1" smtClean="0">
                    <a:latin typeface="+mn-lt"/>
                  </a:rPr>
                  <a:t>satunya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 err="1" smtClean="0">
                    <a:latin typeface="+mn-lt"/>
                  </a:rPr>
                  <a:t>adalah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 err="1" smtClean="0">
                    <a:latin typeface="+mn-lt"/>
                  </a:rPr>
                  <a:t>menggunakan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b="1" dirty="0" smtClean="0">
                    <a:latin typeface="+mn-lt"/>
                  </a:rPr>
                  <a:t>minor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dirty="0" err="1" smtClean="0">
                    <a:latin typeface="+mn-lt"/>
                  </a:rPr>
                  <a:t>dan</a:t>
                </a:r>
                <a:r>
                  <a:rPr lang="en-US" sz="3000" dirty="0" smtClean="0">
                    <a:latin typeface="+mn-lt"/>
                  </a:rPr>
                  <a:t> </a:t>
                </a:r>
                <a:r>
                  <a:rPr lang="en-US" sz="3000" b="1" dirty="0" err="1" smtClean="0">
                    <a:latin typeface="+mn-lt"/>
                  </a:rPr>
                  <a:t>kofaktor</a:t>
                </a:r>
                <a:endParaRPr lang="en-US" sz="30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  <a:blipFill>
                <a:blip r:embed="rId6"/>
                <a:stretch>
                  <a:fillRect l="-1166" t="-2442" r="-1277" b="-4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3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Matriks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C9EB7-2B0B-47E7-96A7-ECCC0333D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+mn-lt"/>
              </a:rPr>
              <a:t>Matriks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dengan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elemen-elemennya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berisi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nilai</a:t>
            </a:r>
            <a:r>
              <a:rPr lang="en-US" sz="3600" dirty="0" smtClean="0">
                <a:latin typeface="+mn-lt"/>
              </a:rPr>
              <a:t> 0, </a:t>
            </a:r>
            <a:r>
              <a:rPr lang="en-US" sz="3600" dirty="0" err="1">
                <a:latin typeface="+mn-lt"/>
              </a:rPr>
              <a:t>kecuali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pada</a:t>
            </a:r>
            <a:r>
              <a:rPr lang="en-US" sz="3600" dirty="0">
                <a:latin typeface="+mn-lt"/>
              </a:rPr>
              <a:t> diagonal </a:t>
            </a:r>
            <a:r>
              <a:rPr lang="en-US" sz="3600" dirty="0" err="1">
                <a:latin typeface="+mn-lt"/>
              </a:rPr>
              <a:t>utama</a:t>
            </a:r>
            <a:r>
              <a:rPr lang="en-US" sz="3600" dirty="0">
                <a:latin typeface="+mn-lt"/>
              </a:rPr>
              <a:t> yang </a:t>
            </a:r>
            <a:r>
              <a:rPr lang="en-US" sz="3600" dirty="0" err="1">
                <a:latin typeface="+mn-lt"/>
              </a:rPr>
              <a:t>berisi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smtClean="0">
                <a:latin typeface="+mn-lt"/>
              </a:rPr>
              <a:t>1 </a:t>
            </a:r>
            <a:r>
              <a:rPr lang="en-US" sz="3600" dirty="0" err="1" smtClean="0">
                <a:latin typeface="+mn-lt"/>
              </a:rPr>
              <a:t>disebut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sebagai</a:t>
            </a:r>
            <a:r>
              <a:rPr lang="en-US" sz="3600" dirty="0" smtClean="0">
                <a:latin typeface="+mn-lt"/>
              </a:rPr>
              <a:t>?</a:t>
            </a:r>
          </a:p>
          <a:p>
            <a:r>
              <a:rPr lang="en-US" sz="3600" dirty="0" err="1" smtClean="0">
                <a:latin typeface="+mn-lt"/>
              </a:rPr>
              <a:t>Sebuah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matriks</a:t>
            </a:r>
            <a:r>
              <a:rPr lang="en-US" sz="3600" dirty="0" smtClean="0">
                <a:latin typeface="+mn-lt"/>
              </a:rPr>
              <a:t>, </a:t>
            </a:r>
            <a:r>
              <a:rPr lang="en-US" sz="3600" dirty="0" err="1" smtClean="0">
                <a:latin typeface="+mn-lt"/>
              </a:rPr>
              <a:t>dapat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berukuran</a:t>
            </a:r>
            <a:r>
              <a:rPr lang="en-US" sz="3600" dirty="0" smtClean="0">
                <a:latin typeface="+mn-lt"/>
              </a:rPr>
              <a:t> 3 x 2, </a:t>
            </a:r>
            <a:r>
              <a:rPr lang="en-US" sz="3600" dirty="0" err="1" smtClean="0">
                <a:latin typeface="+mn-lt"/>
              </a:rPr>
              <a:t>berukuran</a:t>
            </a:r>
            <a:r>
              <a:rPr lang="en-US" sz="3600" dirty="0" smtClean="0">
                <a:latin typeface="+mn-lt"/>
              </a:rPr>
              <a:t> 5 x 4, </a:t>
            </a:r>
            <a:r>
              <a:rPr lang="en-US" sz="3600" dirty="0" err="1" smtClean="0">
                <a:latin typeface="+mn-lt"/>
              </a:rPr>
              <a:t>atau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lebih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umum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dengan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ukuran</a:t>
            </a:r>
            <a:r>
              <a:rPr lang="en-US" sz="3600" dirty="0" smtClean="0">
                <a:latin typeface="+mn-lt"/>
              </a:rPr>
              <a:t> m x n </a:t>
            </a:r>
            <a:r>
              <a:rPr lang="en-US" sz="3600" dirty="0" err="1" smtClean="0">
                <a:latin typeface="+mn-lt"/>
              </a:rPr>
              <a:t>dimana</a:t>
            </a:r>
            <a:r>
              <a:rPr lang="en-US" sz="3600" dirty="0" smtClean="0">
                <a:latin typeface="+mn-lt"/>
              </a:rPr>
              <a:t> m </a:t>
            </a:r>
            <a:r>
              <a:rPr lang="en-US" sz="3600" dirty="0" err="1" smtClean="0">
                <a:latin typeface="+mn-lt"/>
              </a:rPr>
              <a:t>dan</a:t>
            </a:r>
            <a:r>
              <a:rPr lang="en-US" sz="3600" dirty="0" smtClean="0">
                <a:latin typeface="+mn-lt"/>
              </a:rPr>
              <a:t> n </a:t>
            </a:r>
            <a:r>
              <a:rPr lang="en-US" sz="3600" dirty="0" err="1" smtClean="0">
                <a:latin typeface="+mn-lt"/>
              </a:rPr>
              <a:t>adalah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bilangan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bulat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positif</a:t>
            </a:r>
            <a:r>
              <a:rPr lang="en-US" sz="3600" dirty="0" smtClean="0">
                <a:latin typeface="+mn-lt"/>
              </a:rPr>
              <a:t>. </a:t>
            </a:r>
            <a:r>
              <a:rPr lang="en-US" sz="3600" dirty="0" err="1" smtClean="0">
                <a:latin typeface="+mn-lt"/>
              </a:rPr>
              <a:t>Ukuran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matriks</a:t>
            </a:r>
            <a:r>
              <a:rPr lang="en-US" sz="3600" dirty="0" smtClean="0">
                <a:latin typeface="+mn-lt"/>
              </a:rPr>
              <a:t> m x n </a:t>
            </a:r>
            <a:r>
              <a:rPr lang="en-US" sz="3600" dirty="0" err="1" smtClean="0">
                <a:latin typeface="+mn-lt"/>
              </a:rPr>
              <a:t>disebut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sebagai</a:t>
            </a:r>
            <a:r>
              <a:rPr lang="en-US" sz="3600" dirty="0" smtClean="0">
                <a:latin typeface="+mn-lt"/>
              </a:rPr>
              <a:t>?</a:t>
            </a:r>
          </a:p>
          <a:p>
            <a:r>
              <a:rPr lang="en-US" sz="3600" dirty="0" err="1" smtClean="0">
                <a:latin typeface="+mn-lt"/>
              </a:rPr>
              <a:t>Bagaimana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ketentuan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dari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perkalian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matriks</a:t>
            </a:r>
            <a:r>
              <a:rPr lang="en-US" sz="3600" dirty="0" smtClean="0">
                <a:latin typeface="+mn-lt"/>
              </a:rPr>
              <a:t>?</a:t>
            </a:r>
          </a:p>
          <a:p>
            <a:r>
              <a:rPr lang="en-US" sz="3600" dirty="0" err="1" smtClean="0">
                <a:latin typeface="+mn-lt"/>
              </a:rPr>
              <a:t>Matriks</a:t>
            </a:r>
            <a:r>
              <a:rPr lang="en-US" sz="3600" dirty="0" smtClean="0">
                <a:latin typeface="+mn-lt"/>
              </a:rPr>
              <a:t> yang </a:t>
            </a:r>
            <a:r>
              <a:rPr lang="en-US" sz="3600" dirty="0" err="1" smtClean="0">
                <a:latin typeface="+mn-lt"/>
              </a:rPr>
              <a:t>ukuran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baris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dan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kolomnya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sama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disebut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dengan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 err="1" smtClean="0">
                <a:latin typeface="+mn-lt"/>
              </a:rPr>
              <a:t>matriks</a:t>
            </a:r>
            <a:r>
              <a:rPr lang="en-US" sz="3600" dirty="0" smtClean="0">
                <a:latin typeface="+mn-lt"/>
              </a:rPr>
              <a:t>?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08233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Minor, </a:t>
            </a:r>
            <a:r>
              <a:rPr lang="en-US" dirty="0" err="1" smtClean="0"/>
              <a:t>Kofaktor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Adjoin </a:t>
            </a:r>
            <a:r>
              <a:rPr lang="en-US" dirty="0" err="1" smtClean="0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b="1" dirty="0" smtClean="0">
                    <a:latin typeface="+mn-lt"/>
                  </a:rPr>
                  <a:t>Minor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suatu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matriks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dilambangkan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dengan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adalah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determinan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matriks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bagian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dari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matriks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 yang </a:t>
                </a:r>
                <a:r>
                  <a:rPr lang="en-US" dirty="0" err="1">
                    <a:latin typeface="+mn-lt"/>
                  </a:rPr>
                  <a:t>diperoleh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dengan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cara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menghilangkan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elemen</a:t>
                </a:r>
                <a:r>
                  <a:rPr lang="en-US" dirty="0">
                    <a:latin typeface="+mn-lt"/>
                  </a:rPr>
                  <a:t> – </a:t>
                </a:r>
                <a:r>
                  <a:rPr lang="en-US" dirty="0" err="1">
                    <a:latin typeface="+mn-lt"/>
                  </a:rPr>
                  <a:t>elemennya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pada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baris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ke</a:t>
                </a:r>
                <a:r>
                  <a:rPr lang="en-US" dirty="0">
                    <a:latin typeface="+mn-lt"/>
                  </a:rPr>
                  <a:t>-𝑖 </a:t>
                </a:r>
                <a:r>
                  <a:rPr lang="en-US" dirty="0" err="1">
                    <a:latin typeface="+mn-lt"/>
                  </a:rPr>
                  <a:t>dan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elemen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elemen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pada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kolom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ke</a:t>
                </a:r>
                <a:r>
                  <a:rPr lang="en-US" dirty="0">
                    <a:latin typeface="+mn-lt"/>
                  </a:rPr>
                  <a:t>-</a:t>
                </a:r>
                <a:r>
                  <a:rPr lang="en-US" dirty="0" smtClean="0">
                    <a:latin typeface="+mn-lt"/>
                  </a:rPr>
                  <a:t>𝑗, </a:t>
                </a:r>
                <a:r>
                  <a:rPr lang="en-US" dirty="0" err="1" smtClean="0">
                    <a:latin typeface="+mn-lt"/>
                  </a:rPr>
                  <a:t>kemudian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menghitung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determinan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dari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baris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kolom</a:t>
                </a:r>
                <a:r>
                  <a:rPr lang="en-US" dirty="0" smtClean="0">
                    <a:latin typeface="+mn-lt"/>
                  </a:rPr>
                  <a:t> yang </a:t>
                </a:r>
                <a:r>
                  <a:rPr lang="en-US" dirty="0" err="1" smtClean="0">
                    <a:latin typeface="+mn-lt"/>
                  </a:rPr>
                  <a:t>tersisa</a:t>
                </a:r>
                <a:r>
                  <a:rPr lang="en-US" dirty="0" smtClean="0">
                    <a:latin typeface="+mn-lt"/>
                  </a:rPr>
                  <a:t>.</a:t>
                </a:r>
              </a:p>
              <a:p>
                <a:pPr algn="just"/>
                <a:r>
                  <a:rPr lang="en-US" dirty="0" err="1" smtClean="0">
                    <a:latin typeface="+mn-lt"/>
                  </a:rPr>
                  <a:t>Misalkan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+mn-lt"/>
                  </a:rPr>
                  <a:t>, </a:t>
                </a:r>
                <a:r>
                  <a:rPr lang="en-US" dirty="0" err="1" smtClean="0">
                    <a:latin typeface="+mn-lt"/>
                  </a:rPr>
                  <a:t>maka</a:t>
                </a:r>
                <a:r>
                  <a:rPr lang="en-US" dirty="0" smtClean="0">
                    <a:latin typeface="+mn-lt"/>
                  </a:rPr>
                  <a:t> minor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dari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A </a:t>
                </a:r>
                <a:r>
                  <a:rPr lang="en-US" dirty="0" err="1" smtClean="0">
                    <a:latin typeface="+mn-lt"/>
                  </a:rPr>
                  <a:t>adalah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menghilangkan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elemen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pada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baris</a:t>
                </a:r>
                <a:r>
                  <a:rPr lang="en-US" dirty="0" smtClean="0">
                    <a:latin typeface="+mn-lt"/>
                  </a:rPr>
                  <a:t> ke</a:t>
                </a:r>
                <a:r>
                  <a:rPr lang="en-US" dirty="0">
                    <a:latin typeface="+mn-lt"/>
                  </a:rPr>
                  <a:t>-</a:t>
                </a:r>
                <a:r>
                  <a:rPr lang="en-US" dirty="0" smtClean="0">
                    <a:latin typeface="+mn-lt"/>
                  </a:rPr>
                  <a:t>1, </a:t>
                </a:r>
                <a:r>
                  <a:rPr lang="en-US" dirty="0" err="1" smtClean="0">
                    <a:latin typeface="+mn-lt"/>
                  </a:rPr>
                  <a:t>dan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kolom</a:t>
                </a:r>
                <a:r>
                  <a:rPr lang="en-US" dirty="0" smtClean="0">
                    <a:latin typeface="+mn-lt"/>
                  </a:rPr>
                  <a:t> ke-1 </a:t>
                </a:r>
                <a:r>
                  <a:rPr lang="en-US" dirty="0" err="1" smtClean="0">
                    <a:latin typeface="+mn-lt"/>
                  </a:rPr>
                  <a:t>dari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+mn-lt"/>
                  </a:rPr>
                  <a:t> dam </a:t>
                </a:r>
                <a:r>
                  <a:rPr lang="en-US" dirty="0" err="1" smtClean="0">
                    <a:latin typeface="+mn-lt"/>
                  </a:rPr>
                  <a:t>menghitung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determinan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dari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baris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kolom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yang </a:t>
                </a:r>
                <a:r>
                  <a:rPr lang="en-US" dirty="0" err="1" smtClean="0">
                    <a:latin typeface="+mn-lt"/>
                  </a:rPr>
                  <a:t>tersisa</a:t>
                </a:r>
                <a:r>
                  <a:rPr lang="en-US" dirty="0" smtClean="0">
                    <a:latin typeface="+mn-lt"/>
                  </a:rPr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 smtClean="0">
                    <a:latin typeface="+mn-lt"/>
                  </a:rPr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−(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  <a:blipFill>
                <a:blip r:embed="rId6"/>
                <a:stretch>
                  <a:fillRect l="-999" t="-1832" r="-1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802835" y="4373217"/>
            <a:ext cx="2246243" cy="288235"/>
          </a:xfrm>
          <a:prstGeom prst="rect">
            <a:avLst/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02836" y="4373216"/>
            <a:ext cx="496956" cy="1093306"/>
          </a:xfrm>
          <a:prstGeom prst="rect">
            <a:avLst/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Minor, </a:t>
            </a:r>
            <a:r>
              <a:rPr lang="en-US" dirty="0" err="1" smtClean="0"/>
              <a:t>Kofaktor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Adjoin </a:t>
            </a:r>
            <a:r>
              <a:rPr lang="en-US" dirty="0" err="1" smtClean="0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n-US" b="1" dirty="0">
                    <a:latin typeface="+mn-lt"/>
                  </a:rPr>
                  <a:t>M</a:t>
                </a:r>
                <a:r>
                  <a:rPr lang="en-US" b="1" dirty="0" smtClean="0">
                    <a:latin typeface="+mn-lt"/>
                  </a:rPr>
                  <a:t>inor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dari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A </a:t>
                </a:r>
                <a:r>
                  <a:rPr lang="en-US" dirty="0" err="1" smtClean="0">
                    <a:latin typeface="+mn-lt"/>
                  </a:rPr>
                  <a:t>adalah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menghilangkan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elemen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pada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baris</a:t>
                </a:r>
                <a:r>
                  <a:rPr lang="en-US" dirty="0" smtClean="0">
                    <a:latin typeface="+mn-lt"/>
                  </a:rPr>
                  <a:t> ke</a:t>
                </a:r>
                <a:r>
                  <a:rPr lang="en-US" dirty="0">
                    <a:latin typeface="+mn-lt"/>
                  </a:rPr>
                  <a:t>-</a:t>
                </a:r>
                <a:r>
                  <a:rPr lang="en-US" dirty="0" smtClean="0">
                    <a:latin typeface="+mn-lt"/>
                  </a:rPr>
                  <a:t>1, </a:t>
                </a:r>
                <a:r>
                  <a:rPr lang="en-US" dirty="0" err="1" smtClean="0">
                    <a:latin typeface="+mn-lt"/>
                  </a:rPr>
                  <a:t>dan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kolom</a:t>
                </a:r>
                <a:r>
                  <a:rPr lang="en-US" dirty="0" smtClean="0">
                    <a:latin typeface="+mn-lt"/>
                  </a:rPr>
                  <a:t> ke-2 </a:t>
                </a:r>
                <a:r>
                  <a:rPr lang="en-US" dirty="0" err="1" smtClean="0">
                    <a:latin typeface="+mn-lt"/>
                  </a:rPr>
                  <a:t>dari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+mn-lt"/>
                  </a:rPr>
                  <a:t> dan </a:t>
                </a:r>
                <a:r>
                  <a:rPr lang="en-US" dirty="0" err="1" smtClean="0">
                    <a:latin typeface="+mn-lt"/>
                  </a:rPr>
                  <a:t>menghitung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determinan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dari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baris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kolom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yang </a:t>
                </a:r>
                <a:r>
                  <a:rPr lang="en-US" dirty="0" err="1" smtClean="0">
                    <a:latin typeface="+mn-lt"/>
                  </a:rPr>
                  <a:t>tersisa</a:t>
                </a:r>
                <a:r>
                  <a:rPr lang="en-US" dirty="0" smtClean="0">
                    <a:latin typeface="+mn-lt"/>
                  </a:rPr>
                  <a:t>: 		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.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 −(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latin typeface="+mn-lt"/>
                </a:endParaRPr>
              </a:p>
              <a:p>
                <a:pPr algn="just"/>
                <a:r>
                  <a:rPr lang="en-US" b="1" dirty="0"/>
                  <a:t>M</a:t>
                </a:r>
                <a:r>
                  <a:rPr lang="en-US" b="1" dirty="0" smtClean="0"/>
                  <a:t>inor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A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menghilangkan</a:t>
                </a:r>
                <a:r>
                  <a:rPr lang="en-US" dirty="0"/>
                  <a:t> </a:t>
                </a:r>
                <a:r>
                  <a:rPr lang="en-US" dirty="0" err="1"/>
                  <a:t>elemen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smtClean="0"/>
                  <a:t>ke-2,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kolom</a:t>
                </a:r>
                <a:r>
                  <a:rPr lang="en-US" dirty="0"/>
                  <a:t> ke-2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dan </a:t>
                </a:r>
                <a:r>
                  <a:rPr lang="en-US" dirty="0" err="1"/>
                  <a:t>menghitung</a:t>
                </a:r>
                <a:r>
                  <a:rPr lang="en-US" dirty="0"/>
                  <a:t> </a:t>
                </a:r>
                <a:r>
                  <a:rPr lang="en-US" dirty="0" err="1"/>
                  <a:t>determinan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kolom</a:t>
                </a:r>
                <a:r>
                  <a:rPr lang="en-US" dirty="0"/>
                  <a:t> yang </a:t>
                </a:r>
                <a:r>
                  <a:rPr lang="en-US" dirty="0" err="1"/>
                  <a:t>tersisa</a:t>
                </a:r>
                <a:r>
                  <a:rPr lang="en-US" dirty="0"/>
                  <a:t>: 		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.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 −(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seterusnya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  <a:blipFill>
                <a:blip r:embed="rId5"/>
                <a:stretch>
                  <a:fillRect l="-888" t="-1954" r="-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800600" y="1630017"/>
            <a:ext cx="2246243" cy="1093306"/>
            <a:chOff x="1958008" y="4373216"/>
            <a:chExt cx="2246243" cy="1093306"/>
          </a:xfrm>
        </p:grpSpPr>
        <p:sp>
          <p:nvSpPr>
            <p:cNvPr id="5" name="Rectangle 4"/>
            <p:cNvSpPr/>
            <p:nvPr/>
          </p:nvSpPr>
          <p:spPr>
            <a:xfrm>
              <a:off x="1958008" y="4373217"/>
              <a:ext cx="2246243" cy="288235"/>
            </a:xfrm>
            <a:prstGeom prst="rect">
              <a:avLst/>
            </a:prstGeom>
            <a:solidFill>
              <a:srgbClr val="4472C4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02836" y="4373216"/>
              <a:ext cx="496956" cy="1093306"/>
            </a:xfrm>
            <a:prstGeom prst="rect">
              <a:avLst/>
            </a:prstGeom>
            <a:solidFill>
              <a:srgbClr val="4472C4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71860" y="4068415"/>
            <a:ext cx="2246243" cy="1093306"/>
            <a:chOff x="1958008" y="4373216"/>
            <a:chExt cx="2246243" cy="1093306"/>
          </a:xfrm>
        </p:grpSpPr>
        <p:sp>
          <p:nvSpPr>
            <p:cNvPr id="9" name="Rectangle 8"/>
            <p:cNvSpPr/>
            <p:nvPr/>
          </p:nvSpPr>
          <p:spPr>
            <a:xfrm>
              <a:off x="1958008" y="4711144"/>
              <a:ext cx="2246243" cy="288235"/>
            </a:xfrm>
            <a:prstGeom prst="rect">
              <a:avLst/>
            </a:prstGeom>
            <a:solidFill>
              <a:srgbClr val="4472C4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02836" y="4373216"/>
              <a:ext cx="496956" cy="1093306"/>
            </a:xfrm>
            <a:prstGeom prst="rect">
              <a:avLst/>
            </a:prstGeom>
            <a:solidFill>
              <a:srgbClr val="4472C4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333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Minor, </a:t>
            </a:r>
            <a:r>
              <a:rPr lang="en-US" dirty="0" err="1"/>
              <a:t>Kofaktor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Adjoin </a:t>
            </a:r>
            <a:r>
              <a:rPr lang="en-US" dirty="0" err="1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 smtClean="0">
                    <a:latin typeface="+mn-lt"/>
                  </a:rPr>
                  <a:t>Latihan (Minor </a:t>
                </a:r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b="1" dirty="0" smtClean="0">
                    <a:latin typeface="+mn-lt"/>
                  </a:rPr>
                  <a:t>)</a:t>
                </a:r>
                <a:endParaRPr lang="en-US" b="1" dirty="0">
                  <a:latin typeface="+mn-lt"/>
                </a:endParaRPr>
              </a:p>
              <a:p>
                <a:pPr marL="0" indent="0" algn="just">
                  <a:buNone/>
                </a:pPr>
                <a:r>
                  <a:rPr lang="en-US" dirty="0" err="1" smtClean="0">
                    <a:latin typeface="+mn-lt"/>
                  </a:rPr>
                  <a:t>Carilah</a:t>
                </a:r>
                <a:r>
                  <a:rPr lang="en-US" dirty="0" smtClean="0">
                    <a:latin typeface="+mn-lt"/>
                  </a:rPr>
                  <a:t> minor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dirty="0" smtClean="0">
                    <a:latin typeface="+mn-lt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dirty="0" smtClean="0">
                    <a:latin typeface="+mn-lt"/>
                  </a:rPr>
                  <a:t> dari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  <a:blipFill>
                <a:blip r:embed="rId3"/>
                <a:stretch>
                  <a:fillRect l="-1166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22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Minor, </a:t>
            </a:r>
            <a:r>
              <a:rPr lang="en-US" dirty="0" err="1"/>
              <a:t>Kofaktor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Adjoin </a:t>
            </a:r>
            <a:r>
              <a:rPr lang="en-US" dirty="0" err="1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 smtClean="0">
                    <a:latin typeface="+mn-lt"/>
                  </a:rPr>
                  <a:t>Latihan (Minor </a:t>
                </a:r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b="1" dirty="0" smtClean="0">
                    <a:latin typeface="+mn-lt"/>
                  </a:rPr>
                  <a:t>)</a:t>
                </a:r>
                <a:endParaRPr lang="en-US" b="1" dirty="0">
                  <a:latin typeface="+mn-lt"/>
                </a:endParaRPr>
              </a:p>
              <a:p>
                <a:pPr marL="0" indent="0" algn="just">
                  <a:buNone/>
                </a:pPr>
                <a:r>
                  <a:rPr lang="en-US" dirty="0" err="1" smtClean="0"/>
                  <a:t>Carilah</a:t>
                </a:r>
                <a:r>
                  <a:rPr lang="en-US" dirty="0" smtClean="0"/>
                  <a:t> </a:t>
                </a:r>
                <a:r>
                  <a:rPr lang="en-US" dirty="0"/>
                  <a:t>minor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dari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latin typeface="+mn-lt"/>
                </a:endParaRPr>
              </a:p>
              <a:p>
                <a:pPr marL="0" indent="0" algn="just">
                  <a:buNone/>
                </a:pPr>
                <a:endParaRPr lang="en-US" dirty="0">
                  <a:latin typeface="+mn-lt"/>
                </a:endParaRPr>
              </a:p>
              <a:p>
                <a:pPr marL="0" indent="0" algn="just">
                  <a:buNone/>
                </a:pPr>
                <a:endParaRPr lang="en-US" dirty="0" smtClean="0">
                  <a:latin typeface="+mn-lt"/>
                </a:endParaRPr>
              </a:p>
              <a:p>
                <a:pPr marL="0" indent="0" algn="just">
                  <a:buNone/>
                </a:pPr>
                <a:endParaRPr lang="en-US" dirty="0">
                  <a:latin typeface="+mn-lt"/>
                </a:endParaRPr>
              </a:p>
              <a:p>
                <a:pPr marL="0" indent="0" algn="just">
                  <a:buNone/>
                </a:pPr>
                <a:endParaRPr lang="en-US" dirty="0" smtClean="0">
                  <a:latin typeface="+mn-lt"/>
                </a:endParaRPr>
              </a:p>
              <a:p>
                <a:pPr marL="0" indent="0" algn="just">
                  <a:buNone/>
                </a:pPr>
                <a:r>
                  <a:rPr lang="en-US" dirty="0" err="1" smtClean="0">
                    <a:latin typeface="+mn-lt"/>
                  </a:rPr>
                  <a:t>Bagaimana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dengan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matrisk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dengan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b="1" dirty="0" smtClean="0">
                    <a:latin typeface="+mn-lt"/>
                  </a:rPr>
                  <a:t>ordo 5 x 5 ?</a:t>
                </a:r>
                <a:endParaRPr lang="en-US" b="1" dirty="0">
                  <a:latin typeface="+mn-lt"/>
                </a:endParaRPr>
              </a:p>
              <a:p>
                <a:pPr marL="0" indent="0" algn="just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  <a:blipFill>
                <a:blip r:embed="rId4"/>
                <a:stretch>
                  <a:fillRect l="-1166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22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Minor, </a:t>
            </a:r>
            <a:r>
              <a:rPr lang="en-US" dirty="0" err="1" smtClean="0"/>
              <a:t>Kofaktor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Adjoin </a:t>
            </a:r>
            <a:r>
              <a:rPr lang="en-US" dirty="0" err="1" smtClean="0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9862"/>
                <a:ext cx="10980420" cy="2198955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b="1" dirty="0" smtClean="0">
                    <a:latin typeface="+mn-lt"/>
                  </a:rPr>
                  <a:t>Kofaktor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adalah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hasil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perkalian</a:t>
                </a:r>
                <a:r>
                  <a:rPr lang="en-US" dirty="0">
                    <a:latin typeface="+mn-lt"/>
                  </a:rPr>
                  <a:t> minor </a:t>
                </a:r>
                <a:r>
                  <a:rPr lang="en-US" dirty="0" err="1">
                    <a:latin typeface="+mn-lt"/>
                  </a:rPr>
                  <a:t>dengan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suatu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angka</a:t>
                </a:r>
                <a:r>
                  <a:rPr lang="en-US" dirty="0">
                    <a:latin typeface="+mn-lt"/>
                  </a:rPr>
                  <a:t> yang </a:t>
                </a:r>
                <a:r>
                  <a:rPr lang="en-US" dirty="0" err="1">
                    <a:latin typeface="+mn-lt"/>
                  </a:rPr>
                  <a:t>besarnya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menuruti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suatu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aturan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yaitu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dimana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adalah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 err="1">
                    <a:latin typeface="+mn-lt"/>
                  </a:rPr>
                  <a:t>baris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dan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adalah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 err="1">
                    <a:latin typeface="+mn-lt"/>
                  </a:rPr>
                  <a:t>kolom</a:t>
                </a:r>
                <a:r>
                  <a:rPr lang="en-US" dirty="0">
                    <a:latin typeface="+mn-lt"/>
                  </a:rPr>
                  <a:t>. </a:t>
                </a:r>
                <a:r>
                  <a:rPr lang="en-US" b="1" dirty="0" err="1">
                    <a:latin typeface="+mn-lt"/>
                  </a:rPr>
                  <a:t>Kofaktor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suatu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elemen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baris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ke</a:t>
                </a:r>
                <a:r>
                  <a:rPr lang="en-US" dirty="0" smtClean="0">
                    <a:latin typeface="+mn-lt"/>
                  </a:rPr>
                  <a:t>-𝑖 </a:t>
                </a:r>
                <a:r>
                  <a:rPr lang="en-US" dirty="0" err="1">
                    <a:latin typeface="+mn-lt"/>
                  </a:rPr>
                  <a:t>dan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kolom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ke</a:t>
                </a:r>
                <a:r>
                  <a:rPr lang="en-US" dirty="0">
                    <a:latin typeface="+mn-lt"/>
                  </a:rPr>
                  <a:t>-𝑗 </a:t>
                </a:r>
                <a:r>
                  <a:rPr lang="en-US" dirty="0" err="1">
                    <a:latin typeface="+mn-lt"/>
                  </a:rPr>
                  <a:t>dari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matriks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dilambangkan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dengan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>
                    <a:latin typeface="+mn-lt"/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 smtClean="0">
                  <a:latin typeface="+mn-lt"/>
                </a:endParaRPr>
              </a:p>
              <a:p>
                <a:pPr marL="0" indent="0" algn="just">
                  <a:buNone/>
                </a:pPr>
                <a:endParaRPr lang="en-US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9862"/>
                <a:ext cx="10980420" cy="2198955"/>
              </a:xfrm>
              <a:blipFill>
                <a:blip r:embed="rId5"/>
                <a:stretch>
                  <a:fillRect l="-1166" t="-6389" r="-1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722" y="2428991"/>
                <a:ext cx="6517235" cy="4992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/>
                  <a:buNone/>
                </a:pPr>
                <a:endParaRPr lang="en-US" sz="2500" dirty="0" smtClean="0">
                  <a:latin typeface="+mn-lt"/>
                </a:endParaRPr>
              </a:p>
              <a:p>
                <a:pPr marL="0" indent="0" algn="just">
                  <a:buFont typeface="Arial"/>
                  <a:buNone/>
                </a:pPr>
                <a:endParaRPr lang="en-US" sz="2500" dirty="0" smtClean="0">
                  <a:latin typeface="+mn-lt"/>
                </a:endParaRPr>
              </a:p>
              <a:p>
                <a:pPr marL="0" indent="0" algn="just">
                  <a:buFont typeface="Arial"/>
                  <a:buNone/>
                </a:pPr>
                <a:r>
                  <a:rPr lang="en-US" sz="2500" dirty="0" err="1" smtClean="0">
                    <a:latin typeface="+mn-lt"/>
                  </a:rPr>
                  <a:t>Sama</a:t>
                </a:r>
                <a:r>
                  <a:rPr lang="en-US" sz="2500" dirty="0" smtClean="0">
                    <a:latin typeface="+mn-lt"/>
                  </a:rPr>
                  <a:t> </a:t>
                </a:r>
                <a:r>
                  <a:rPr lang="en-US" sz="2500" dirty="0" err="1">
                    <a:latin typeface="+mn-lt"/>
                  </a:rPr>
                  <a:t>seperti</a:t>
                </a:r>
                <a:r>
                  <a:rPr lang="en-US" sz="2500" dirty="0">
                    <a:latin typeface="+mn-lt"/>
                  </a:rPr>
                  <a:t> </a:t>
                </a:r>
                <a:r>
                  <a:rPr lang="en-US" sz="2500" b="1" dirty="0">
                    <a:latin typeface="+mn-lt"/>
                  </a:rPr>
                  <a:t>minor</a:t>
                </a:r>
                <a:r>
                  <a:rPr lang="en-US" sz="2500" dirty="0">
                    <a:latin typeface="+mn-lt"/>
                  </a:rPr>
                  <a:t> </a:t>
                </a:r>
                <a:r>
                  <a:rPr lang="en-US" sz="2500" dirty="0" err="1">
                    <a:latin typeface="+mn-lt"/>
                  </a:rPr>
                  <a:t>jumlah</a:t>
                </a:r>
                <a:r>
                  <a:rPr lang="en-US" sz="2500" dirty="0">
                    <a:latin typeface="+mn-lt"/>
                  </a:rPr>
                  <a:t> </a:t>
                </a:r>
                <a:r>
                  <a:rPr lang="en-US" sz="2500" b="1" dirty="0" err="1">
                    <a:latin typeface="+mn-lt"/>
                  </a:rPr>
                  <a:t>kofaktor</a:t>
                </a:r>
                <a:r>
                  <a:rPr lang="en-US" sz="2500" dirty="0">
                    <a:latin typeface="+mn-lt"/>
                  </a:rPr>
                  <a:t> </a:t>
                </a:r>
                <a:r>
                  <a:rPr lang="en-US" sz="2500" dirty="0" err="1">
                    <a:latin typeface="+mn-lt"/>
                  </a:rPr>
                  <a:t>suatu</a:t>
                </a:r>
                <a:r>
                  <a:rPr lang="en-US" sz="2500" dirty="0">
                    <a:latin typeface="+mn-lt"/>
                  </a:rPr>
                  <a:t> </a:t>
                </a:r>
                <a:r>
                  <a:rPr lang="en-US" sz="2500" dirty="0" err="1">
                    <a:latin typeface="+mn-lt"/>
                  </a:rPr>
                  <a:t>matriks</a:t>
                </a:r>
                <a:r>
                  <a:rPr lang="en-US" sz="2500" dirty="0">
                    <a:latin typeface="+mn-lt"/>
                  </a:rPr>
                  <a:t> </a:t>
                </a:r>
                <a:r>
                  <a:rPr lang="en-US" sz="2500" dirty="0" err="1">
                    <a:latin typeface="+mn-lt"/>
                  </a:rPr>
                  <a:t>mengikuti</a:t>
                </a:r>
                <a:r>
                  <a:rPr lang="en-US" sz="2500" dirty="0">
                    <a:latin typeface="+mn-lt"/>
                  </a:rPr>
                  <a:t> </a:t>
                </a:r>
                <a:r>
                  <a:rPr lang="en-US" sz="2500" dirty="0" err="1">
                    <a:latin typeface="+mn-lt"/>
                  </a:rPr>
                  <a:t>jumlah</a:t>
                </a:r>
                <a:r>
                  <a:rPr lang="en-US" sz="2500" dirty="0">
                    <a:latin typeface="+mn-lt"/>
                  </a:rPr>
                  <a:t> </a:t>
                </a:r>
                <a:r>
                  <a:rPr lang="en-US" sz="2500" dirty="0" err="1">
                    <a:latin typeface="+mn-lt"/>
                  </a:rPr>
                  <a:t>elemen</a:t>
                </a:r>
                <a:r>
                  <a:rPr lang="en-US" sz="2500" dirty="0">
                    <a:latin typeface="+mn-lt"/>
                  </a:rPr>
                  <a:t> </a:t>
                </a:r>
                <a:r>
                  <a:rPr lang="en-US" sz="2500" dirty="0" err="1">
                    <a:latin typeface="+mn-lt"/>
                  </a:rPr>
                  <a:t>matriks</a:t>
                </a:r>
                <a:r>
                  <a:rPr lang="en-US" sz="2500" dirty="0">
                    <a:latin typeface="+mn-lt"/>
                  </a:rPr>
                  <a:t> </a:t>
                </a:r>
                <a:r>
                  <a:rPr lang="en-US" sz="2500" dirty="0" err="1">
                    <a:latin typeface="+mn-lt"/>
                  </a:rPr>
                  <a:t>tersebut</a:t>
                </a:r>
                <a:r>
                  <a:rPr lang="en-US" sz="2500" dirty="0">
                    <a:latin typeface="+mn-lt"/>
                  </a:rPr>
                  <a:t>. </a:t>
                </a:r>
                <a:r>
                  <a:rPr lang="en-US" sz="2500" dirty="0" err="1" smtClean="0">
                    <a:latin typeface="+mn-lt"/>
                  </a:rPr>
                  <a:t>Jadi</a:t>
                </a:r>
                <a:r>
                  <a:rPr lang="en-US" sz="2500" dirty="0">
                    <a:latin typeface="+mn-lt"/>
                  </a:rPr>
                  <a:t>, </a:t>
                </a:r>
                <a:r>
                  <a:rPr lang="en-US" sz="2500" dirty="0" err="1">
                    <a:latin typeface="+mn-lt"/>
                  </a:rPr>
                  <a:t>kofaktor</a:t>
                </a:r>
                <a:r>
                  <a:rPr lang="en-US" sz="25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5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500" dirty="0">
                    <a:latin typeface="+mn-lt"/>
                  </a:rPr>
                  <a:t> </a:t>
                </a:r>
                <a:r>
                  <a:rPr lang="en-US" sz="2500" dirty="0" err="1">
                    <a:latin typeface="+mn-lt"/>
                  </a:rPr>
                  <a:t>berkoresponden</a:t>
                </a:r>
                <a:r>
                  <a:rPr lang="en-US" sz="2500" dirty="0">
                    <a:latin typeface="+mn-lt"/>
                  </a:rPr>
                  <a:t> </a:t>
                </a:r>
                <a:r>
                  <a:rPr lang="en-US" sz="2500" dirty="0" err="1">
                    <a:latin typeface="+mn-lt"/>
                  </a:rPr>
                  <a:t>dengan</a:t>
                </a:r>
                <a:r>
                  <a:rPr lang="en-US" sz="2500" dirty="0">
                    <a:latin typeface="+mn-lt"/>
                  </a:rPr>
                  <a:t> minor </a:t>
                </a:r>
                <a:r>
                  <a:rPr lang="en-US" sz="2500" dirty="0" err="1">
                    <a:latin typeface="+mn-lt"/>
                  </a:rPr>
                  <a:t>entri</a:t>
                </a:r>
                <a:r>
                  <a:rPr lang="en-US" sz="25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5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500" dirty="0">
                    <a:latin typeface="+mn-lt"/>
                  </a:rPr>
                  <a:t>, </a:t>
                </a:r>
                <a:r>
                  <a:rPr lang="en-US" sz="2500" dirty="0" err="1" smtClean="0">
                    <a:latin typeface="+mn-lt"/>
                  </a:rPr>
                  <a:t>hanya</a:t>
                </a:r>
                <a:r>
                  <a:rPr lang="en-US" sz="2500" dirty="0" smtClean="0">
                    <a:latin typeface="+mn-lt"/>
                  </a:rPr>
                  <a:t> </a:t>
                </a:r>
                <a:r>
                  <a:rPr lang="en-US" sz="2500" dirty="0" err="1" smtClean="0">
                    <a:latin typeface="+mn-lt"/>
                  </a:rPr>
                  <a:t>berbeda</a:t>
                </a:r>
                <a:r>
                  <a:rPr lang="en-US" sz="2500" dirty="0" smtClean="0">
                    <a:latin typeface="+mn-lt"/>
                  </a:rPr>
                  <a:t> </a:t>
                </a:r>
                <a:r>
                  <a:rPr lang="en-US" sz="2500" dirty="0" err="1">
                    <a:latin typeface="+mn-lt"/>
                  </a:rPr>
                  <a:t>tanda</a:t>
                </a:r>
                <a:r>
                  <a:rPr lang="en-US" sz="2500" dirty="0">
                    <a:latin typeface="+mn-lt"/>
                  </a:rPr>
                  <a:t> (</a:t>
                </a:r>
                <a:r>
                  <a:rPr lang="en-US" sz="2500" dirty="0" err="1">
                    <a:latin typeface="+mn-lt"/>
                  </a:rPr>
                  <a:t>positif</a:t>
                </a:r>
                <a:r>
                  <a:rPr lang="en-US" sz="2500" dirty="0">
                    <a:latin typeface="+mn-lt"/>
                  </a:rPr>
                  <a:t> </a:t>
                </a:r>
                <a:r>
                  <a:rPr lang="en-US" sz="2500" dirty="0" err="1">
                    <a:latin typeface="+mn-lt"/>
                  </a:rPr>
                  <a:t>atau</a:t>
                </a:r>
                <a:r>
                  <a:rPr lang="en-US" sz="2500" dirty="0">
                    <a:latin typeface="+mn-lt"/>
                  </a:rPr>
                  <a:t> </a:t>
                </a:r>
                <a:r>
                  <a:rPr lang="en-US" sz="2500" dirty="0" err="1">
                    <a:latin typeface="+mn-lt"/>
                  </a:rPr>
                  <a:t>negatif</a:t>
                </a:r>
                <a:r>
                  <a:rPr lang="en-US" sz="2500" dirty="0">
                    <a:latin typeface="+mn-lt"/>
                  </a:rPr>
                  <a:t>, </a:t>
                </a:r>
                <a:r>
                  <a:rPr lang="en-US" sz="2500" dirty="0" err="1">
                    <a:latin typeface="+mn-lt"/>
                  </a:rPr>
                  <a:t>tergantung</a:t>
                </a:r>
                <a:r>
                  <a:rPr lang="en-US" sz="2500" dirty="0">
                    <a:latin typeface="+mn-lt"/>
                  </a:rPr>
                  <a:t> </a:t>
                </a:r>
                <a:r>
                  <a:rPr lang="en-US" sz="2500" dirty="0" err="1">
                    <a:latin typeface="+mn-lt"/>
                  </a:rPr>
                  <a:t>nilai</a:t>
                </a:r>
                <a:r>
                  <a:rPr lang="en-US" sz="2500" dirty="0">
                    <a:latin typeface="+mn-lt"/>
                  </a:rPr>
                  <a:t> </a:t>
                </a:r>
                <a:r>
                  <a:rPr lang="en-US" sz="2500" dirty="0" err="1">
                    <a:latin typeface="+mn-lt"/>
                  </a:rPr>
                  <a:t>i</a:t>
                </a:r>
                <a:r>
                  <a:rPr lang="en-US" sz="2500" dirty="0">
                    <a:latin typeface="+mn-lt"/>
                  </a:rPr>
                  <a:t> </a:t>
                </a:r>
                <a:r>
                  <a:rPr lang="en-US" sz="2500" dirty="0" err="1">
                    <a:latin typeface="+mn-lt"/>
                  </a:rPr>
                  <a:t>dan</a:t>
                </a:r>
                <a:r>
                  <a:rPr lang="en-US" sz="2500" dirty="0">
                    <a:latin typeface="+mn-lt"/>
                  </a:rPr>
                  <a:t> j</a:t>
                </a:r>
                <a:r>
                  <a:rPr lang="en-US" sz="2500" dirty="0" smtClean="0">
                    <a:latin typeface="+mn-lt"/>
                  </a:rPr>
                  <a:t>) </a:t>
                </a:r>
                <a:r>
                  <a:rPr lang="en-US" sz="2500" dirty="0">
                    <a:latin typeface="+mn-lt"/>
                  </a:rPr>
                  <a:t>Cara </a:t>
                </a:r>
                <a:r>
                  <a:rPr lang="en-US" sz="2500" dirty="0" err="1">
                    <a:latin typeface="+mn-lt"/>
                  </a:rPr>
                  <a:t>mengingat</a:t>
                </a:r>
                <a:r>
                  <a:rPr lang="en-US" sz="2500" dirty="0">
                    <a:latin typeface="+mn-lt"/>
                  </a:rPr>
                  <a:t> </a:t>
                </a:r>
                <a:r>
                  <a:rPr lang="en-US" sz="2500" dirty="0" err="1">
                    <a:latin typeface="+mn-lt"/>
                  </a:rPr>
                  <a:t>tanda</a:t>
                </a:r>
                <a:r>
                  <a:rPr lang="en-US" sz="2500" dirty="0">
                    <a:latin typeface="+mn-lt"/>
                  </a:rPr>
                  <a:t> </a:t>
                </a:r>
                <a:r>
                  <a:rPr lang="en-US" sz="2500" dirty="0" err="1">
                    <a:latin typeface="+mn-lt"/>
                  </a:rPr>
                  <a:t>positif</a:t>
                </a:r>
                <a:r>
                  <a:rPr lang="en-US" sz="2500" dirty="0">
                    <a:latin typeface="+mn-lt"/>
                  </a:rPr>
                  <a:t> </a:t>
                </a:r>
                <a:r>
                  <a:rPr lang="en-US" sz="2500" dirty="0" err="1">
                    <a:latin typeface="+mn-lt"/>
                  </a:rPr>
                  <a:t>dan</a:t>
                </a:r>
                <a:r>
                  <a:rPr lang="en-US" sz="2500" dirty="0">
                    <a:latin typeface="+mn-lt"/>
                  </a:rPr>
                  <a:t> negative </a:t>
                </a:r>
                <a:r>
                  <a:rPr lang="en-US" sz="2500" dirty="0" err="1">
                    <a:latin typeface="+mn-lt"/>
                  </a:rPr>
                  <a:t>untuk</a:t>
                </a:r>
                <a:r>
                  <a:rPr lang="en-US" sz="2500" dirty="0">
                    <a:latin typeface="+mn-lt"/>
                  </a:rPr>
                  <a:t> </a:t>
                </a:r>
                <a:r>
                  <a:rPr lang="en-US" sz="2500" dirty="0" err="1">
                    <a:latin typeface="+mn-lt"/>
                  </a:rPr>
                  <a:t>Cij</a:t>
                </a:r>
                <a:r>
                  <a:rPr lang="en-US" sz="2500" dirty="0">
                    <a:latin typeface="+mn-lt"/>
                  </a:rPr>
                  <a:t> </a:t>
                </a:r>
                <a:r>
                  <a:rPr lang="en-US" sz="2500" dirty="0" err="1">
                    <a:latin typeface="+mn-lt"/>
                  </a:rPr>
                  <a:t>adalah</a:t>
                </a:r>
                <a:r>
                  <a:rPr lang="en-US" sz="2500" dirty="0">
                    <a:latin typeface="+mn-lt"/>
                  </a:rPr>
                  <a:t> </a:t>
                </a:r>
                <a:r>
                  <a:rPr lang="en-US" sz="2500" dirty="0" err="1" smtClean="0">
                    <a:latin typeface="+mn-lt"/>
                  </a:rPr>
                  <a:t>dengan</a:t>
                </a:r>
                <a:r>
                  <a:rPr lang="en-US" sz="2500" dirty="0" smtClean="0">
                    <a:latin typeface="+mn-lt"/>
                  </a:rPr>
                  <a:t> </a:t>
                </a:r>
                <a:r>
                  <a:rPr lang="en-US" sz="2500" dirty="0" err="1" smtClean="0">
                    <a:latin typeface="+mn-lt"/>
                  </a:rPr>
                  <a:t>memperhatikan</a:t>
                </a:r>
                <a:r>
                  <a:rPr lang="en-US" sz="2500" dirty="0" smtClean="0">
                    <a:latin typeface="+mn-lt"/>
                  </a:rPr>
                  <a:t> </a:t>
                </a:r>
                <a:r>
                  <a:rPr lang="en-US" sz="2500" dirty="0" err="1">
                    <a:latin typeface="+mn-lt"/>
                  </a:rPr>
                  <a:t>pola</a:t>
                </a:r>
                <a:r>
                  <a:rPr lang="en-US" sz="2500" dirty="0">
                    <a:latin typeface="+mn-lt"/>
                  </a:rPr>
                  <a:t> </a:t>
                </a:r>
                <a:r>
                  <a:rPr lang="en-US" sz="2500" dirty="0" err="1">
                    <a:latin typeface="+mn-lt"/>
                  </a:rPr>
                  <a:t>berikut</a:t>
                </a:r>
                <a:r>
                  <a:rPr lang="en-US" sz="2500" dirty="0">
                    <a:latin typeface="+mn-lt"/>
                  </a:rPr>
                  <a:t>: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22" y="2428991"/>
                <a:ext cx="6517235" cy="4992127"/>
              </a:xfrm>
              <a:prstGeom prst="rect">
                <a:avLst/>
              </a:prstGeom>
              <a:blipFill>
                <a:blip r:embed="rId6"/>
                <a:stretch>
                  <a:fillRect l="-1495" r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8320" y="3583056"/>
            <a:ext cx="3424026" cy="21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Minor, </a:t>
            </a:r>
            <a:r>
              <a:rPr lang="en-US" dirty="0" err="1" smtClean="0"/>
              <a:t>Kofaktor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Adjoin </a:t>
            </a:r>
            <a:r>
              <a:rPr lang="en-US" dirty="0" err="1" smtClean="0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 smtClean="0">
                    <a:latin typeface="+mn-lt"/>
                  </a:rPr>
                  <a:t>Misalkan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+mn-lt"/>
                  </a:rPr>
                  <a:t>, </a:t>
                </a:r>
                <a:r>
                  <a:rPr lang="en-US" dirty="0" err="1" smtClean="0">
                    <a:latin typeface="+mn-lt"/>
                  </a:rPr>
                  <a:t>maka</a:t>
                </a:r>
                <a:r>
                  <a:rPr lang="en-US" dirty="0" smtClean="0">
                    <a:latin typeface="+mn-lt"/>
                  </a:rPr>
                  <a:t> minor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dari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adalah</a:t>
                </a:r>
                <a:r>
                  <a:rPr lang="en-US" dirty="0" smtClean="0">
                    <a:latin typeface="+mn-lt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 smtClean="0">
                    <a:latin typeface="+mn-lt"/>
                  </a:rPr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−(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+mn-lt"/>
                  </a:rPr>
                  <a:t>,</a:t>
                </a:r>
              </a:p>
              <a:p>
                <a:pPr marL="0" indent="0" algn="just">
                  <a:buNone/>
                </a:pPr>
                <a:r>
                  <a:rPr lang="en-US" dirty="0" err="1" smtClean="0">
                    <a:latin typeface="+mn-lt"/>
                  </a:rPr>
                  <a:t>Sedangkan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kofaktor</a:t>
                </a:r>
                <a:r>
                  <a:rPr lang="en-US" dirty="0" smtClean="0">
                    <a:latin typeface="+mn-lt"/>
                  </a:rPr>
                  <a:t> </a:t>
                </a:r>
                <a:endParaRPr lang="en-US" dirty="0">
                  <a:latin typeface="+mn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latin typeface="+mn-lt"/>
                </a:endParaRPr>
              </a:p>
              <a:p>
                <a:pPr marL="0" indent="0" algn="just">
                  <a:buNone/>
                </a:pPr>
                <a:endParaRPr lang="en-US" dirty="0" smtClean="0">
                  <a:latin typeface="+mn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.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 −(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  <a:blipFill>
                <a:blip r:embed="rId5"/>
                <a:stretch>
                  <a:fillRect l="-1166" t="-1465" r="-1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391479" y="2077280"/>
            <a:ext cx="2246243" cy="288235"/>
          </a:xfrm>
          <a:prstGeom prst="rect">
            <a:avLst/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21297" y="2077280"/>
            <a:ext cx="496956" cy="1093306"/>
          </a:xfrm>
          <a:prstGeom prst="rect">
            <a:avLst/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26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Minor, </a:t>
            </a:r>
            <a:r>
              <a:rPr lang="en-US" dirty="0" err="1" smtClean="0"/>
              <a:t>Kofaktor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Adjoin </a:t>
            </a:r>
            <a:r>
              <a:rPr lang="en-US" dirty="0" err="1" smtClean="0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 smtClean="0">
                    <a:latin typeface="+mn-lt"/>
                  </a:rPr>
                  <a:t>Minor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dari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adalah</a:t>
                </a:r>
                <a:r>
                  <a:rPr lang="en-US" dirty="0" smtClean="0">
                    <a:latin typeface="+mn-lt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 smtClean="0">
                    <a:latin typeface="+mn-lt"/>
                  </a:rPr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−(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+mn-lt"/>
                  </a:rPr>
                  <a:t>,</a:t>
                </a:r>
              </a:p>
              <a:p>
                <a:pPr marL="0" indent="0" algn="just">
                  <a:buNone/>
                </a:pPr>
                <a:r>
                  <a:rPr lang="en-US" dirty="0" err="1" smtClean="0">
                    <a:latin typeface="+mn-lt"/>
                  </a:rPr>
                  <a:t>Sedangkan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kofaktor</a:t>
                </a:r>
                <a:r>
                  <a:rPr lang="en-US" dirty="0" smtClean="0">
                    <a:latin typeface="+mn-lt"/>
                  </a:rPr>
                  <a:t> </a:t>
                </a:r>
                <a:endParaRPr lang="en-US" dirty="0">
                  <a:latin typeface="+mn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latin typeface="+mn-lt"/>
                </a:endParaRPr>
              </a:p>
              <a:p>
                <a:pPr marL="0" indent="0" algn="just">
                  <a:buNone/>
                </a:pPr>
                <a:endParaRPr lang="en-US" dirty="0">
                  <a:latin typeface="+mn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.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 −(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>
                  <a:latin typeface="+mn-lt"/>
                </a:endParaRPr>
              </a:p>
              <a:p>
                <a:pPr marL="0" indent="0" algn="just">
                  <a:buNone/>
                </a:pPr>
                <a:r>
                  <a:rPr lang="en-US" dirty="0" smtClean="0">
                    <a:latin typeface="+mn-lt"/>
                  </a:rPr>
                  <a:t>Dan </a:t>
                </a:r>
                <a:r>
                  <a:rPr lang="en-US" dirty="0" err="1" smtClean="0">
                    <a:latin typeface="+mn-lt"/>
                  </a:rPr>
                  <a:t>seterusnya</a:t>
                </a:r>
                <a:r>
                  <a:rPr lang="en-US" dirty="0" smtClean="0">
                    <a:latin typeface="+mn-lt"/>
                  </a:rPr>
                  <a:t>… 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  <a:blipFill>
                <a:blip r:embed="rId3"/>
                <a:stretch>
                  <a:fillRect l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831081" y="2122004"/>
            <a:ext cx="2246243" cy="288235"/>
          </a:xfrm>
          <a:prstGeom prst="rect">
            <a:avLst/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05724" y="1269801"/>
            <a:ext cx="496956" cy="1093306"/>
          </a:xfrm>
          <a:prstGeom prst="rect">
            <a:avLst/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27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Minor, </a:t>
            </a:r>
            <a:r>
              <a:rPr lang="en-US" dirty="0" err="1" smtClean="0"/>
              <a:t>Kofaktor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Adjoin </a:t>
            </a:r>
            <a:r>
              <a:rPr lang="en-US" dirty="0" err="1" smtClean="0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9862"/>
                <a:ext cx="10980420" cy="5011629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2400" b="1" dirty="0" smtClean="0">
                    <a:latin typeface="+mn-lt"/>
                  </a:rPr>
                  <a:t>Matriks </a:t>
                </a:r>
                <a:r>
                  <a:rPr lang="en-US" sz="2400" b="1" dirty="0" err="1" smtClean="0">
                    <a:latin typeface="+mn-lt"/>
                  </a:rPr>
                  <a:t>Kofaktor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>
                    <a:latin typeface="+mn-lt"/>
                  </a:rPr>
                  <a:t>merupakan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 err="1">
                    <a:latin typeface="+mn-lt"/>
                  </a:rPr>
                  <a:t>matriks</a:t>
                </a:r>
                <a:r>
                  <a:rPr lang="en-US" sz="2400" dirty="0">
                    <a:latin typeface="+mn-lt"/>
                  </a:rPr>
                  <a:t> yang </a:t>
                </a:r>
                <a:r>
                  <a:rPr lang="en-US" sz="2400" dirty="0" err="1">
                    <a:latin typeface="+mn-lt"/>
                  </a:rPr>
                  <a:t>terdiri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 err="1">
                    <a:latin typeface="+mn-lt"/>
                  </a:rPr>
                  <a:t>dari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 err="1">
                    <a:latin typeface="+mn-lt"/>
                  </a:rPr>
                  <a:t>kofaktor-kofaktor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 err="1">
                    <a:latin typeface="+mn-lt"/>
                  </a:rPr>
                  <a:t>matriks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 err="1">
                    <a:latin typeface="+mn-lt"/>
                  </a:rPr>
                  <a:t>itu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 err="1">
                    <a:latin typeface="+mn-lt"/>
                  </a:rPr>
                  <a:t>sendiri</a:t>
                </a:r>
                <a:r>
                  <a:rPr lang="en-US" sz="2400" dirty="0">
                    <a:latin typeface="+mn-lt"/>
                  </a:rPr>
                  <a:t>. </a:t>
                </a:r>
                <a:r>
                  <a:rPr lang="en-US" sz="2400" dirty="0" err="1">
                    <a:latin typeface="+mn-lt"/>
                  </a:rPr>
                  <a:t>Jadi</a:t>
                </a:r>
                <a:r>
                  <a:rPr lang="en-US" sz="2400" dirty="0">
                    <a:latin typeface="+mn-lt"/>
                  </a:rPr>
                  <a:t>, </a:t>
                </a:r>
                <a:r>
                  <a:rPr lang="en-US" sz="2400" dirty="0" err="1">
                    <a:latin typeface="+mn-lt"/>
                  </a:rPr>
                  <a:t>misalkan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 err="1">
                    <a:latin typeface="+mn-lt"/>
                  </a:rPr>
                  <a:t>terdapat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 err="1">
                    <a:latin typeface="+mn-lt"/>
                  </a:rPr>
                  <a:t>suatu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 err="1">
                    <a:latin typeface="+mn-lt"/>
                  </a:rPr>
                  <a:t>matriks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 err="1">
                    <a:latin typeface="+mn-lt"/>
                  </a:rPr>
                  <a:t>katakanlah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 err="1">
                    <a:latin typeface="+mn-lt"/>
                  </a:rPr>
                  <a:t>matriks</a:t>
                </a:r>
                <a:r>
                  <a:rPr lang="en-US" sz="2400" dirty="0">
                    <a:latin typeface="+mn-lt"/>
                  </a:rPr>
                  <a:t> A, </a:t>
                </a:r>
                <a:r>
                  <a:rPr lang="en-US" sz="2400" dirty="0" err="1">
                    <a:latin typeface="+mn-lt"/>
                  </a:rPr>
                  <a:t>maka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 err="1">
                    <a:latin typeface="+mn-lt"/>
                  </a:rPr>
                  <a:t>matriks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 err="1">
                    <a:latin typeface="+mn-lt"/>
                  </a:rPr>
                  <a:t>kofaktor</a:t>
                </a:r>
                <a:r>
                  <a:rPr lang="en-US" sz="2400" dirty="0">
                    <a:latin typeface="+mn-lt"/>
                  </a:rPr>
                  <a:t> A </a:t>
                </a:r>
                <a:r>
                  <a:rPr lang="en-US" sz="2400" dirty="0" err="1">
                    <a:latin typeface="+mn-lt"/>
                  </a:rPr>
                  <a:t>merupakan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 err="1">
                    <a:latin typeface="+mn-lt"/>
                  </a:rPr>
                  <a:t>matriks</a:t>
                </a:r>
                <a:r>
                  <a:rPr lang="en-US" sz="2400" dirty="0">
                    <a:latin typeface="+mn-lt"/>
                  </a:rPr>
                  <a:t> yang </a:t>
                </a:r>
                <a:r>
                  <a:rPr lang="en-US" sz="2400" dirty="0" err="1">
                    <a:latin typeface="+mn-lt"/>
                  </a:rPr>
                  <a:t>terdiri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 err="1">
                    <a:latin typeface="+mn-lt"/>
                  </a:rPr>
                  <a:t>dari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 err="1">
                    <a:latin typeface="+mn-lt"/>
                  </a:rPr>
                  <a:t>kofaktor-kofaktor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 err="1">
                    <a:latin typeface="+mn-lt"/>
                  </a:rPr>
                  <a:t>dari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 err="1">
                    <a:latin typeface="+mn-lt"/>
                  </a:rPr>
                  <a:t>matriks</a:t>
                </a:r>
                <a:r>
                  <a:rPr lang="en-US" sz="2400" dirty="0">
                    <a:latin typeface="+mn-lt"/>
                  </a:rPr>
                  <a:t> A. </a:t>
                </a:r>
                <a:r>
                  <a:rPr lang="en-US" sz="2400" dirty="0" err="1">
                    <a:latin typeface="+mn-lt"/>
                  </a:rPr>
                  <a:t>Susunan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 err="1">
                    <a:latin typeface="+mn-lt"/>
                  </a:rPr>
                  <a:t>elemen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 err="1">
                    <a:latin typeface="+mn-lt"/>
                  </a:rPr>
                  <a:t>matriks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 err="1">
                    <a:latin typeface="+mn-lt"/>
                  </a:rPr>
                  <a:t>kofaktor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 err="1">
                    <a:latin typeface="+mn-lt"/>
                  </a:rPr>
                  <a:t>juga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 err="1">
                    <a:latin typeface="+mn-lt"/>
                  </a:rPr>
                  <a:t>mengikuti</a:t>
                </a:r>
                <a:r>
                  <a:rPr lang="en-US" sz="2400" dirty="0">
                    <a:latin typeface="+mn-lt"/>
                  </a:rPr>
                  <a:t> </a:t>
                </a:r>
                <a:r>
                  <a:rPr lang="en-US" sz="2400" dirty="0" err="1">
                    <a:latin typeface="+mn-lt"/>
                  </a:rPr>
                  <a:t>susunan</a:t>
                </a:r>
                <a:r>
                  <a:rPr lang="en-US" sz="2400" dirty="0">
                    <a:latin typeface="+mn-lt"/>
                  </a:rPr>
                  <a:t> (</a:t>
                </a:r>
                <a:r>
                  <a:rPr lang="en-US" sz="2400" dirty="0" err="1">
                    <a:latin typeface="+mn-lt"/>
                  </a:rPr>
                  <a:t>letak</a:t>
                </a:r>
                <a:r>
                  <a:rPr lang="en-US" sz="2400" dirty="0">
                    <a:latin typeface="+mn-lt"/>
                  </a:rPr>
                  <a:t>) </a:t>
                </a:r>
                <a:r>
                  <a:rPr lang="en-US" sz="2400" dirty="0" err="1">
                    <a:latin typeface="+mn-lt"/>
                  </a:rPr>
                  <a:t>kofaktor-kofaktornya</a:t>
                </a:r>
                <a:r>
                  <a:rPr lang="en-US" sz="2400" dirty="0" smtClean="0">
                    <a:latin typeface="+mn-lt"/>
                  </a:rPr>
                  <a:t>. </a:t>
                </a:r>
                <a:r>
                  <a:rPr lang="en-US" sz="2400" b="1" dirty="0" err="1" smtClean="0">
                    <a:latin typeface="+mn-lt"/>
                  </a:rPr>
                  <a:t>Matriks</a:t>
                </a:r>
                <a:r>
                  <a:rPr lang="en-US" sz="2400" b="1" dirty="0" smtClean="0">
                    <a:latin typeface="+mn-lt"/>
                  </a:rPr>
                  <a:t> Adjoin/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𝑨𝒅𝒋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adalah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b="1" dirty="0" smtClean="0">
                    <a:latin typeface="+mn-lt"/>
                  </a:rPr>
                  <a:t>transpose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dari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b="1" dirty="0" err="1" smtClean="0">
                    <a:latin typeface="+mn-lt"/>
                  </a:rPr>
                  <a:t>kofaktor</a:t>
                </a:r>
                <a:r>
                  <a:rPr lang="en-US" sz="2400" b="1" dirty="0" smtClean="0">
                    <a:latin typeface="+mn-lt"/>
                  </a:rPr>
                  <a:t> A</a:t>
                </a:r>
                <a:r>
                  <a:rPr lang="en-US" sz="2400" dirty="0" smtClean="0">
                    <a:latin typeface="+mn-lt"/>
                  </a:rPr>
                  <a:t>.</a:t>
                </a:r>
              </a:p>
              <a:p>
                <a:pPr marL="0" indent="0" algn="just">
                  <a:buNone/>
                </a:pPr>
                <a:endParaRPr lang="en-US" sz="2400" dirty="0" smtClean="0">
                  <a:latin typeface="+mn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latin typeface="+mn-lt"/>
                </a:endParaRPr>
              </a:p>
              <a:p>
                <a:pPr marL="0" indent="0" algn="just">
                  <a:buNone/>
                </a:pPr>
                <a:endParaRPr lang="en-US" dirty="0" smtClean="0">
                  <a:latin typeface="+mn-lt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𝐾𝑜𝑓𝑎𝑘𝑡𝑜𝑟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+mn-lt"/>
                  </a:rPr>
                  <a:t> 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9862"/>
                <a:ext cx="10980420" cy="5011629"/>
              </a:xfrm>
              <a:blipFill>
                <a:blip r:embed="rId3"/>
                <a:stretch>
                  <a:fillRect l="-888" t="-2311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28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Minor, </a:t>
            </a:r>
            <a:r>
              <a:rPr lang="en-US" dirty="0" err="1"/>
              <a:t>Kofaktor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Adjoin </a:t>
            </a:r>
            <a:r>
              <a:rPr lang="en-US" dirty="0" err="1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n-US" b="1" dirty="0" smtClean="0">
                    <a:latin typeface="+mn-lt"/>
                  </a:rPr>
                  <a:t>Latihan (</a:t>
                </a:r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Kofaktor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dan</a:t>
                </a:r>
                <a:r>
                  <a:rPr lang="en-US" b="1" dirty="0" smtClean="0">
                    <a:latin typeface="+mn-lt"/>
                  </a:rPr>
                  <a:t> Adjoin)</a:t>
                </a:r>
                <a:endParaRPr lang="en-US" b="1" dirty="0">
                  <a:latin typeface="+mn-lt"/>
                </a:endParaRPr>
              </a:p>
              <a:p>
                <a:pPr marL="0" indent="0" algn="just">
                  <a:buNone/>
                </a:pPr>
                <a:r>
                  <a:rPr lang="en-US" dirty="0" err="1" smtClean="0">
                    <a:latin typeface="+mn-lt"/>
                  </a:rPr>
                  <a:t>Tentukan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kofaktor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dan</a:t>
                </a:r>
                <a:r>
                  <a:rPr lang="en-US" dirty="0" smtClean="0">
                    <a:latin typeface="+mn-lt"/>
                  </a:rPr>
                  <a:t> adjoin dari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𝐾𝑜𝑓𝑎𝑘𝑡𝑜𝑟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latin typeface="+mn-lt"/>
                </a:endParaRPr>
              </a:p>
              <a:p>
                <a:pPr marL="0" indent="0" algn="just">
                  <a:buNone/>
                </a:pPr>
                <a:endParaRPr lang="en-US" dirty="0" smtClean="0">
                  <a:latin typeface="+mn-lt"/>
                </a:endParaRPr>
              </a:p>
              <a:p>
                <a:pPr marL="0" indent="0" algn="just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𝐾𝑜𝑓𝑎𝑘𝑡𝑜𝑟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</m:mr>
                                  </m:m>
                                </m:e>
                              </m:d>
                            </m:e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</m:mr>
                                  </m:m>
                                </m:e>
                              </m:d>
                            </m:e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</m:mr>
                                  </m:m>
                                </m:e>
                              </m:d>
                            </m:e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</m:mr>
                                  </m:m>
                                </m:e>
                              </m:d>
                            </m:e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</m:mr>
                                  </m:m>
                                </m:e>
                              </m:d>
                            </m:e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</m:mr>
                                  </m:m>
                                </m:e>
                              </m:d>
                            </m:e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  <a:blipFill>
                <a:blip r:embed="rId3"/>
                <a:stretch>
                  <a:fillRect l="-999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8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29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Minor, </a:t>
            </a:r>
            <a:r>
              <a:rPr lang="en-US" dirty="0" err="1"/>
              <a:t>Kofaktor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Adjoin </a:t>
            </a:r>
            <a:r>
              <a:rPr lang="en-US" dirty="0" err="1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buNone/>
                </a:pPr>
                <a:r>
                  <a:rPr lang="en-US" b="1" dirty="0" smtClean="0">
                    <a:latin typeface="+mn-lt"/>
                  </a:rPr>
                  <a:t>Latihan (</a:t>
                </a:r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Kofaktor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dan</a:t>
                </a:r>
                <a:r>
                  <a:rPr lang="en-US" b="1" dirty="0" smtClean="0">
                    <a:latin typeface="+mn-lt"/>
                  </a:rPr>
                  <a:t> Adjoin)</a:t>
                </a:r>
                <a:endParaRPr lang="en-US" b="1" dirty="0">
                  <a:latin typeface="+mn-lt"/>
                </a:endParaRPr>
              </a:p>
              <a:p>
                <a:pPr marL="0" indent="0" algn="just">
                  <a:buNone/>
                </a:pPr>
                <a:r>
                  <a:rPr lang="en-US" dirty="0" err="1" smtClean="0">
                    <a:latin typeface="+mn-lt"/>
                  </a:rPr>
                  <a:t>Tentukan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kofaktor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dan</a:t>
                </a:r>
                <a:r>
                  <a:rPr lang="en-US" dirty="0" smtClean="0">
                    <a:latin typeface="+mn-lt"/>
                  </a:rPr>
                  <a:t> adjoin dari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latin typeface="+mn-lt"/>
                </a:endParaRPr>
              </a:p>
              <a:p>
                <a:pPr marL="0" indent="0" algn="just">
                  <a:buNone/>
                </a:pPr>
                <a:endParaRPr lang="en-US" dirty="0" smtClean="0">
                  <a:latin typeface="+mn-lt"/>
                </a:endParaRPr>
              </a:p>
              <a:p>
                <a:pPr marL="0" indent="0" algn="just">
                  <a:buNone/>
                </a:pPr>
                <a:endParaRPr lang="en-US" dirty="0" smtClean="0">
                  <a:latin typeface="+mn-lt"/>
                </a:endParaRPr>
              </a:p>
              <a:p>
                <a:pPr marL="0" indent="0" algn="just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𝐾𝑜𝑓𝑎𝑘𝑡𝑜𝑟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</m:e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</m:e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latin typeface="+mn-lt"/>
                </a:endParaRPr>
              </a:p>
              <a:p>
                <a:pPr marL="0" indent="0" algn="just">
                  <a:buNone/>
                </a:pPr>
                <a:endParaRPr lang="en-US" dirty="0" smtClean="0">
                  <a:latin typeface="+mn-lt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𝐾𝑜𝑓𝑎𝑘𝑡𝑜𝑟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+mn-lt"/>
                  </a:rPr>
                  <a:t> ,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+mn-lt"/>
                  </a:rPr>
                  <a:t>	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  <a:blipFill>
                <a:blip r:embed="rId3"/>
                <a:stretch>
                  <a:fillRect l="-888" t="-2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9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latin typeface="+mn-lt"/>
                  </a:rPr>
                  <a:t>1. </a:t>
                </a:r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Baris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dan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b="1" dirty="0" smtClean="0">
                    <a:latin typeface="+mn-lt"/>
                  </a:rPr>
                  <a:t> Kolom</a:t>
                </a:r>
              </a:p>
              <a:p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>
                    <a:latin typeface="+mn-lt"/>
                  </a:rPr>
                  <a:t>baris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adalah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suatu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matriks</a:t>
                </a:r>
                <a:r>
                  <a:rPr lang="en-US" dirty="0">
                    <a:latin typeface="+mn-lt"/>
                  </a:rPr>
                  <a:t> yang </a:t>
                </a:r>
                <a:r>
                  <a:rPr lang="en-US" dirty="0" err="1">
                    <a:latin typeface="+mn-lt"/>
                  </a:rPr>
                  <a:t>hanya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memiliki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satu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baris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saja</a:t>
                </a:r>
                <a:r>
                  <a:rPr lang="en-US" dirty="0">
                    <a:latin typeface="+mn-lt"/>
                  </a:rPr>
                  <a:t>. </a:t>
                </a:r>
                <a:r>
                  <a:rPr lang="en-US" dirty="0" err="1">
                    <a:latin typeface="+mn-lt"/>
                  </a:rPr>
                  <a:t>Sedangkan</a:t>
                </a:r>
                <a:r>
                  <a:rPr lang="en-US" dirty="0">
                    <a:latin typeface="+mn-lt"/>
                  </a:rPr>
                  <a:t>, </a:t>
                </a:r>
                <a:r>
                  <a:rPr lang="en-US" b="1" dirty="0" err="1">
                    <a:latin typeface="+mn-lt"/>
                  </a:rPr>
                  <a:t>matriks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b="1" dirty="0" err="1">
                    <a:latin typeface="+mn-lt"/>
                  </a:rPr>
                  <a:t>kolom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adalah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suatu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matriks</a:t>
                </a:r>
                <a:r>
                  <a:rPr lang="en-US" dirty="0">
                    <a:latin typeface="+mn-lt"/>
                  </a:rPr>
                  <a:t> yang </a:t>
                </a:r>
                <a:r>
                  <a:rPr lang="en-US" dirty="0" err="1">
                    <a:latin typeface="+mn-lt"/>
                  </a:rPr>
                  <a:t>hanya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memiliki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satu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kolom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saja</a:t>
                </a:r>
                <a:r>
                  <a:rPr lang="en-US" dirty="0" smtClean="0">
                    <a:latin typeface="+mn-lt"/>
                  </a:rPr>
                  <a:t>.</a:t>
                </a:r>
              </a:p>
              <a:p>
                <a:r>
                  <a:rPr lang="en-US" dirty="0" err="1" smtClean="0">
                    <a:latin typeface="+mn-lt"/>
                  </a:rPr>
                  <a:t>Dengan</a:t>
                </a:r>
                <a:r>
                  <a:rPr lang="en-US" dirty="0" smtClean="0">
                    <a:latin typeface="+mn-lt"/>
                  </a:rPr>
                  <a:t> kata lain </a:t>
                </a:r>
                <a:r>
                  <a:rPr lang="en-US" dirty="0" err="1" smtClean="0">
                    <a:latin typeface="+mn-lt"/>
                  </a:rPr>
                  <a:t>suatu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</a:t>
                </a:r>
                <a:r>
                  <a:rPr lang="en-US" dirty="0" err="1" smtClean="0">
                    <a:latin typeface="+mn-lt"/>
                  </a:rPr>
                  <a:t>atriks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baris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dapat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dianyatakan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sebagai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vektor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baris</a:t>
                </a:r>
                <a:r>
                  <a:rPr lang="en-US" dirty="0" smtClean="0">
                    <a:latin typeface="+mn-lt"/>
                  </a:rPr>
                  <a:t>:</a:t>
                </a:r>
              </a:p>
              <a:p>
                <a:pPr marL="0" lvl="1" indent="0" algn="ctr">
                  <a:spcBef>
                    <a:spcPts val="1000"/>
                  </a:spcBef>
                  <a:buNone/>
                </a:pPr>
                <a:r>
                  <a:rPr lang="en-US" dirty="0"/>
                  <a:t>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 [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 err="1" smtClean="0">
                    <a:latin typeface="+mn-lt"/>
                  </a:rPr>
                  <a:t>Suatu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kolom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dapat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dinyatakan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sebagai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vektor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kolom</a:t>
                </a:r>
                <a:r>
                  <a:rPr lang="en-US" dirty="0" smtClean="0">
                    <a:latin typeface="+mn-lt"/>
                  </a:rPr>
                  <a:t> 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66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266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30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Minor, </a:t>
            </a:r>
            <a:r>
              <a:rPr lang="en-US" dirty="0" err="1" smtClean="0"/>
              <a:t>Kofaktor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Adjoin </a:t>
            </a:r>
            <a:r>
              <a:rPr lang="en-US" dirty="0" err="1" smtClean="0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9862"/>
                <a:ext cx="10980420" cy="5096488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2600" b="1" dirty="0" smtClean="0">
                    <a:latin typeface="+mn-lt"/>
                  </a:rPr>
                  <a:t>Determinan</a:t>
                </a:r>
                <a:r>
                  <a:rPr lang="en-US" sz="2600" dirty="0" smtClean="0">
                    <a:latin typeface="+mn-lt"/>
                  </a:rPr>
                  <a:t> </a:t>
                </a:r>
                <a:r>
                  <a:rPr lang="en-US" sz="2600" dirty="0" err="1">
                    <a:latin typeface="+mn-lt"/>
                  </a:rPr>
                  <a:t>suatu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>
                    <a:latin typeface="+mn-lt"/>
                  </a:rPr>
                  <a:t>matriks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 smtClean="0">
                    <a:latin typeface="+mn-lt"/>
                  </a:rPr>
                  <a:t>persegi</a:t>
                </a:r>
                <a:r>
                  <a:rPr lang="en-US" sz="26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>
                    <a:latin typeface="+mn-lt"/>
                  </a:rPr>
                  <a:t>dapat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>
                    <a:latin typeface="+mn-lt"/>
                  </a:rPr>
                  <a:t>juga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>
                    <a:latin typeface="+mn-lt"/>
                  </a:rPr>
                  <a:t>dihitung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>
                    <a:latin typeface="+mn-lt"/>
                  </a:rPr>
                  <a:t>dengan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>
                    <a:latin typeface="+mn-lt"/>
                  </a:rPr>
                  <a:t>menggunakan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b="1" dirty="0" err="1">
                    <a:latin typeface="+mn-lt"/>
                  </a:rPr>
                  <a:t>ekspansi</a:t>
                </a:r>
                <a:r>
                  <a:rPr lang="en-US" sz="2600" b="1" dirty="0">
                    <a:latin typeface="+mn-lt"/>
                  </a:rPr>
                  <a:t> </a:t>
                </a:r>
                <a:r>
                  <a:rPr lang="en-US" sz="2600" b="1" dirty="0" err="1">
                    <a:latin typeface="+mn-lt"/>
                  </a:rPr>
                  <a:t>kofaktor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>
                    <a:latin typeface="+mn-lt"/>
                  </a:rPr>
                  <a:t>sepanjang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 smtClean="0">
                    <a:latin typeface="+mn-lt"/>
                  </a:rPr>
                  <a:t>baris</a:t>
                </a:r>
                <a:r>
                  <a:rPr lang="en-US" sz="2600" dirty="0" smtClean="0">
                    <a:latin typeface="+mn-lt"/>
                  </a:rPr>
                  <a:t>/</a:t>
                </a:r>
                <a:r>
                  <a:rPr lang="en-US" sz="2600" dirty="0" err="1" smtClean="0">
                    <a:latin typeface="+mn-lt"/>
                  </a:rPr>
                  <a:t>kolom</a:t>
                </a:r>
                <a:r>
                  <a:rPr lang="en-US" sz="2600" dirty="0" smtClean="0">
                    <a:latin typeface="+mn-lt"/>
                  </a:rPr>
                  <a:t>. </a:t>
                </a:r>
              </a:p>
              <a:p>
                <a:pPr marL="0" indent="0" algn="just">
                  <a:buNone/>
                </a:pPr>
                <a:r>
                  <a:rPr lang="en-US" sz="2600" b="1" dirty="0" err="1">
                    <a:latin typeface="+mn-lt"/>
                  </a:rPr>
                  <a:t>Teorema</a:t>
                </a:r>
                <a:r>
                  <a:rPr lang="en-US" sz="2600" b="1" dirty="0">
                    <a:latin typeface="+mn-lt"/>
                  </a:rPr>
                  <a:t>: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>
                    <a:latin typeface="+mn-lt"/>
                  </a:rPr>
                  <a:t>Determinan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>
                    <a:latin typeface="+mn-lt"/>
                  </a:rPr>
                  <a:t>matriks</a:t>
                </a:r>
                <a:r>
                  <a:rPr lang="en-US" sz="2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00" dirty="0">
                    <a:latin typeface="+mn-lt"/>
                  </a:rPr>
                  <a:t> yang </a:t>
                </a:r>
                <a:r>
                  <a:rPr lang="en-US" sz="2600" dirty="0" err="1">
                    <a:latin typeface="+mn-lt"/>
                  </a:rPr>
                  <a:t>berukuran</a:t>
                </a:r>
                <a:r>
                  <a:rPr lang="en-US" sz="2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>
                    <a:latin typeface="+mn-lt"/>
                  </a:rPr>
                  <a:t>dapat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>
                    <a:latin typeface="+mn-lt"/>
                  </a:rPr>
                  <a:t>dihitung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>
                    <a:latin typeface="+mn-lt"/>
                  </a:rPr>
                  <a:t>dengan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>
                    <a:latin typeface="+mn-lt"/>
                  </a:rPr>
                  <a:t>mengalikan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b="1" dirty="0" err="1" smtClean="0">
                    <a:latin typeface="+mn-lt"/>
                  </a:rPr>
                  <a:t>elemen</a:t>
                </a:r>
                <a:r>
                  <a:rPr lang="en-US" sz="2600" b="1" dirty="0" smtClean="0">
                    <a:latin typeface="+mn-lt"/>
                  </a:rPr>
                  <a:t> </a:t>
                </a:r>
                <a:r>
                  <a:rPr lang="en-US" sz="2600" b="1" dirty="0" err="1">
                    <a:latin typeface="+mn-lt"/>
                  </a:rPr>
                  <a:t>dalam</a:t>
                </a:r>
                <a:r>
                  <a:rPr lang="en-US" sz="2600" b="1" dirty="0">
                    <a:latin typeface="+mn-lt"/>
                  </a:rPr>
                  <a:t> </a:t>
                </a:r>
                <a:r>
                  <a:rPr lang="en-US" sz="2600" b="1" dirty="0" err="1">
                    <a:latin typeface="+mn-lt"/>
                  </a:rPr>
                  <a:t>suatu</a:t>
                </a:r>
                <a:r>
                  <a:rPr lang="en-US" sz="2600" b="1" dirty="0">
                    <a:latin typeface="+mn-lt"/>
                  </a:rPr>
                  <a:t> </a:t>
                </a:r>
                <a:r>
                  <a:rPr lang="en-US" sz="2600" b="1" dirty="0" err="1">
                    <a:latin typeface="+mn-lt"/>
                  </a:rPr>
                  <a:t>baris</a:t>
                </a:r>
                <a:r>
                  <a:rPr lang="en-US" sz="2600" dirty="0">
                    <a:latin typeface="+mn-lt"/>
                  </a:rPr>
                  <a:t> (</a:t>
                </a:r>
                <a:r>
                  <a:rPr lang="en-US" sz="2600" dirty="0" err="1">
                    <a:latin typeface="+mn-lt"/>
                  </a:rPr>
                  <a:t>atau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>
                    <a:latin typeface="+mn-lt"/>
                  </a:rPr>
                  <a:t>kolom</a:t>
                </a:r>
                <a:r>
                  <a:rPr lang="en-US" sz="2600" dirty="0">
                    <a:latin typeface="+mn-lt"/>
                  </a:rPr>
                  <a:t>) </a:t>
                </a:r>
                <a:r>
                  <a:rPr lang="en-US" sz="2600" dirty="0" err="1">
                    <a:latin typeface="+mn-lt"/>
                  </a:rPr>
                  <a:t>dengan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>
                    <a:latin typeface="+mn-lt"/>
                  </a:rPr>
                  <a:t>kofaktor-kofaktornya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>
                    <a:latin typeface="+mn-lt"/>
                  </a:rPr>
                  <a:t>dan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>
                    <a:latin typeface="+mn-lt"/>
                  </a:rPr>
                  <a:t>menambahkan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>
                    <a:latin typeface="+mn-lt"/>
                  </a:rPr>
                  <a:t>hasil</a:t>
                </a:r>
                <a:r>
                  <a:rPr lang="en-US" sz="2600" dirty="0">
                    <a:latin typeface="+mn-lt"/>
                  </a:rPr>
                  <a:t> kali yang </a:t>
                </a:r>
                <a:r>
                  <a:rPr lang="en-US" sz="2600" dirty="0" err="1">
                    <a:latin typeface="+mn-lt"/>
                  </a:rPr>
                  <a:t>dihasilkan</a:t>
                </a:r>
                <a:r>
                  <a:rPr lang="en-US" sz="2600" dirty="0">
                    <a:latin typeface="+mn-lt"/>
                  </a:rPr>
                  <a:t>, </a:t>
                </a:r>
                <a:r>
                  <a:rPr lang="en-US" sz="2600" dirty="0" err="1">
                    <a:latin typeface="+mn-lt"/>
                  </a:rPr>
                  <a:t>yaitu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>
                    <a:latin typeface="+mn-lt"/>
                  </a:rPr>
                  <a:t>untuk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>
                    <a:latin typeface="+mn-lt"/>
                  </a:rPr>
                  <a:t>setiap</a:t>
                </a:r>
                <a:r>
                  <a:rPr lang="en-US" sz="2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1≤ </m:t>
                    </m:r>
                    <m:r>
                      <a:rPr lang="en-US" sz="26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>
                    <a:latin typeface="+mn-lt"/>
                  </a:rPr>
                  <a:t>dan</a:t>
                </a:r>
                <a:r>
                  <a:rPr lang="en-US" sz="2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1≤ 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>
                    <a:latin typeface="+mn-lt"/>
                  </a:rPr>
                  <a:t>, </a:t>
                </a:r>
                <a:r>
                  <a:rPr lang="en-US" sz="2600" dirty="0" err="1" smtClean="0">
                    <a:latin typeface="+mn-lt"/>
                  </a:rPr>
                  <a:t>maka</a:t>
                </a:r>
                <a:r>
                  <a:rPr lang="en-US" sz="2600" dirty="0" smtClean="0">
                    <a:latin typeface="+mn-lt"/>
                  </a:rPr>
                  <a:t>:</a:t>
                </a:r>
              </a:p>
              <a:p>
                <a:pPr marL="0" indent="0" algn="just">
                  <a:buNone/>
                </a:pPr>
                <a:endParaRPr lang="en-US" sz="2600" dirty="0" smtClean="0">
                  <a:latin typeface="+mn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i="1" dirty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) = 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+ . . . +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600" dirty="0">
                  <a:latin typeface="+mn-lt"/>
                </a:endParaRPr>
              </a:p>
              <a:p>
                <a:pPr marL="0" indent="0" algn="ctr">
                  <a:buNone/>
                </a:pPr>
                <a:r>
                  <a:rPr lang="en-US" sz="2600" dirty="0">
                    <a:latin typeface="+mn-lt"/>
                  </a:rPr>
                  <a:t>(</a:t>
                </a:r>
                <a:r>
                  <a:rPr lang="en-US" sz="2600" dirty="0" err="1">
                    <a:latin typeface="+mn-lt"/>
                  </a:rPr>
                  <a:t>ekspansi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>
                    <a:latin typeface="+mn-lt"/>
                  </a:rPr>
                  <a:t>kofaktor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>
                    <a:latin typeface="+mn-lt"/>
                  </a:rPr>
                  <a:t>sepanjang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 smtClean="0">
                    <a:latin typeface="+mn-lt"/>
                  </a:rPr>
                  <a:t>baris</a:t>
                </a:r>
                <a:r>
                  <a:rPr lang="en-US" sz="2600" dirty="0" smtClean="0">
                    <a:latin typeface="+mn-lt"/>
                  </a:rPr>
                  <a:t> </a:t>
                </a:r>
                <a:r>
                  <a:rPr lang="en-US" sz="2600" dirty="0" err="1" smtClean="0">
                    <a:latin typeface="+mn-lt"/>
                  </a:rPr>
                  <a:t>ke-i</a:t>
                </a:r>
                <a:r>
                  <a:rPr lang="en-US" sz="2600" dirty="0" smtClean="0">
                    <a:latin typeface="+mn-lt"/>
                  </a:rPr>
                  <a:t>)</a:t>
                </a:r>
              </a:p>
              <a:p>
                <a:pPr marL="0" indent="0" algn="ctr">
                  <a:buNone/>
                </a:pPr>
                <a:r>
                  <a:rPr lang="en-US" sz="2600" dirty="0" err="1">
                    <a:latin typeface="+mn-lt"/>
                  </a:rPr>
                  <a:t>d</a:t>
                </a:r>
                <a:r>
                  <a:rPr lang="en-US" sz="2600" dirty="0" err="1" smtClean="0">
                    <a:latin typeface="+mn-lt"/>
                  </a:rPr>
                  <a:t>an</a:t>
                </a:r>
                <a:r>
                  <a:rPr lang="en-US" sz="2600" dirty="0" smtClean="0">
                    <a:latin typeface="+mn-lt"/>
                  </a:rPr>
                  <a:t> </a:t>
                </a:r>
              </a:p>
              <a:p>
                <a:pPr marL="0" indent="0" algn="ctr">
                  <a:buNone/>
                </a:pPr>
                <a:endParaRPr lang="en-US" sz="2600" dirty="0" smtClean="0">
                  <a:latin typeface="+mn-lt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i="1" dirty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) = </m:t>
                      </m:r>
                      <m:sSub>
                        <m:sSubPr>
                          <m:ctrlPr>
                            <a:rPr lang="en-US" sz="2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+ . . . +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latin typeface="+mn-lt"/>
                </a:endParaRPr>
              </a:p>
              <a:p>
                <a:pPr marL="0" indent="0" algn="ctr">
                  <a:buNone/>
                </a:pPr>
                <a:r>
                  <a:rPr lang="en-US" sz="2600" dirty="0" smtClean="0">
                    <a:latin typeface="+mn-lt"/>
                  </a:rPr>
                  <a:t>(</a:t>
                </a:r>
                <a:r>
                  <a:rPr lang="en-US" sz="2600" dirty="0" err="1">
                    <a:latin typeface="+mn-lt"/>
                  </a:rPr>
                  <a:t>ekspansi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>
                    <a:latin typeface="+mn-lt"/>
                  </a:rPr>
                  <a:t>kofaktor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>
                    <a:latin typeface="+mn-lt"/>
                  </a:rPr>
                  <a:t>sepanjang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>
                    <a:latin typeface="+mn-lt"/>
                  </a:rPr>
                  <a:t>kolom</a:t>
                </a:r>
                <a:r>
                  <a:rPr lang="en-US" sz="2600" dirty="0">
                    <a:latin typeface="+mn-lt"/>
                  </a:rPr>
                  <a:t> </a:t>
                </a:r>
                <a:r>
                  <a:rPr lang="en-US" sz="2600" dirty="0" err="1" smtClean="0">
                    <a:latin typeface="+mn-lt"/>
                  </a:rPr>
                  <a:t>ke</a:t>
                </a:r>
                <a:r>
                  <a:rPr lang="en-US" sz="2600" dirty="0" smtClean="0">
                    <a:latin typeface="+mn-lt"/>
                  </a:rPr>
                  <a:t>-j)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9862"/>
                <a:ext cx="10980420" cy="5096488"/>
              </a:xfrm>
              <a:blipFill>
                <a:blip r:embed="rId3"/>
                <a:stretch>
                  <a:fillRect l="-999" t="-2512" r="-944" b="-3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5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31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Minor, </a:t>
            </a:r>
            <a:r>
              <a:rPr lang="en-US" dirty="0" err="1" smtClean="0"/>
              <a:t>Kofaktor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Adjoin </a:t>
            </a:r>
            <a:r>
              <a:rPr lang="en-US" dirty="0" err="1" smtClean="0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9862"/>
                <a:ext cx="10980420" cy="30406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en-US" sz="2500" dirty="0" err="1" smtClean="0">
                    <a:latin typeface="+mn-lt"/>
                  </a:rPr>
                  <a:t>Jika</a:t>
                </a:r>
                <a:r>
                  <a:rPr lang="en-US" sz="2500" dirty="0" smtClean="0">
                    <a:latin typeface="+mn-lt"/>
                  </a:rPr>
                  <a:t> </a:t>
                </a:r>
                <a:r>
                  <a:rPr lang="en-US" sz="2500" dirty="0" err="1" smtClean="0">
                    <a:latin typeface="+mn-lt"/>
                  </a:rPr>
                  <a:t>sebuah</a:t>
                </a:r>
                <a:r>
                  <a:rPr lang="en-US" sz="2500" dirty="0" smtClean="0">
                    <a:latin typeface="+mn-lt"/>
                  </a:rPr>
                  <a:t> </a:t>
                </a:r>
                <a:r>
                  <a:rPr lang="en-US" sz="2500" dirty="0" err="1" smtClean="0">
                    <a:latin typeface="+mn-lt"/>
                  </a:rPr>
                  <a:t>matriks</a:t>
                </a:r>
                <a:r>
                  <a:rPr lang="en-US" sz="2500" dirty="0" smtClean="0">
                    <a:latin typeface="+mn-lt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5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5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500" dirty="0" smtClean="0">
                    <a:latin typeface="+mn-lt"/>
                  </a:rPr>
                  <a:t> </a:t>
                </a:r>
                <a:r>
                  <a:rPr lang="en-US" sz="2500" dirty="0" err="1" smtClean="0">
                    <a:latin typeface="+mn-lt"/>
                  </a:rPr>
                  <a:t>memiliki</a:t>
                </a:r>
                <a:r>
                  <a:rPr lang="en-US" sz="2500" dirty="0" smtClean="0">
                    <a:latin typeface="+mn-lt"/>
                  </a:rPr>
                  <a:t> </a:t>
                </a:r>
                <a:r>
                  <a:rPr lang="en-US" sz="2500" dirty="0" err="1" smtClean="0">
                    <a:latin typeface="+mn-lt"/>
                  </a:rPr>
                  <a:t>nilai</a:t>
                </a:r>
                <a:r>
                  <a:rPr lang="en-US" sz="2500" dirty="0" smtClean="0">
                    <a:latin typeface="+mn-lt"/>
                  </a:rPr>
                  <a:t> </a:t>
                </a:r>
                <a:r>
                  <a:rPr lang="en-US" sz="2500" dirty="0" err="1" smtClean="0">
                    <a:latin typeface="+mn-lt"/>
                  </a:rPr>
                  <a:t>kofaktor</a:t>
                </a:r>
                <a:r>
                  <a:rPr lang="en-US" sz="2500" dirty="0" smtClean="0">
                    <a:latin typeface="+mn-lt"/>
                  </a:rPr>
                  <a:t> </a:t>
                </a:r>
                <a:r>
                  <a:rPr lang="en-US" sz="2500" dirty="0" err="1" smtClean="0">
                    <a:latin typeface="+mn-lt"/>
                  </a:rPr>
                  <a:t>sebagai</a:t>
                </a:r>
                <a:r>
                  <a:rPr lang="en-US" sz="2500" dirty="0" smtClean="0">
                    <a:latin typeface="+mn-lt"/>
                  </a:rPr>
                  <a:t> </a:t>
                </a:r>
                <a:r>
                  <a:rPr lang="en-US" sz="2500" dirty="0" err="1" smtClean="0">
                    <a:latin typeface="+mn-lt"/>
                  </a:rPr>
                  <a:t>berikut</a:t>
                </a:r>
                <a:r>
                  <a:rPr lang="en-US" sz="2500" dirty="0" smtClean="0">
                    <a:latin typeface="+mn-lt"/>
                  </a:rPr>
                  <a:t>:</a:t>
                </a:r>
              </a:p>
              <a:p>
                <a:pPr marL="0" indent="0" algn="just">
                  <a:buNone/>
                </a:pPr>
                <a:endParaRPr lang="en-US" sz="2500" dirty="0" smtClean="0">
                  <a:latin typeface="+mn-lt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2500" i="1" dirty="0">
                        <a:latin typeface="Cambria Math" panose="02040503050406030204" pitchFamily="18" charset="0"/>
                      </a:rPr>
                      <m:t>𝐾𝑜𝑓𝑎𝑘𝑡𝑜𝑟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 i="1" dirty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5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500" i="1" dirty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500" dirty="0" smtClean="0">
                    <a:latin typeface="+mn-lt"/>
                  </a:rPr>
                  <a:t>. </a:t>
                </a:r>
                <a:r>
                  <a:rPr lang="en-US" sz="2500" dirty="0" err="1" smtClean="0">
                    <a:latin typeface="+mn-lt"/>
                  </a:rPr>
                  <a:t>Maka</a:t>
                </a:r>
                <a:r>
                  <a:rPr lang="en-US" sz="2500" dirty="0" smtClean="0">
                    <a:latin typeface="+mn-lt"/>
                  </a:rPr>
                  <a:t> </a:t>
                </a:r>
                <a:r>
                  <a:rPr lang="en-US" sz="2500" dirty="0" err="1" smtClean="0">
                    <a:latin typeface="+mn-lt"/>
                  </a:rPr>
                  <a:t>untuk</a:t>
                </a:r>
                <a:r>
                  <a:rPr lang="en-US" sz="2500" dirty="0" smtClean="0">
                    <a:latin typeface="+mn-lt"/>
                  </a:rPr>
                  <a:t> </a:t>
                </a:r>
                <a:r>
                  <a:rPr lang="en-US" sz="2500" dirty="0" err="1" smtClean="0">
                    <a:latin typeface="+mn-lt"/>
                  </a:rPr>
                  <a:t>menghitung</a:t>
                </a:r>
                <a:r>
                  <a:rPr lang="en-US" sz="2500" dirty="0" smtClean="0">
                    <a:latin typeface="+mn-lt"/>
                  </a:rPr>
                  <a:t> </a:t>
                </a:r>
                <a:r>
                  <a:rPr lang="en-US" sz="2500" dirty="0" err="1" smtClean="0">
                    <a:latin typeface="+mn-lt"/>
                  </a:rPr>
                  <a:t>Determinan</a:t>
                </a:r>
                <a:r>
                  <a:rPr lang="en-US" sz="2500" dirty="0" smtClean="0">
                    <a:latin typeface="+mn-lt"/>
                  </a:rPr>
                  <a:t> </a:t>
                </a:r>
                <a:r>
                  <a:rPr lang="en-US" sz="2500" dirty="0" err="1" smtClean="0">
                    <a:latin typeface="+mn-lt"/>
                  </a:rPr>
                  <a:t>dapat</a:t>
                </a:r>
                <a:endParaRPr lang="en-US" sz="2500" dirty="0" smtClean="0">
                  <a:latin typeface="+mn-lt"/>
                </a:endParaRPr>
              </a:p>
              <a:p>
                <a:pPr marL="0" indent="0" algn="just">
                  <a:buNone/>
                </a:pPr>
                <a:endParaRPr lang="en-US" sz="2500" dirty="0">
                  <a:latin typeface="+mn-lt"/>
                </a:endParaRPr>
              </a:p>
              <a:p>
                <a:pPr marL="0" indent="0" algn="just">
                  <a:buNone/>
                </a:pPr>
                <a:r>
                  <a:rPr lang="en-US" sz="2500" dirty="0" err="1" smtClean="0">
                    <a:latin typeface="+mn-lt"/>
                  </a:rPr>
                  <a:t>dilakukan</a:t>
                </a:r>
                <a:r>
                  <a:rPr lang="en-US" sz="2500" dirty="0" smtClean="0">
                    <a:latin typeface="+mn-lt"/>
                  </a:rPr>
                  <a:t> </a:t>
                </a:r>
                <a:r>
                  <a:rPr lang="en-US" sz="2500" dirty="0" err="1" smtClean="0">
                    <a:latin typeface="+mn-lt"/>
                  </a:rPr>
                  <a:t>dengan</a:t>
                </a:r>
                <a:r>
                  <a:rPr lang="en-US" sz="2500" dirty="0">
                    <a:latin typeface="+mn-lt"/>
                  </a:rPr>
                  <a:t> </a:t>
                </a:r>
                <a:r>
                  <a:rPr lang="en-US" sz="2500" b="1" u="sng" dirty="0" err="1" smtClean="0">
                    <a:solidFill>
                      <a:schemeClr val="accent2"/>
                    </a:solidFill>
                    <a:latin typeface="+mn-lt"/>
                  </a:rPr>
                  <a:t>salah</a:t>
                </a:r>
                <a:r>
                  <a:rPr lang="en-US" sz="2500" b="1" u="sng" dirty="0" smtClean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500" b="1" u="sng" dirty="0" err="1" smtClean="0">
                    <a:solidFill>
                      <a:schemeClr val="accent2"/>
                    </a:solidFill>
                    <a:latin typeface="+mn-lt"/>
                  </a:rPr>
                  <a:t>satu</a:t>
                </a:r>
                <a:r>
                  <a:rPr lang="en-US" sz="2500" b="1" u="sng" dirty="0" smtClean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500" dirty="0" err="1" smtClean="0">
                    <a:latin typeface="+mn-lt"/>
                  </a:rPr>
                  <a:t>persamaan</a:t>
                </a:r>
                <a:r>
                  <a:rPr lang="en-US" sz="2500" dirty="0" smtClean="0">
                    <a:latin typeface="+mn-lt"/>
                  </a:rPr>
                  <a:t> </a:t>
                </a:r>
                <a:r>
                  <a:rPr lang="en-US" sz="2500" dirty="0" err="1" smtClean="0">
                    <a:latin typeface="+mn-lt"/>
                  </a:rPr>
                  <a:t>berikut</a:t>
                </a:r>
                <a:r>
                  <a:rPr lang="en-US" sz="2500" dirty="0" smtClean="0">
                    <a:latin typeface="+mn-lt"/>
                  </a:rPr>
                  <a:t> </a:t>
                </a:r>
                <a:r>
                  <a:rPr lang="en-US" sz="2500" dirty="0" err="1" smtClean="0">
                    <a:latin typeface="+mn-lt"/>
                  </a:rPr>
                  <a:t>ini</a:t>
                </a:r>
                <a:r>
                  <a:rPr lang="en-US" sz="2500" dirty="0" smtClean="0">
                    <a:latin typeface="+mn-lt"/>
                  </a:rPr>
                  <a:t>:</a:t>
                </a:r>
                <a:endParaRPr lang="en-US" sz="2500" b="1" u="sng" dirty="0" smtClean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9862"/>
                <a:ext cx="10980420" cy="3040675"/>
              </a:xfrm>
              <a:blipFill>
                <a:blip r:embed="rId3"/>
                <a:stretch>
                  <a:fillRect l="-833" t="-4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289" y="4300537"/>
            <a:ext cx="73056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32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Minor, </a:t>
            </a:r>
            <a:r>
              <a:rPr lang="en-US" dirty="0" err="1"/>
              <a:t>Kofaktor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Adjoin </a:t>
            </a:r>
            <a:r>
              <a:rPr lang="en-US" dirty="0" err="1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 algn="just">
                  <a:buNone/>
                </a:pPr>
                <a:r>
                  <a:rPr lang="en-US" sz="4000" b="1" dirty="0" smtClean="0">
                    <a:latin typeface="+mn-lt"/>
                  </a:rPr>
                  <a:t>Latihan (</a:t>
                </a:r>
                <a:r>
                  <a:rPr lang="en-US" sz="4000" b="1" dirty="0" err="1" smtClean="0">
                    <a:latin typeface="+mn-lt"/>
                  </a:rPr>
                  <a:t>Determinan</a:t>
                </a:r>
                <a:r>
                  <a:rPr lang="en-US" sz="4000" b="1" dirty="0" smtClean="0">
                    <a:latin typeface="+mn-lt"/>
                  </a:rPr>
                  <a:t> </a:t>
                </a:r>
                <a:r>
                  <a:rPr lang="en-US" sz="4000" b="1" dirty="0" err="1" smtClean="0">
                    <a:latin typeface="+mn-lt"/>
                  </a:rPr>
                  <a:t>dari</a:t>
                </a:r>
                <a:r>
                  <a:rPr lang="en-US" sz="4000" b="1" dirty="0" smtClean="0">
                    <a:latin typeface="+mn-lt"/>
                  </a:rPr>
                  <a:t> </a:t>
                </a:r>
                <a:r>
                  <a:rPr lang="en-US" sz="4000" b="1" dirty="0" err="1" smtClean="0">
                    <a:latin typeface="+mn-lt"/>
                  </a:rPr>
                  <a:t>Kofaktor</a:t>
                </a:r>
                <a:r>
                  <a:rPr lang="en-US" sz="4000" b="1" dirty="0" smtClean="0">
                    <a:latin typeface="+mn-lt"/>
                  </a:rPr>
                  <a:t>)</a:t>
                </a:r>
                <a:endParaRPr lang="en-US" sz="4000" b="1" dirty="0">
                  <a:latin typeface="+mn-lt"/>
                </a:endParaRPr>
              </a:p>
              <a:p>
                <a:pPr marL="0" indent="0" algn="just">
                  <a:buNone/>
                </a:pPr>
                <a:r>
                  <a:rPr lang="en-US" sz="3800" dirty="0" err="1" smtClean="0">
                    <a:latin typeface="+mn-lt"/>
                  </a:rPr>
                  <a:t>Tentukan</a:t>
                </a:r>
                <a:r>
                  <a:rPr lang="en-US" sz="3800" dirty="0" smtClean="0">
                    <a:latin typeface="+mn-lt"/>
                  </a:rPr>
                  <a:t> </a:t>
                </a:r>
                <a:r>
                  <a:rPr lang="en-US" sz="3800" dirty="0" err="1" smtClean="0">
                    <a:latin typeface="+mn-lt"/>
                  </a:rPr>
                  <a:t>Determinan</a:t>
                </a:r>
                <a:r>
                  <a:rPr lang="en-US" sz="3800" dirty="0" smtClean="0">
                    <a:latin typeface="+mn-lt"/>
                  </a:rPr>
                  <a:t> </a:t>
                </a:r>
                <a:r>
                  <a:rPr lang="en-US" sz="3800" dirty="0" err="1" smtClean="0">
                    <a:latin typeface="+mn-lt"/>
                  </a:rPr>
                  <a:t>dari</a:t>
                </a:r>
                <a:r>
                  <a:rPr lang="en-US" sz="3800" dirty="0" smtClean="0">
                    <a:latin typeface="+mn-lt"/>
                  </a:rPr>
                  <a:t> </a:t>
                </a:r>
                <a:r>
                  <a:rPr lang="en-US" sz="3800" dirty="0" err="1" smtClean="0">
                    <a:latin typeface="+mn-lt"/>
                  </a:rPr>
                  <a:t>matriks</a:t>
                </a:r>
                <a:r>
                  <a:rPr lang="en-US" sz="38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   1</m:t>
                                    </m:r>
                                  </m:e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    5</m:t>
                                    </m:r>
                                  </m:e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3800" b="0" i="1" dirty="0" smtClean="0">
                  <a:latin typeface="+mn-lt"/>
                </a:endParaRPr>
              </a:p>
              <a:p>
                <a:pPr marL="0" indent="0" algn="just">
                  <a:buNone/>
                </a:pPr>
                <a:r>
                  <a:rPr lang="en-US" b="1" dirty="0" err="1" smtClean="0">
                    <a:latin typeface="+mn-lt"/>
                  </a:rPr>
                  <a:t>Penyelesaian</a:t>
                </a:r>
                <a:r>
                  <a:rPr lang="en-US" dirty="0" smtClean="0">
                    <a:latin typeface="+mn-lt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en-US" sz="3800" dirty="0" err="1" smtClean="0">
                    <a:latin typeface="+mn-lt"/>
                  </a:rPr>
                  <a:t>Gunakan</a:t>
                </a:r>
                <a:r>
                  <a:rPr lang="en-US" sz="3800" dirty="0" smtClean="0">
                    <a:latin typeface="+mn-lt"/>
                  </a:rPr>
                  <a:t> </a:t>
                </a:r>
                <a:r>
                  <a:rPr lang="en-US" sz="3800" dirty="0" err="1"/>
                  <a:t>ekspansi</a:t>
                </a:r>
                <a:r>
                  <a:rPr lang="en-US" sz="3800" dirty="0"/>
                  <a:t> </a:t>
                </a:r>
                <a:r>
                  <a:rPr lang="en-US" sz="3800" dirty="0" err="1"/>
                  <a:t>kofaktor</a:t>
                </a:r>
                <a:r>
                  <a:rPr lang="en-US" sz="3800" dirty="0"/>
                  <a:t> </a:t>
                </a:r>
                <a:r>
                  <a:rPr lang="en-US" sz="3800" dirty="0" err="1"/>
                  <a:t>sepanjang</a:t>
                </a:r>
                <a:r>
                  <a:rPr lang="en-US" sz="3800" dirty="0"/>
                  <a:t> </a:t>
                </a:r>
                <a:r>
                  <a:rPr lang="en-US" sz="3800" dirty="0" err="1"/>
                  <a:t>baris</a:t>
                </a:r>
                <a:r>
                  <a:rPr lang="en-US" sz="3800" dirty="0"/>
                  <a:t> </a:t>
                </a:r>
                <a:r>
                  <a:rPr lang="en-US" sz="3800" dirty="0" err="1" smtClean="0"/>
                  <a:t>ke-i</a:t>
                </a:r>
                <a:r>
                  <a:rPr lang="en-US" sz="3800" dirty="0" smtClean="0"/>
                  <a:t>: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500" i="1" dirty="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sz="3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500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5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5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5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5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500" i="1" dirty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3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5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5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5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5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5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5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5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5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5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500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sSub>
                      <m:sSubPr>
                        <m:ctrlPr>
                          <a:rPr lang="en-US" sz="3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500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endParaRPr lang="en-US" sz="3500" dirty="0" smtClean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800" i="1" dirty="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sz="3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800" b="0" i="1" dirty="0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3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i="1" dirty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3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3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8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  <m:r>
                      <a:rPr lang="en-US" sz="3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800" b="0" i="1" dirty="0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sz="3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i="1" dirty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3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3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  <m:r>
                      <a:rPr lang="en-US" sz="3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800" b="0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3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i="1" dirty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3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3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  <m:r>
                      <a:rPr lang="en-US" sz="3800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380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3800" b="0" i="1" dirty="0" smtClean="0">
                  <a:latin typeface="Cambria Math" panose="02040503050406030204" pitchFamily="18" charset="0"/>
                </a:endParaRPr>
              </a:p>
              <a:p>
                <a:pPr marL="1165225" indent="0" algn="just">
                  <a:buNone/>
                </a:pPr>
                <a14:m>
                  <m:oMath xmlns:m="http://schemas.openxmlformats.org/officeDocument/2006/math">
                    <m:r>
                      <a:rPr lang="en-US" sz="3800" b="0" i="1" dirty="0" smtClean="0"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en-US" sz="3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i="1" dirty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3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3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</m:oMath>
                </a14:m>
                <a:r>
                  <a:rPr lang="en-US" sz="3800" dirty="0" smtClean="0"/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  <a:blipFill>
                <a:blip r:embed="rId3"/>
                <a:stretch>
                  <a:fillRect l="-944" t="-2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3961" y="1259862"/>
            <a:ext cx="2014085" cy="132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3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33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Minor, </a:t>
            </a:r>
            <a:r>
              <a:rPr lang="en-US" dirty="0" err="1"/>
              <a:t>Kofaktor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Adjoin </a:t>
            </a:r>
            <a:r>
              <a:rPr lang="en-US" dirty="0" err="1"/>
              <a:t>Matriks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b="1" dirty="0" smtClean="0">
                    <a:latin typeface="+mn-lt"/>
                  </a:rPr>
                  <a:t>Latihan (</a:t>
                </a:r>
                <a:r>
                  <a:rPr lang="en-US" sz="2400" b="1" dirty="0" err="1" smtClean="0">
                    <a:latin typeface="+mn-lt"/>
                  </a:rPr>
                  <a:t>Determinan</a:t>
                </a:r>
                <a:r>
                  <a:rPr lang="en-US" sz="2400" b="1" dirty="0" smtClean="0">
                    <a:latin typeface="+mn-lt"/>
                  </a:rPr>
                  <a:t> </a:t>
                </a:r>
                <a:r>
                  <a:rPr lang="en-US" sz="2400" b="1" dirty="0" err="1" smtClean="0">
                    <a:latin typeface="+mn-lt"/>
                  </a:rPr>
                  <a:t>dari</a:t>
                </a:r>
                <a:r>
                  <a:rPr lang="en-US" sz="2400" b="1" dirty="0" smtClean="0">
                    <a:latin typeface="+mn-lt"/>
                  </a:rPr>
                  <a:t> </a:t>
                </a:r>
                <a:r>
                  <a:rPr lang="en-US" sz="2400" b="1" dirty="0" err="1" smtClean="0">
                    <a:latin typeface="+mn-lt"/>
                  </a:rPr>
                  <a:t>Kofaktor</a:t>
                </a:r>
                <a:r>
                  <a:rPr lang="en-US" sz="2400" b="1" dirty="0" smtClean="0">
                    <a:latin typeface="+mn-lt"/>
                  </a:rPr>
                  <a:t>)</a:t>
                </a:r>
                <a:endParaRPr lang="en-US" sz="2400" b="1" dirty="0">
                  <a:latin typeface="+mn-lt"/>
                </a:endParaRPr>
              </a:p>
              <a:p>
                <a:pPr marL="0" indent="0" algn="just">
                  <a:buNone/>
                </a:pPr>
                <a:r>
                  <a:rPr lang="en-US" sz="2400" dirty="0" err="1" smtClean="0">
                    <a:latin typeface="+mn-lt"/>
                  </a:rPr>
                  <a:t>Tentukan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Determinan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dari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matriks</a:t>
                </a:r>
                <a:r>
                  <a:rPr lang="en-US" sz="24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   1</m:t>
                                    </m:r>
                                  </m:e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    5</m:t>
                                    </m:r>
                                  </m:e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900" b="0" i="1" dirty="0" smtClean="0">
                  <a:latin typeface="+mn-lt"/>
                </a:endParaRPr>
              </a:p>
              <a:p>
                <a:pPr marL="0" indent="0" algn="just">
                  <a:buNone/>
                </a:pPr>
                <a:r>
                  <a:rPr lang="en-US" sz="2400" b="1" dirty="0" err="1" smtClean="0">
                    <a:latin typeface="+mn-lt"/>
                  </a:rPr>
                  <a:t>Penyelesaian</a:t>
                </a:r>
                <a:r>
                  <a:rPr lang="en-US" sz="2400" dirty="0" smtClean="0">
                    <a:latin typeface="+mn-lt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i="1" dirty="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sz="19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9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19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19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19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9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19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sz="19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19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19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en-US" sz="19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19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900" dirty="0" smtClean="0"/>
                  <a:t> </a:t>
                </a:r>
              </a:p>
              <a:p>
                <a:pPr marL="0" indent="0" algn="just">
                  <a:buNone/>
                </a:pPr>
                <a:r>
                  <a:rPr lang="en-US" sz="2400" dirty="0" err="1" smtClean="0">
                    <a:latin typeface="+mn-lt"/>
                  </a:rPr>
                  <a:t>Menggunakan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Metode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Sarrus</a:t>
                </a:r>
                <a:r>
                  <a:rPr lang="en-US" sz="2400" dirty="0" smtClean="0">
                    <a:latin typeface="+mn-lt"/>
                  </a:rPr>
                  <a:t>:</a:t>
                </a:r>
                <a:r>
                  <a:rPr lang="en-US" sz="2400" i="1" dirty="0" smtClean="0">
                    <a:latin typeface="+mn-lt"/>
                  </a:rPr>
                  <a:t>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i="1" dirty="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sz="19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9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100" dirty="0" smtClean="0">
                    <a:latin typeface="+mn-lt"/>
                  </a:rPr>
                  <a:t> </a:t>
                </a:r>
                <a:endParaRPr lang="en-US" sz="2100" dirty="0" smtClean="0">
                  <a:latin typeface="+mn-lt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  <a:blipFill>
                <a:blip r:embed="rId3"/>
                <a:stretch>
                  <a:fillRect l="-888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7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34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Minor, </a:t>
            </a:r>
            <a:r>
              <a:rPr lang="en-US" dirty="0" err="1"/>
              <a:t>Kofaktor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Adjoin </a:t>
            </a:r>
            <a:r>
              <a:rPr lang="en-US" dirty="0" err="1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b="1" dirty="0" smtClean="0">
                    <a:latin typeface="+mn-lt"/>
                  </a:rPr>
                  <a:t>Latihan (</a:t>
                </a:r>
                <a:r>
                  <a:rPr lang="en-US" sz="2400" b="1" dirty="0" err="1" smtClean="0">
                    <a:latin typeface="+mn-lt"/>
                  </a:rPr>
                  <a:t>Determinan</a:t>
                </a:r>
                <a:r>
                  <a:rPr lang="en-US" sz="2400" b="1" dirty="0" smtClean="0">
                    <a:latin typeface="+mn-lt"/>
                  </a:rPr>
                  <a:t> </a:t>
                </a:r>
                <a:r>
                  <a:rPr lang="en-US" sz="2400" b="1" dirty="0" err="1" smtClean="0">
                    <a:latin typeface="+mn-lt"/>
                  </a:rPr>
                  <a:t>dari</a:t>
                </a:r>
                <a:r>
                  <a:rPr lang="en-US" sz="2400" b="1" dirty="0" smtClean="0">
                    <a:latin typeface="+mn-lt"/>
                  </a:rPr>
                  <a:t> </a:t>
                </a:r>
                <a:r>
                  <a:rPr lang="en-US" sz="2400" b="1" dirty="0" err="1" smtClean="0">
                    <a:latin typeface="+mn-lt"/>
                  </a:rPr>
                  <a:t>Kofaktor</a:t>
                </a:r>
                <a:r>
                  <a:rPr lang="en-US" sz="2400" b="1" dirty="0" smtClean="0">
                    <a:latin typeface="+mn-lt"/>
                  </a:rPr>
                  <a:t>)</a:t>
                </a:r>
                <a:endParaRPr lang="en-US" sz="2400" b="1" dirty="0">
                  <a:latin typeface="+mn-lt"/>
                </a:endParaRPr>
              </a:p>
              <a:p>
                <a:pPr marL="0" indent="0" algn="just">
                  <a:buNone/>
                </a:pPr>
                <a:r>
                  <a:rPr lang="en-US" sz="2400" dirty="0" err="1" smtClean="0">
                    <a:latin typeface="+mn-lt"/>
                  </a:rPr>
                  <a:t>Tentukan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Determinan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dari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matriks</a:t>
                </a:r>
                <a:r>
                  <a:rPr lang="en-US" sz="24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   1</m:t>
                                    </m:r>
                                  </m:e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    5</m:t>
                                    </m:r>
                                  </m:e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900" b="0" i="1" dirty="0" smtClean="0">
                  <a:latin typeface="+mn-lt"/>
                </a:endParaRPr>
              </a:p>
              <a:p>
                <a:pPr marL="0" indent="0" algn="just">
                  <a:buNone/>
                </a:pPr>
                <a:r>
                  <a:rPr lang="en-US" sz="2400" b="1" dirty="0" err="1" smtClean="0">
                    <a:latin typeface="+mn-lt"/>
                  </a:rPr>
                  <a:t>Penyelesaian</a:t>
                </a:r>
                <a:r>
                  <a:rPr lang="en-US" sz="2400" dirty="0" smtClean="0">
                    <a:latin typeface="+mn-lt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i="1" dirty="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sz="19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9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19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19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19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19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9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19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sz="19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19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19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en-US" sz="19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dirty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19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9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19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900" dirty="0" smtClean="0"/>
                  <a:t> </a:t>
                </a:r>
              </a:p>
              <a:p>
                <a:pPr marL="0" indent="0" algn="just">
                  <a:buNone/>
                </a:pPr>
                <a:r>
                  <a:rPr lang="en-US" sz="2400" dirty="0" err="1" smtClean="0">
                    <a:latin typeface="+mn-lt"/>
                  </a:rPr>
                  <a:t>Untuk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masing-masing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determinan</a:t>
                </a:r>
                <a:r>
                  <a:rPr lang="en-US" sz="2400" dirty="0" smtClean="0">
                    <a:latin typeface="+mn-lt"/>
                  </a:rPr>
                  <a:t>, </a:t>
                </a:r>
                <a:r>
                  <a:rPr lang="en-US" sz="2400" dirty="0" err="1" smtClean="0">
                    <a:latin typeface="+mn-lt"/>
                  </a:rPr>
                  <a:t>gunakan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kofaktor</a:t>
                </a:r>
                <a:r>
                  <a:rPr lang="en-US" sz="2400" dirty="0" smtClean="0">
                    <a:latin typeface="+mn-lt"/>
                  </a:rPr>
                  <a:t>?</a:t>
                </a:r>
                <a:r>
                  <a:rPr lang="en-US" sz="2400" i="1" dirty="0" smtClean="0">
                    <a:latin typeface="+mn-lt"/>
                  </a:rPr>
                  <a:t> </a:t>
                </a:r>
                <a:r>
                  <a:rPr lang="en-US" sz="2400" b="1" i="1" dirty="0" err="1" smtClean="0">
                    <a:latin typeface="+mn-lt"/>
                  </a:rPr>
                  <a:t>Apakah</a:t>
                </a:r>
                <a:r>
                  <a:rPr lang="en-US" sz="2400" b="1" i="1" dirty="0" smtClean="0">
                    <a:latin typeface="+mn-lt"/>
                  </a:rPr>
                  <a:t> </a:t>
                </a:r>
                <a:r>
                  <a:rPr lang="en-US" sz="2400" b="1" i="1" dirty="0" err="1" smtClean="0">
                    <a:latin typeface="+mn-lt"/>
                  </a:rPr>
                  <a:t>nilainya</a:t>
                </a:r>
                <a:r>
                  <a:rPr lang="en-US" sz="2400" b="1" i="1" dirty="0" smtClean="0">
                    <a:latin typeface="+mn-lt"/>
                  </a:rPr>
                  <a:t> </a:t>
                </a:r>
                <a:r>
                  <a:rPr lang="en-US" sz="2400" b="1" i="1" dirty="0" err="1" smtClean="0">
                    <a:latin typeface="+mn-lt"/>
                  </a:rPr>
                  <a:t>juga</a:t>
                </a:r>
                <a:r>
                  <a:rPr lang="en-US" sz="2400" b="1" i="1" dirty="0" smtClean="0">
                    <a:latin typeface="+mn-lt"/>
                  </a:rPr>
                  <a:t> </a:t>
                </a:r>
                <a:r>
                  <a:rPr lang="en-US" sz="2400" b="1" i="1" dirty="0" err="1" smtClean="0">
                    <a:latin typeface="+mn-lt"/>
                  </a:rPr>
                  <a:t>sama</a:t>
                </a:r>
                <a:r>
                  <a:rPr lang="en-US" sz="2400" b="1" i="1" dirty="0" smtClean="0">
                    <a:latin typeface="+mn-lt"/>
                  </a:rPr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  <a:blipFill>
                <a:blip r:embed="rId3"/>
                <a:stretch>
                  <a:fillRect l="-888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35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dirty="0" smtClean="0">
                    <a:latin typeface="+mn-lt"/>
                  </a:rPr>
                  <a:t>Diketahui </a:t>
                </a:r>
                <a:r>
                  <a:rPr lang="en-US" sz="2400" dirty="0" err="1" smtClean="0">
                    <a:latin typeface="+mn-lt"/>
                  </a:rPr>
                  <a:t>matriks</a:t>
                </a:r>
                <a:r>
                  <a:rPr lang="en-US" sz="24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1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1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1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1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  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1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en-US" sz="1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1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900" b="0" i="1" dirty="0" smtClean="0">
                  <a:latin typeface="+mn-lt"/>
                </a:endParaRPr>
              </a:p>
              <a:p>
                <a:pPr marL="0" indent="0" algn="just">
                  <a:buNone/>
                </a:pPr>
                <a:endParaRPr lang="en-US" sz="1900" i="1" dirty="0">
                  <a:latin typeface="+mn-lt"/>
                </a:endParaRP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z="1900" dirty="0" err="1" smtClean="0">
                    <a:latin typeface="+mn-lt"/>
                  </a:rPr>
                  <a:t>Tentukan</a:t>
                </a:r>
                <a:r>
                  <a:rPr lang="en-US" sz="1900" dirty="0" smtClean="0">
                    <a:latin typeface="+mn-lt"/>
                  </a:rPr>
                  <a:t> </a:t>
                </a:r>
                <a:r>
                  <a:rPr lang="en-US" sz="1900" b="1" dirty="0" smtClean="0">
                    <a:latin typeface="+mn-lt"/>
                  </a:rPr>
                  <a:t>Minor</a:t>
                </a:r>
                <a:r>
                  <a:rPr lang="en-US" sz="1900" dirty="0" smtClean="0">
                    <a:latin typeface="+mn-lt"/>
                  </a:rPr>
                  <a:t>, </a:t>
                </a:r>
                <a:r>
                  <a:rPr lang="en-US" sz="1900" dirty="0" err="1" smtClean="0">
                    <a:latin typeface="+mn-lt"/>
                  </a:rPr>
                  <a:t>dan</a:t>
                </a:r>
                <a:r>
                  <a:rPr lang="en-US" sz="1900" dirty="0" smtClean="0">
                    <a:latin typeface="+mn-lt"/>
                  </a:rPr>
                  <a:t> </a:t>
                </a:r>
                <a:r>
                  <a:rPr lang="en-US" sz="1900" b="1" dirty="0" err="1" smtClean="0">
                    <a:latin typeface="+mn-lt"/>
                  </a:rPr>
                  <a:t>Kofaktor</a:t>
                </a:r>
                <a:r>
                  <a:rPr lang="en-US" sz="1900" dirty="0" smtClean="0">
                    <a:latin typeface="+mn-lt"/>
                  </a:rPr>
                  <a:t> </a:t>
                </a:r>
                <a:r>
                  <a:rPr lang="en-US" sz="1900" dirty="0" err="1" smtClean="0">
                    <a:latin typeface="+mn-lt"/>
                  </a:rPr>
                  <a:t>untuk</a:t>
                </a:r>
                <a:r>
                  <a:rPr lang="en-US" sz="1900" dirty="0" smtClean="0">
                    <a:latin typeface="+mn-lt"/>
                  </a:rPr>
                  <a:t> </a:t>
                </a:r>
                <a:r>
                  <a:rPr lang="en-US" sz="1900" dirty="0" err="1" smtClean="0">
                    <a:latin typeface="+mn-lt"/>
                  </a:rPr>
                  <a:t>elemen</a:t>
                </a:r>
                <a:r>
                  <a:rPr lang="en-US" sz="1900" dirty="0" smtClean="0">
                    <a:latin typeface="+mn-lt"/>
                  </a:rPr>
                  <a:t>:</a:t>
                </a:r>
                <a:br>
                  <a:rPr lang="en-US" sz="1900" dirty="0" smtClean="0">
                    <a:latin typeface="+mn-lt"/>
                  </a:rPr>
                </a:br>
                <a:r>
                  <a:rPr lang="en-US" sz="1900" dirty="0" smtClean="0">
                    <a:latin typeface="+mn-lt"/>
                  </a:rPr>
                  <a:t>- </a:t>
                </a:r>
                <a:r>
                  <a:rPr lang="en-US" sz="1900" dirty="0" err="1" smtClean="0">
                    <a:latin typeface="+mn-lt"/>
                  </a:rPr>
                  <a:t>Baris</a:t>
                </a:r>
                <a:r>
                  <a:rPr lang="en-US" sz="1900" dirty="0" smtClean="0">
                    <a:latin typeface="+mn-lt"/>
                  </a:rPr>
                  <a:t> </a:t>
                </a:r>
                <a:r>
                  <a:rPr lang="en-US" sz="1900" dirty="0" err="1" smtClean="0">
                    <a:latin typeface="+mn-lt"/>
                  </a:rPr>
                  <a:t>ke</a:t>
                </a:r>
                <a:r>
                  <a:rPr lang="en-US" sz="1900" dirty="0" smtClean="0">
                    <a:latin typeface="+mn-lt"/>
                  </a:rPr>
                  <a:t> 2, </a:t>
                </a:r>
                <a:r>
                  <a:rPr lang="en-US" sz="1900" dirty="0" err="1" smtClean="0">
                    <a:latin typeface="+mn-lt"/>
                  </a:rPr>
                  <a:t>dan</a:t>
                </a:r>
                <a:r>
                  <a:rPr lang="en-US" sz="1900" dirty="0" smtClean="0">
                    <a:latin typeface="+mn-lt"/>
                  </a:rPr>
                  <a:t> </a:t>
                </a:r>
                <a:r>
                  <a:rPr lang="en-US" sz="1900" dirty="0" err="1" smtClean="0">
                    <a:latin typeface="+mn-lt"/>
                  </a:rPr>
                  <a:t>kolom</a:t>
                </a:r>
                <a:r>
                  <a:rPr lang="en-US" sz="1900" dirty="0" smtClean="0">
                    <a:latin typeface="+mn-lt"/>
                  </a:rPr>
                  <a:t> </a:t>
                </a:r>
                <a:r>
                  <a:rPr lang="en-US" sz="1900" dirty="0" err="1" smtClean="0">
                    <a:latin typeface="+mn-lt"/>
                  </a:rPr>
                  <a:t>ke</a:t>
                </a:r>
                <a:r>
                  <a:rPr lang="en-US" sz="1900" dirty="0" smtClean="0">
                    <a:latin typeface="+mn-lt"/>
                  </a:rPr>
                  <a:t>- 4</a:t>
                </a:r>
                <a:br>
                  <a:rPr lang="en-US" sz="1900" dirty="0" smtClean="0">
                    <a:latin typeface="+mn-lt"/>
                  </a:rPr>
                </a:br>
                <a:r>
                  <a:rPr lang="en-US" sz="1900" dirty="0" smtClean="0">
                    <a:latin typeface="+mn-lt"/>
                  </a:rPr>
                  <a:t>- </a:t>
                </a:r>
                <a:r>
                  <a:rPr lang="en-US" sz="1900" dirty="0" err="1" smtClean="0">
                    <a:latin typeface="+mn-lt"/>
                  </a:rPr>
                  <a:t>Baris</a:t>
                </a:r>
                <a:r>
                  <a:rPr lang="en-US" sz="1900" dirty="0" smtClean="0">
                    <a:latin typeface="+mn-lt"/>
                  </a:rPr>
                  <a:t> </a:t>
                </a:r>
                <a:r>
                  <a:rPr lang="en-US" sz="1900" dirty="0" err="1" smtClean="0">
                    <a:latin typeface="+mn-lt"/>
                  </a:rPr>
                  <a:t>ke</a:t>
                </a:r>
                <a:r>
                  <a:rPr lang="en-US" sz="1900" dirty="0" smtClean="0">
                    <a:latin typeface="+mn-lt"/>
                  </a:rPr>
                  <a:t> 4, </a:t>
                </a:r>
                <a:r>
                  <a:rPr lang="en-US" sz="1900" dirty="0" err="1" smtClean="0">
                    <a:latin typeface="+mn-lt"/>
                  </a:rPr>
                  <a:t>dan</a:t>
                </a:r>
                <a:r>
                  <a:rPr lang="en-US" sz="1900" dirty="0" smtClean="0">
                    <a:latin typeface="+mn-lt"/>
                  </a:rPr>
                  <a:t> </a:t>
                </a:r>
                <a:r>
                  <a:rPr lang="en-US" sz="1900" dirty="0" err="1" smtClean="0">
                    <a:latin typeface="+mn-lt"/>
                  </a:rPr>
                  <a:t>kolom</a:t>
                </a:r>
                <a:r>
                  <a:rPr lang="en-US" sz="1900" dirty="0" smtClean="0">
                    <a:latin typeface="+mn-lt"/>
                  </a:rPr>
                  <a:t> </a:t>
                </a:r>
                <a:r>
                  <a:rPr lang="en-US" sz="1900" dirty="0" err="1" smtClean="0">
                    <a:latin typeface="+mn-lt"/>
                  </a:rPr>
                  <a:t>ke</a:t>
                </a:r>
                <a:r>
                  <a:rPr lang="en-US" sz="1900" dirty="0" smtClean="0">
                    <a:latin typeface="+mn-lt"/>
                  </a:rPr>
                  <a:t>- 1</a:t>
                </a:r>
                <a:br>
                  <a:rPr lang="en-US" sz="1900" dirty="0" smtClean="0">
                    <a:latin typeface="+mn-lt"/>
                  </a:rPr>
                </a:br>
                <a:r>
                  <a:rPr lang="en-US" sz="1900" dirty="0" smtClean="0">
                    <a:latin typeface="+mn-lt"/>
                  </a:rPr>
                  <a:t>- </a:t>
                </a:r>
                <a:r>
                  <a:rPr lang="en-US" sz="1900" dirty="0" err="1" smtClean="0">
                    <a:latin typeface="+mn-lt"/>
                  </a:rPr>
                  <a:t>Baris</a:t>
                </a:r>
                <a:r>
                  <a:rPr lang="en-US" sz="1900" dirty="0" smtClean="0">
                    <a:latin typeface="+mn-lt"/>
                  </a:rPr>
                  <a:t> </a:t>
                </a:r>
                <a:r>
                  <a:rPr lang="en-US" sz="1900" dirty="0" err="1" smtClean="0">
                    <a:latin typeface="+mn-lt"/>
                  </a:rPr>
                  <a:t>ke</a:t>
                </a:r>
                <a:r>
                  <a:rPr lang="en-US" sz="1900" dirty="0" smtClean="0">
                    <a:latin typeface="+mn-lt"/>
                  </a:rPr>
                  <a:t> 5, </a:t>
                </a:r>
                <a:r>
                  <a:rPr lang="en-US" sz="1900" dirty="0" err="1" smtClean="0">
                    <a:latin typeface="+mn-lt"/>
                  </a:rPr>
                  <a:t>dan</a:t>
                </a:r>
                <a:r>
                  <a:rPr lang="en-US" sz="1900" dirty="0" smtClean="0">
                    <a:latin typeface="+mn-lt"/>
                  </a:rPr>
                  <a:t> </a:t>
                </a:r>
                <a:r>
                  <a:rPr lang="en-US" sz="1900" dirty="0" err="1" smtClean="0">
                    <a:latin typeface="+mn-lt"/>
                  </a:rPr>
                  <a:t>kolom</a:t>
                </a:r>
                <a:r>
                  <a:rPr lang="en-US" sz="1900" dirty="0" smtClean="0">
                    <a:latin typeface="+mn-lt"/>
                  </a:rPr>
                  <a:t> </a:t>
                </a:r>
                <a:r>
                  <a:rPr lang="en-US" sz="1900" dirty="0" err="1" smtClean="0">
                    <a:latin typeface="+mn-lt"/>
                  </a:rPr>
                  <a:t>ke</a:t>
                </a:r>
                <a:r>
                  <a:rPr lang="en-US" sz="1900" dirty="0" smtClean="0">
                    <a:latin typeface="+mn-lt"/>
                  </a:rPr>
                  <a:t>- 3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z="1900" dirty="0" err="1" smtClean="0">
                    <a:latin typeface="+mn-lt"/>
                  </a:rPr>
                  <a:t>Tentukan</a:t>
                </a:r>
                <a:r>
                  <a:rPr lang="en-US" sz="1900" dirty="0" smtClean="0">
                    <a:latin typeface="+mn-lt"/>
                  </a:rPr>
                  <a:t> </a:t>
                </a:r>
                <a:r>
                  <a:rPr lang="en-US" sz="1900" b="1" dirty="0" err="1" smtClean="0">
                    <a:latin typeface="+mn-lt"/>
                  </a:rPr>
                  <a:t>Determinan</a:t>
                </a:r>
                <a:r>
                  <a:rPr lang="en-US" sz="1900" b="1" dirty="0" smtClean="0">
                    <a:latin typeface="+mn-lt"/>
                  </a:rPr>
                  <a:t> </a:t>
                </a:r>
                <a:r>
                  <a:rPr lang="en-US" sz="1900" b="1" dirty="0" err="1" smtClean="0">
                    <a:latin typeface="+mn-lt"/>
                  </a:rPr>
                  <a:t>dari</a:t>
                </a:r>
                <a:r>
                  <a:rPr lang="en-US" sz="1900" b="1" dirty="0" smtClean="0">
                    <a:latin typeface="+mn-lt"/>
                  </a:rPr>
                  <a:t> </a:t>
                </a:r>
                <a:r>
                  <a:rPr lang="en-US" sz="1900" b="1" dirty="0" err="1" smtClean="0">
                    <a:latin typeface="+mn-lt"/>
                  </a:rPr>
                  <a:t>matriks</a:t>
                </a:r>
                <a:r>
                  <a:rPr lang="en-US" sz="1900" b="1" dirty="0" smtClean="0">
                    <a:latin typeface="+mn-lt"/>
                  </a:rPr>
                  <a:t> A 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59862"/>
                <a:ext cx="10980420" cy="4992127"/>
              </a:xfrm>
              <a:blipFill>
                <a:blip r:embed="rId3"/>
                <a:stretch>
                  <a:fillRect l="-888" t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7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" b="17675"/>
          <a:stretch/>
        </p:blipFill>
        <p:spPr bwMode="auto">
          <a:xfrm>
            <a:off x="-13252" y="1"/>
            <a:ext cx="1220525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-9052"/>
            <a:ext cx="12205252" cy="68580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494" y="2172512"/>
            <a:ext cx="7985760" cy="101977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4903304"/>
            <a:ext cx="4959928" cy="156428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Computer Science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Departement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FMIPA-IPB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Kampus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Darmaga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Jl. Meranti Wing 20 Level V, Bogor, Indonesia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Phone/Fax: +62 251 8625584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Malgun Gothic" pitchFamily="34" charset="-127"/>
              </a:rPr>
              <a:t>http://cs.ipb.ac.id/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6" y="4784035"/>
            <a:ext cx="2480384" cy="168355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445565" y="4784035"/>
            <a:ext cx="0" cy="1683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3">
            <a:extLst>
              <a:ext uri="{FF2B5EF4-FFF2-40B4-BE49-F238E27FC236}">
                <a16:creationId xmlns:a16="http://schemas.microsoft.com/office/drawing/2014/main" id="{608B0327-7718-4DAA-BFC1-6381E679D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666893" y="3180522"/>
            <a:ext cx="538359" cy="36774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E1D4B-60A9-4B44-8E72-1B81A13F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9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latin typeface="+mn-lt"/>
                  </a:rPr>
                  <a:t>2. </a:t>
                </a:r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Persegi</a:t>
                </a:r>
                <a:endParaRPr lang="en-US" b="1" dirty="0" smtClean="0">
                  <a:latin typeface="+mn-lt"/>
                </a:endParaRPr>
              </a:p>
              <a:p>
                <a:r>
                  <a:rPr lang="en-US" dirty="0" err="1">
                    <a:latin typeface="+mn-lt"/>
                  </a:rPr>
                  <a:t>Matriks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persegi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adalah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sebuah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yang </a:t>
                </a:r>
                <a:r>
                  <a:rPr lang="en-US" dirty="0" err="1">
                    <a:latin typeface="+mn-lt"/>
                  </a:rPr>
                  <a:t>memiliki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jumlah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kolom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baris</a:t>
                </a:r>
                <a:r>
                  <a:rPr lang="en-US" dirty="0">
                    <a:latin typeface="+mn-lt"/>
                  </a:rPr>
                  <a:t> yang </a:t>
                </a:r>
                <a:r>
                  <a:rPr lang="en-US" dirty="0" err="1" smtClean="0">
                    <a:latin typeface="+mn-lt"/>
                  </a:rPr>
                  <a:t>sama</a:t>
                </a:r>
                <a:r>
                  <a:rPr lang="en-US" dirty="0" smtClean="0">
                    <a:latin typeface="+mn-lt"/>
                  </a:rPr>
                  <a:t>, </a:t>
                </a:r>
                <a:r>
                  <a:rPr lang="en-US" dirty="0" err="1" smtClean="0">
                    <a:latin typeface="+mn-lt"/>
                  </a:rPr>
                  <a:t>atau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memiliki</a:t>
                </a:r>
                <a:r>
                  <a:rPr lang="en-US" dirty="0">
                    <a:latin typeface="+mn-lt"/>
                  </a:rPr>
                  <a:t> ordo </a:t>
                </a:r>
                <a:r>
                  <a:rPr lang="en-US" dirty="0" smtClean="0">
                    <a:latin typeface="+mn-lt"/>
                  </a:rPr>
                  <a:t>n x n.</a:t>
                </a:r>
              </a:p>
              <a:p>
                <a:r>
                  <a:rPr lang="en-US" dirty="0" err="1" smtClean="0">
                    <a:latin typeface="+mn-lt"/>
                  </a:rPr>
                  <a:t>Contoh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persegi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dengan</a:t>
                </a:r>
                <a:r>
                  <a:rPr lang="en-US" dirty="0" smtClean="0">
                    <a:latin typeface="+mn-lt"/>
                  </a:rPr>
                  <a:t> ordo 2 x 2 :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latin typeface="+mn-lt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+mn-lt"/>
                </a:endParaRPr>
              </a:p>
              <a:p>
                <a:r>
                  <a:rPr lang="en-US" dirty="0" err="1" smtClean="0">
                    <a:latin typeface="+mn-lt"/>
                  </a:rPr>
                  <a:t>Contoh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persegi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dengan</a:t>
                </a:r>
                <a:r>
                  <a:rPr lang="en-US" dirty="0" smtClean="0">
                    <a:latin typeface="+mn-lt"/>
                  </a:rPr>
                  <a:t> ordo 3 x 3:  B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+mn-lt"/>
                  </a:rPr>
                  <a:t/>
                </a:r>
                <a:br>
                  <a:rPr lang="en-US" dirty="0" smtClean="0">
                    <a:latin typeface="+mn-lt"/>
                  </a:rPr>
                </a:br>
                <a:r>
                  <a:rPr lang="en-US" dirty="0" smtClean="0">
                    <a:latin typeface="+mn-lt"/>
                  </a:rPr>
                  <a:t/>
                </a:r>
                <a:br>
                  <a:rPr lang="en-US" dirty="0" smtClean="0">
                    <a:latin typeface="+mn-lt"/>
                  </a:rPr>
                </a:br>
                <a:r>
                  <a:rPr lang="en-US" dirty="0" smtClean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66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44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latin typeface="+mn-lt"/>
                  </a:rPr>
                  <a:t>3. </a:t>
                </a:r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b="1" dirty="0" smtClean="0">
                    <a:latin typeface="+mn-lt"/>
                  </a:rPr>
                  <a:t> Diagonal</a:t>
                </a:r>
              </a:p>
              <a:p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b="1" dirty="0" smtClean="0">
                    <a:latin typeface="+mn-lt"/>
                  </a:rPr>
                  <a:t> diagonal </a:t>
                </a:r>
                <a:r>
                  <a:rPr lang="en-US" dirty="0" err="1" smtClean="0">
                    <a:latin typeface="+mn-lt"/>
                  </a:rPr>
                  <a:t>adalah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persegi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yang </a:t>
                </a:r>
                <a:r>
                  <a:rPr lang="en-US" dirty="0" err="1">
                    <a:latin typeface="+mn-lt"/>
                  </a:rPr>
                  <a:t>memiliki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elemen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untuk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, </a:t>
                </a:r>
                <a:r>
                  <a:rPr lang="en-US" dirty="0" err="1">
                    <a:latin typeface="+mn-lt"/>
                  </a:rPr>
                  <a:t>atau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elemen-elemen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matriks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diluar</a:t>
                </a:r>
                <a:r>
                  <a:rPr lang="en-US" dirty="0">
                    <a:latin typeface="+mn-lt"/>
                  </a:rPr>
                  <a:t> diagonal </a:t>
                </a:r>
                <a:r>
                  <a:rPr lang="en-US" dirty="0" err="1">
                    <a:latin typeface="+mn-lt"/>
                  </a:rPr>
                  <a:t>utama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bernilai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0.</a:t>
                </a:r>
              </a:p>
              <a:p>
                <a:r>
                  <a:rPr lang="en-US" dirty="0" err="1" smtClean="0">
                    <a:latin typeface="+mn-lt"/>
                  </a:rPr>
                  <a:t>Contoh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diagonal </a:t>
                </a:r>
                <a:r>
                  <a:rPr lang="en-US" dirty="0" err="1" smtClean="0">
                    <a:latin typeface="+mn-lt"/>
                  </a:rPr>
                  <a:t>dengan</a:t>
                </a:r>
                <a:r>
                  <a:rPr lang="en-US" dirty="0" smtClean="0">
                    <a:latin typeface="+mn-lt"/>
                  </a:rPr>
                  <a:t> ordo 3 x 3:  A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+mn-lt"/>
                  </a:rPr>
                  <a:t/>
                </a:r>
                <a:br>
                  <a:rPr lang="en-US" dirty="0" smtClean="0">
                    <a:latin typeface="+mn-lt"/>
                  </a:rPr>
                </a:br>
                <a:r>
                  <a:rPr lang="en-US" dirty="0" smtClean="0">
                    <a:latin typeface="+mn-lt"/>
                  </a:rPr>
                  <a:t/>
                </a:r>
                <a:br>
                  <a:rPr lang="en-US" dirty="0" smtClean="0">
                    <a:latin typeface="+mn-lt"/>
                  </a:rPr>
                </a:br>
                <a:r>
                  <a:rPr lang="en-US" dirty="0" smtClean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166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81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latin typeface="+mn-lt"/>
                  </a:rPr>
                  <a:t>4. </a:t>
                </a:r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Identitas</a:t>
                </a:r>
                <a:endParaRPr lang="en-US" b="1" dirty="0" smtClean="0">
                  <a:latin typeface="+mn-lt"/>
                </a:endParaRPr>
              </a:p>
              <a:p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Identitas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adalah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b="1" dirty="0" smtClean="0">
                    <a:latin typeface="+mn-lt"/>
                  </a:rPr>
                  <a:t> diagonal </a:t>
                </a:r>
                <a:r>
                  <a:rPr lang="en-US" dirty="0" smtClean="0">
                    <a:latin typeface="+mn-lt"/>
                  </a:rPr>
                  <a:t>yang </a:t>
                </a:r>
                <a:r>
                  <a:rPr lang="en-US" dirty="0" err="1">
                    <a:latin typeface="+mn-lt"/>
                  </a:rPr>
                  <a:t>memiliki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elemen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untuk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, </a:t>
                </a:r>
                <a:r>
                  <a:rPr lang="en-US" dirty="0" err="1">
                    <a:latin typeface="+mn-lt"/>
                  </a:rPr>
                  <a:t>atau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elemen-elemen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matriks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diluar</a:t>
                </a:r>
                <a:r>
                  <a:rPr lang="en-US" dirty="0">
                    <a:latin typeface="+mn-lt"/>
                  </a:rPr>
                  <a:t> diagonal </a:t>
                </a:r>
                <a:r>
                  <a:rPr lang="en-US" dirty="0" err="1">
                    <a:latin typeface="+mn-lt"/>
                  </a:rPr>
                  <a:t>utama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bernilai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0, </a:t>
                </a:r>
                <a:r>
                  <a:rPr lang="en-US" dirty="0" err="1" smtClean="0">
                    <a:latin typeface="+mn-lt"/>
                  </a:rPr>
                  <a:t>sedangkan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untuk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elemen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untuk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atau elemen-elemen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smtClean="0"/>
                  <a:t>diagonal </a:t>
                </a:r>
                <a:r>
                  <a:rPr lang="en-US" dirty="0"/>
                  <a:t>utama </a:t>
                </a:r>
                <a:r>
                  <a:rPr lang="en-US" dirty="0" err="1"/>
                  <a:t>bernilai</a:t>
                </a:r>
                <a:r>
                  <a:rPr lang="en-US" dirty="0"/>
                  <a:t> </a:t>
                </a:r>
                <a:r>
                  <a:rPr lang="en-US" dirty="0" smtClean="0"/>
                  <a:t>1</a:t>
                </a:r>
                <a:r>
                  <a:rPr lang="en-US" dirty="0" smtClean="0">
                    <a:latin typeface="+mn-lt"/>
                  </a:rPr>
                  <a:t>.</a:t>
                </a:r>
              </a:p>
              <a:p>
                <a:r>
                  <a:rPr lang="en-US" dirty="0" err="1" smtClean="0">
                    <a:latin typeface="+mn-lt"/>
                  </a:rPr>
                  <a:t>Contoh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identitas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dengan</a:t>
                </a:r>
                <a:r>
                  <a:rPr lang="en-US" dirty="0" smtClean="0">
                    <a:latin typeface="+mn-lt"/>
                  </a:rPr>
                  <a:t> ordo 3 x 3:  B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+mn-lt"/>
                  </a:rPr>
                  <a:t/>
                </a:r>
                <a:br>
                  <a:rPr lang="en-US" dirty="0" smtClean="0">
                    <a:latin typeface="+mn-lt"/>
                  </a:rPr>
                </a:br>
                <a:r>
                  <a:rPr lang="en-US" dirty="0" smtClean="0">
                    <a:latin typeface="+mn-lt"/>
                  </a:rPr>
                  <a:t/>
                </a:r>
                <a:br>
                  <a:rPr lang="en-US" dirty="0" smtClean="0">
                    <a:latin typeface="+mn-lt"/>
                  </a:rPr>
                </a:br>
                <a:r>
                  <a:rPr lang="en-US" dirty="0" smtClean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66" t="-1954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0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latin typeface="+mn-lt"/>
                  </a:rPr>
                  <a:t>5. </a:t>
                </a:r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Skalar</a:t>
                </a:r>
                <a:endParaRPr lang="en-US" b="1" dirty="0" smtClean="0">
                  <a:latin typeface="+mn-lt"/>
                </a:endParaRPr>
              </a:p>
              <a:p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skalar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adalah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b="1" dirty="0" smtClean="0">
                    <a:latin typeface="+mn-lt"/>
                  </a:rPr>
                  <a:t> diagonal </a:t>
                </a:r>
                <a:r>
                  <a:rPr lang="en-US" dirty="0" smtClean="0">
                    <a:latin typeface="+mn-lt"/>
                  </a:rPr>
                  <a:t>yang </a:t>
                </a:r>
                <a:r>
                  <a:rPr lang="en-US" dirty="0" err="1">
                    <a:latin typeface="+mn-lt"/>
                  </a:rPr>
                  <a:t>memiliki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elemen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untuk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, </a:t>
                </a:r>
                <a:r>
                  <a:rPr lang="en-US" dirty="0" err="1">
                    <a:latin typeface="+mn-lt"/>
                  </a:rPr>
                  <a:t>atau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elemen-elemen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matriks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diluar</a:t>
                </a:r>
                <a:r>
                  <a:rPr lang="en-US" dirty="0">
                    <a:latin typeface="+mn-lt"/>
                  </a:rPr>
                  <a:t> diagonal </a:t>
                </a:r>
                <a:r>
                  <a:rPr lang="en-US" dirty="0" err="1">
                    <a:latin typeface="+mn-lt"/>
                  </a:rPr>
                  <a:t>utama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bernilai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0, </a:t>
                </a:r>
                <a:r>
                  <a:rPr lang="en-US" dirty="0" err="1" smtClean="0">
                    <a:latin typeface="+mn-lt"/>
                  </a:rPr>
                  <a:t>sedangkan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untuk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elemen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untuk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atau elemen-elemen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smtClean="0"/>
                  <a:t>diagonal </a:t>
                </a:r>
                <a:r>
                  <a:rPr lang="en-US" dirty="0"/>
                  <a:t>utama </a:t>
                </a:r>
                <a:r>
                  <a:rPr lang="en-US" dirty="0" err="1"/>
                  <a:t>bernilai</a:t>
                </a:r>
                <a:r>
                  <a:rPr lang="en-US" dirty="0"/>
                  <a:t> </a:t>
                </a:r>
                <a:r>
                  <a:rPr lang="en-US" dirty="0" err="1" smtClean="0"/>
                  <a:t>sama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sebuah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skalar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+mn-lt"/>
                  </a:rPr>
                  <a:t>.</a:t>
                </a:r>
              </a:p>
              <a:p>
                <a:r>
                  <a:rPr lang="en-US" dirty="0" err="1" smtClean="0">
                    <a:latin typeface="+mn-lt"/>
                  </a:rPr>
                  <a:t>Contoh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skalar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dengan</a:t>
                </a:r>
                <a:r>
                  <a:rPr lang="en-US" dirty="0" smtClean="0">
                    <a:latin typeface="+mn-lt"/>
                  </a:rPr>
                  <a:t> ordo 3 x 3:  C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+mn-lt"/>
                  </a:rPr>
                  <a:t/>
                </a:r>
                <a:br>
                  <a:rPr lang="en-US" dirty="0" smtClean="0">
                    <a:latin typeface="+mn-lt"/>
                  </a:rPr>
                </a:br>
                <a:r>
                  <a:rPr lang="en-US" dirty="0" smtClean="0">
                    <a:latin typeface="+mn-lt"/>
                  </a:rPr>
                  <a:t/>
                </a:r>
                <a:br>
                  <a:rPr lang="en-US" dirty="0" smtClean="0">
                    <a:latin typeface="+mn-lt"/>
                  </a:rPr>
                </a:br>
                <a:r>
                  <a:rPr lang="en-US" dirty="0" smtClean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166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60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latin typeface="+mn-lt"/>
                  </a:rPr>
                  <a:t>6. </a:t>
                </a:r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Simetris</a:t>
                </a:r>
                <a:endParaRPr lang="en-US" b="1" dirty="0" smtClean="0">
                  <a:latin typeface="+mn-lt"/>
                </a:endParaRPr>
              </a:p>
              <a:p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simetris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adalah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persegi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yang </a:t>
                </a:r>
                <a:r>
                  <a:rPr lang="en-US" dirty="0" err="1">
                    <a:latin typeface="+mn-lt"/>
                  </a:rPr>
                  <a:t>memiliki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elemen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baris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ke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sama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dengan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elemen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kolom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ke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>
                    <a:latin typeface="+mn-lt"/>
                  </a:rPr>
                  <a:t> untuk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 smtClean="0">
                    <a:latin typeface="+mn-lt"/>
                  </a:rPr>
                  <a:t>disebut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simetris</a:t>
                </a:r>
                <a:r>
                  <a:rPr lang="en-US" dirty="0" smtClean="0">
                    <a:latin typeface="+mn-lt"/>
                  </a:rPr>
                  <a:t>. </a:t>
                </a:r>
                <a:r>
                  <a:rPr lang="en-US" dirty="0" err="1" smtClean="0">
                    <a:latin typeface="+mn-lt"/>
                  </a:rPr>
                  <a:t>Atau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dapat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dikatakan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untuk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elemen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sama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elemen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 err="1" smtClean="0">
                    <a:latin typeface="+mn-lt"/>
                  </a:rPr>
                  <a:t>Contoh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simetris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dengan</a:t>
                </a:r>
                <a:r>
                  <a:rPr lang="en-US" dirty="0" smtClean="0">
                    <a:latin typeface="+mn-lt"/>
                  </a:rPr>
                  <a:t> ordo 3 x 3:  C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+mn-lt"/>
                  </a:rPr>
                  <a:t/>
                </a:r>
                <a:br>
                  <a:rPr lang="en-US" dirty="0" smtClean="0">
                    <a:latin typeface="+mn-lt"/>
                  </a:rPr>
                </a:br>
                <a:r>
                  <a:rPr lang="en-US" dirty="0" smtClean="0">
                    <a:latin typeface="+mn-lt"/>
                  </a:rPr>
                  <a:t/>
                </a:r>
                <a:br>
                  <a:rPr lang="en-US" dirty="0" smtClean="0">
                    <a:latin typeface="+mn-lt"/>
                  </a:rPr>
                </a:br>
                <a:r>
                  <a:rPr lang="en-US" dirty="0" smtClean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66" t="-1954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71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latin typeface="+mn-lt"/>
                  </a:rPr>
                  <a:t>7. </a:t>
                </a:r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Segitiga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Atas</a:t>
                </a:r>
                <a:endParaRPr lang="en-US" b="1" dirty="0" smtClean="0">
                  <a:latin typeface="+mn-lt"/>
                </a:endParaRPr>
              </a:p>
              <a:p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segitiga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atas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adalah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persegi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yang </a:t>
                </a:r>
                <a:r>
                  <a:rPr lang="en-US" dirty="0" err="1">
                    <a:latin typeface="+mn-lt"/>
                  </a:rPr>
                  <a:t>memiliki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elemen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untuk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, </a:t>
                </a:r>
                <a:r>
                  <a:rPr lang="en-US" dirty="0" err="1">
                    <a:latin typeface="+mn-lt"/>
                  </a:rPr>
                  <a:t>atau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elemen-elemen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matriks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di </a:t>
                </a:r>
                <a:r>
                  <a:rPr lang="en-US" dirty="0" err="1" smtClean="0">
                    <a:latin typeface="+mn-lt"/>
                  </a:rPr>
                  <a:t>bawah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diagonal </a:t>
                </a:r>
                <a:r>
                  <a:rPr lang="en-US" dirty="0" err="1">
                    <a:latin typeface="+mn-lt"/>
                  </a:rPr>
                  <a:t>utama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bernilai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0.</a:t>
                </a:r>
              </a:p>
              <a:p>
                <a:pPr marL="0" indent="0">
                  <a:buNone/>
                </a:pPr>
                <a:endParaRPr lang="en-US" dirty="0" smtClean="0">
                  <a:latin typeface="+mn-lt"/>
                </a:endParaRPr>
              </a:p>
              <a:p>
                <a:r>
                  <a:rPr lang="en-US" dirty="0" err="1" smtClean="0">
                    <a:latin typeface="+mn-lt"/>
                  </a:rPr>
                  <a:t>Contoh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matriks</a:t>
                </a:r>
                <a:r>
                  <a:rPr lang="en-US" dirty="0" smtClean="0">
                    <a:latin typeface="+mn-lt"/>
                  </a:rPr>
                  <a:t> diagonal </a:t>
                </a:r>
                <a:r>
                  <a:rPr lang="en-US" dirty="0" err="1" smtClean="0">
                    <a:latin typeface="+mn-lt"/>
                  </a:rPr>
                  <a:t>dengan</a:t>
                </a:r>
                <a:r>
                  <a:rPr lang="en-US" dirty="0" smtClean="0">
                    <a:latin typeface="+mn-lt"/>
                  </a:rPr>
                  <a:t> ordo 3 x 3:  A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+mn-lt"/>
                  </a:rPr>
                  <a:t/>
                </a:r>
                <a:br>
                  <a:rPr lang="en-US" dirty="0" smtClean="0">
                    <a:latin typeface="+mn-lt"/>
                  </a:rPr>
                </a:br>
                <a:r>
                  <a:rPr lang="en-US" dirty="0" smtClean="0">
                    <a:latin typeface="+mn-lt"/>
                  </a:rPr>
                  <a:t/>
                </a:r>
                <a:br>
                  <a:rPr lang="en-US" dirty="0" smtClean="0">
                    <a:latin typeface="+mn-lt"/>
                  </a:rPr>
                </a:br>
                <a:r>
                  <a:rPr lang="en-US" dirty="0" smtClean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66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22813</TotalTime>
  <Words>1074</Words>
  <Application>Microsoft Office PowerPoint</Application>
  <PresentationFormat>Widescreen</PresentationFormat>
  <Paragraphs>282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Malgun Gothic</vt:lpstr>
      <vt:lpstr>Arial</vt:lpstr>
      <vt:lpstr>Calibri</vt:lpstr>
      <vt:lpstr>Calibri Light</vt:lpstr>
      <vt:lpstr>Cambria Math</vt:lpstr>
      <vt:lpstr>Wingdings</vt:lpstr>
      <vt:lpstr>Office Theme</vt:lpstr>
      <vt:lpstr>Custom Design</vt:lpstr>
      <vt:lpstr>Pertemuan 2 Matriks dan operasinya  (Jenis matriks, Trasnpose, Determinan, minor dan kofaktor)</vt:lpstr>
      <vt:lpstr>Review Matriks</vt:lpstr>
      <vt:lpstr>Jenis-Jenis Matriks</vt:lpstr>
      <vt:lpstr>Jenis-Jenis Matriks</vt:lpstr>
      <vt:lpstr>Jenis-Jenis Matriks</vt:lpstr>
      <vt:lpstr>Jenis-Jenis Matriks</vt:lpstr>
      <vt:lpstr>Jenis-Jenis Matriks</vt:lpstr>
      <vt:lpstr>Jenis-Jenis Matriks</vt:lpstr>
      <vt:lpstr>Jenis-Jenis Matriks</vt:lpstr>
      <vt:lpstr>Jenis-Jenis Matriks</vt:lpstr>
      <vt:lpstr>Transpose Matriks</vt:lpstr>
      <vt:lpstr>Transpose Matriks</vt:lpstr>
      <vt:lpstr>Transpose Matriks</vt:lpstr>
      <vt:lpstr>Trace Sebuah Matriks</vt:lpstr>
      <vt:lpstr>Determinan Matriks</vt:lpstr>
      <vt:lpstr>Determinan Matriks</vt:lpstr>
      <vt:lpstr>Determinan Matriks</vt:lpstr>
      <vt:lpstr>Determinan Matriks</vt:lpstr>
      <vt:lpstr>Minor, Kofaktor, dan Adjoin Matriks</vt:lpstr>
      <vt:lpstr>Minor, Kofaktor, dan Adjoin Matriks</vt:lpstr>
      <vt:lpstr>Minor, Kofaktor, dan Adjoin Matriks</vt:lpstr>
      <vt:lpstr>Minor, Kofaktor, dan Adjoin Matriks</vt:lpstr>
      <vt:lpstr>Minor, Kofaktor, dan Adjoin Matriks</vt:lpstr>
      <vt:lpstr>Minor, Kofaktor, dan Adjoin Matriks</vt:lpstr>
      <vt:lpstr>Minor, Kofaktor, dan Adjoin Matriks</vt:lpstr>
      <vt:lpstr>Minor, Kofaktor, dan Adjoin Matriks</vt:lpstr>
      <vt:lpstr>Minor, Kofaktor, dan Adjoin Matriks</vt:lpstr>
      <vt:lpstr>Minor, Kofaktor, dan Adjoin Matriks</vt:lpstr>
      <vt:lpstr>Minor, Kofaktor, dan Adjoin Matriks</vt:lpstr>
      <vt:lpstr>Minor, Kofaktor, dan Adjoin Matriks</vt:lpstr>
      <vt:lpstr>Minor, Kofaktor, dan Adjoin Matriks</vt:lpstr>
      <vt:lpstr>Minor, Kofaktor, dan Adjoin Matriks</vt:lpstr>
      <vt:lpstr>Minor, Kofaktor, dan Adjoin Matriks</vt:lpstr>
      <vt:lpstr>Minor, Kofaktor, dan Adjoin Matriks</vt:lpstr>
      <vt:lpstr>Tugas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IPB University Presentation Template</dc:title>
  <dc:creator>Microsoft Office User</dc:creator>
  <cp:lastModifiedBy>Agmalaro</cp:lastModifiedBy>
  <cp:revision>1182</cp:revision>
  <cp:lastPrinted>2019-07-25T05:05:36Z</cp:lastPrinted>
  <dcterms:created xsi:type="dcterms:W3CDTF">2019-07-11T07:04:53Z</dcterms:created>
  <dcterms:modified xsi:type="dcterms:W3CDTF">2021-08-23T01:34:33Z</dcterms:modified>
</cp:coreProperties>
</file>