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9"/>
  </p:notesMasterIdLst>
  <p:handoutMasterIdLst>
    <p:handoutMasterId r:id="rId10"/>
  </p:handoutMasterIdLst>
  <p:sldIdLst>
    <p:sldId id="256" r:id="rId3"/>
    <p:sldId id="346" r:id="rId4"/>
    <p:sldId id="368" r:id="rId5"/>
    <p:sldId id="369" r:id="rId6"/>
    <p:sldId id="370" r:id="rId7"/>
    <p:sldId id="3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52DAA"/>
    <a:srgbClr val="001596"/>
    <a:srgbClr val="021689"/>
    <a:srgbClr val="243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186" autoAdjust="0"/>
  </p:normalViewPr>
  <p:slideViewPr>
    <p:cSldViewPr snapToGrid="0" snapToObjects="1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D8D77-D499-0D40-83F7-16E95A5FAA2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74525-0851-6445-A524-10D253C1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5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2070B-9241-8D48-B714-6F61117042C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0FA3B-EE25-A545-8C8F-F31B5B13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160B-90D3-4D39-B60F-FF76E24548BF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DA11EC08-E287-424E-94E7-736773475C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442" y="302492"/>
            <a:ext cx="2674758" cy="7001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5960B12-979B-4C0D-8E67-6C3E3FB77788}"/>
              </a:ext>
            </a:extLst>
          </p:cNvPr>
          <p:cNvSpPr txBox="1">
            <a:spLocks/>
          </p:cNvSpPr>
          <p:nvPr userDrawn="1"/>
        </p:nvSpPr>
        <p:spPr>
          <a:xfrm>
            <a:off x="6269182" y="294283"/>
            <a:ext cx="2341418" cy="70833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Department of</a:t>
            </a:r>
          </a:p>
          <a:p>
            <a:pPr algn="l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Computer Science</a:t>
            </a:r>
          </a:p>
          <a:p>
            <a:pPr algn="l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Malgun Gothic" pitchFamily="34" charset="-127"/>
                <a:ea typeface="Malgun Gothic" pitchFamily="34" charset="-127"/>
              </a:rPr>
              <a:t>http://cs.ipb.ac.id/</a:t>
            </a:r>
          </a:p>
        </p:txBody>
      </p:sp>
    </p:spTree>
    <p:extLst>
      <p:ext uri="{BB962C8B-B14F-4D97-AF65-F5344CB8AC3E}">
        <p14:creationId xmlns:p14="http://schemas.microsoft.com/office/powerpoint/2010/main" val="165598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650D-1A08-41D2-8068-4815EC44CEC6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9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EC04-0045-4E57-A9CF-0582DBF09755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38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122F-6DC3-4926-9ACE-281F9E94307D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42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35DA-BC79-4FB5-9B05-5738616A7E8D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4943" y="6356350"/>
            <a:ext cx="2743200" cy="365125"/>
          </a:xfrm>
        </p:spPr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13">
            <a:extLst>
              <a:ext uri="{FF2B5EF4-FFF2-40B4-BE49-F238E27FC236}">
                <a16:creationId xmlns:a16="http://schemas.microsoft.com/office/drawing/2014/main" id="{608B0327-7718-4DAA-BFC1-6381E679DF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V="1">
            <a:off x="2392003" y="4032030"/>
            <a:ext cx="442302" cy="52263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9371F5-7922-4329-B37D-AC0EA40E5B62}"/>
              </a:ext>
            </a:extLst>
          </p:cNvPr>
          <p:cNvCxnSpPr/>
          <p:nvPr userDrawn="1"/>
        </p:nvCxnSpPr>
        <p:spPr>
          <a:xfrm>
            <a:off x="838200" y="1158875"/>
            <a:ext cx="890016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1" y="115847"/>
            <a:ext cx="7985760" cy="1019776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1" y="1249923"/>
            <a:ext cx="10980420" cy="4992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pic>
        <p:nvPicPr>
          <p:cNvPr id="12" name="Content Placeholder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A87D-D560-4BBF-8B51-8F73D04B8030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54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84F-3360-48D2-B967-FA6FDBB1882A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9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1ED0-565C-4E33-B384-C7758954C843}" type="datetime1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66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DED0-9924-4C49-A58C-238533BB61B1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39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949C-6EB3-4A09-98DD-3BC86BB54D51}" type="datetime1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9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7E46-91AA-4605-A73B-FE6EB88F5B62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7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B248-5EB9-4F32-8BB0-AC85623BAFFC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356350"/>
            <a:ext cx="464343" cy="365125"/>
          </a:xfrm>
        </p:spPr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1" y="115847"/>
            <a:ext cx="7985760" cy="101977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1" y="1249923"/>
            <a:ext cx="10980420" cy="4992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pic>
        <p:nvPicPr>
          <p:cNvPr id="11" name="Graphic 13">
            <a:extLst>
              <a:ext uri="{FF2B5EF4-FFF2-40B4-BE49-F238E27FC236}">
                <a16:creationId xmlns:a16="http://schemas.microsoft.com/office/drawing/2014/main" id="{159618E6-2A03-41FF-AB0E-3133DF64B2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H="1">
            <a:off x="4744433" y="1652377"/>
            <a:ext cx="442678" cy="9931545"/>
          </a:xfrm>
          <a:prstGeom prst="rect">
            <a:avLst/>
          </a:prstGeom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B9FF3599-736E-4D87-9C5C-485B10FA4A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848" y="6284652"/>
            <a:ext cx="2079783" cy="5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671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62E4-AC7F-49FA-8046-6D2A2905E485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92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3C4D-33F8-4142-9010-3C8EF1EF3068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90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929E-46EE-43B8-8AAD-05AF1E86FF6C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7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5C26-F12B-4604-A0F2-39282BCC3A75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B35A-C85D-48E8-B38D-B3CC4CB3EA02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1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20B1-F844-4056-8872-2FD9AF52540E}" type="datetime1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3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1AC8-E999-4A02-A38B-F6717C1615E7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0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0F89-460F-4AA1-BBF2-0C28A5A4F513}" type="datetime1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6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FD5C-6139-4B22-A607-7345D30CF345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0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0B40-B4DF-4C6A-88D0-4CA0D2E4FA6A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FDAD-6DE3-43FF-B7DA-46FE1CA6BC0D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C0ACE-44BE-4790-96F6-A37ABE92DE29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9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1503" y="3917625"/>
            <a:ext cx="8851037" cy="883750"/>
          </a:xfrm>
        </p:spPr>
        <p:txBody>
          <a:bodyPr>
            <a:noAutofit/>
          </a:bodyPr>
          <a:lstStyle/>
          <a:p>
            <a:r>
              <a:rPr lang="en-US" sz="4400" b="1" err="1"/>
              <a:t>Pertemuan</a:t>
            </a:r>
            <a:r>
              <a:rPr lang="en-US" sz="4400" b="1"/>
              <a:t> 14 : </a:t>
            </a:r>
            <a:br>
              <a:rPr lang="en-US" sz="4400" b="1"/>
            </a:br>
            <a:r>
              <a:rPr lang="en-US" sz="4400" b="1">
                <a:latin typeface="+mn-lt"/>
              </a:rPr>
              <a:t>Tugas Mandiri</a:t>
            </a:r>
            <a:br>
              <a:rPr lang="en-US" sz="4400" b="1">
                <a:latin typeface="+mn-lt"/>
              </a:rPr>
            </a:br>
            <a:r>
              <a:rPr lang="en-US" sz="4400" b="1">
                <a:latin typeface="+mn-lt"/>
              </a:rPr>
              <a:t>dikumpulkan Sabtu tgl 10 Desember 2022</a:t>
            </a:r>
            <a:endParaRPr lang="en-US" sz="4400" b="1" dirty="0"/>
          </a:p>
        </p:txBody>
      </p:sp>
      <p:sp>
        <p:nvSpPr>
          <p:cNvPr id="9" name="Rectangle 8"/>
          <p:cNvSpPr/>
          <p:nvPr/>
        </p:nvSpPr>
        <p:spPr>
          <a:xfrm>
            <a:off x="0" y="6465194"/>
            <a:ext cx="12192000" cy="392806"/>
          </a:xfrm>
          <a:prstGeom prst="rect">
            <a:avLst/>
          </a:prstGeom>
          <a:solidFill>
            <a:srgbClr val="243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AE72C-7CBA-48F9-942B-01DE6308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</a:t>
            </a:fld>
            <a:endParaRPr lang="en-US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36C38183-E928-4BA9-9ED9-633ED5692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2532"/>
            <a:ext cx="9144000" cy="670117"/>
          </a:xfrm>
        </p:spPr>
        <p:txBody>
          <a:bodyPr>
            <a:normAutofit/>
          </a:bodyPr>
          <a:lstStyle/>
          <a:p>
            <a:r>
              <a:rPr lang="en-US" sz="2800" dirty="0"/>
              <a:t>KOM20A </a:t>
            </a:r>
            <a:r>
              <a:rPr lang="en-US" sz="2800" dirty="0" err="1"/>
              <a:t>Aljabar</a:t>
            </a:r>
            <a:r>
              <a:rPr lang="en-US" sz="2800" dirty="0"/>
              <a:t> Linier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Komputasi</a:t>
            </a:r>
            <a:endParaRPr lang="en-US" sz="2800" dirty="0"/>
          </a:p>
        </p:txBody>
      </p:sp>
      <p:sp>
        <p:nvSpPr>
          <p:cNvPr id="10" name="Subtitle 11">
            <a:extLst>
              <a:ext uri="{FF2B5EF4-FFF2-40B4-BE49-F238E27FC236}">
                <a16:creationId xmlns:a16="http://schemas.microsoft.com/office/drawing/2014/main" id="{4C21B28F-F1CF-4F11-98B3-D6BAB97857DD}"/>
              </a:ext>
            </a:extLst>
          </p:cNvPr>
          <p:cNvSpPr txBox="1">
            <a:spLocks/>
          </p:cNvSpPr>
          <p:nvPr/>
        </p:nvSpPr>
        <p:spPr>
          <a:xfrm>
            <a:off x="1524000" y="5052776"/>
            <a:ext cx="9144000" cy="997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055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95" y="106251"/>
            <a:ext cx="7985760" cy="1019776"/>
          </a:xfrm>
        </p:spPr>
        <p:txBody>
          <a:bodyPr/>
          <a:lstStyle/>
          <a:p>
            <a:r>
              <a:rPr lang="en-US" dirty="0" err="1"/>
              <a:t>Transformasi</a:t>
            </a:r>
            <a:r>
              <a:rPr lang="en-US" dirty="0"/>
              <a:t> 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9727" y="1015634"/>
                <a:ext cx="10980420" cy="161666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</m:t>
                    </m:r>
                  </m:oMath>
                </a14:m>
                <a:r>
                  <a:rPr lang="en-US" sz="2400" dirty="0">
                    <a:latin typeface="+mn-lt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latin typeface="+mn-lt"/>
                    <a:sym typeface="Wingdings" panose="05000000000000000000" pitchFamily="2" charset="2"/>
                  </a:rPr>
                  <a:t>dikatakan</a:t>
                </a:r>
                <a:r>
                  <a:rPr lang="en-US" sz="2400" dirty="0">
                    <a:latin typeface="+mn-lt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latin typeface="+mn-lt"/>
                    <a:sym typeface="Wingdings" panose="05000000000000000000" pitchFamily="2" charset="2"/>
                  </a:rPr>
                  <a:t>sebagai</a:t>
                </a:r>
                <a:r>
                  <a:rPr lang="en-US" sz="2400" dirty="0">
                    <a:latin typeface="+mn-lt"/>
                    <a:sym typeface="Wingdings" panose="05000000000000000000" pitchFamily="2" charset="2"/>
                  </a:rPr>
                  <a:t> </a:t>
                </a:r>
                <a:r>
                  <a:rPr lang="en-US" sz="2400" b="1" dirty="0" err="1">
                    <a:latin typeface="+mn-lt"/>
                    <a:sym typeface="Wingdings" panose="05000000000000000000" pitchFamily="2" charset="2"/>
                  </a:rPr>
                  <a:t>transformasi</a:t>
                </a:r>
                <a:r>
                  <a:rPr lang="en-US" sz="2400" b="1" dirty="0">
                    <a:latin typeface="+mn-lt"/>
                    <a:sym typeface="Wingdings" panose="05000000000000000000" pitchFamily="2" charset="2"/>
                  </a:rPr>
                  <a:t> linear </a:t>
                </a:r>
                <a:r>
                  <a:rPr lang="en-US" sz="2400" b="1" err="1">
                    <a:latin typeface="+mn-lt"/>
                    <a:sym typeface="Wingdings" panose="05000000000000000000" pitchFamily="2" charset="2"/>
                  </a:rPr>
                  <a:t>jika</a:t>
                </a:r>
                <a:r>
                  <a:rPr lang="en-US" sz="2400" b="1">
                    <a:latin typeface="+mn-lt"/>
                    <a:sym typeface="Wingdings" panose="05000000000000000000" pitchFamily="2" charset="2"/>
                  </a:rPr>
                  <a:t>:</a:t>
                </a:r>
                <a:endParaRPr lang="en-US" sz="2400" b="1" dirty="0">
                  <a:latin typeface="+mn-lt"/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semua</a:t>
                </a:r>
                <a:r>
                  <a:rPr lang="en-US" dirty="0"/>
                  <a:t>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semua</a:t>
                </a:r>
                <a:r>
                  <a:rPr lang="en-US" dirty="0"/>
                  <a:t> scalar k </a:t>
                </a:r>
                <a:r>
                  <a:rPr lang="en-US" dirty="0" err="1"/>
                  <a:t>dan</a:t>
                </a:r>
                <a:r>
                  <a:rPr lang="en-US" dirty="0"/>
                  <a:t>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b="1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DC9EB7-2B0B-47E7-96A7-ECCC0333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727" y="1015634"/>
                <a:ext cx="10980420" cy="1616668"/>
              </a:xfrm>
              <a:blipFill>
                <a:blip r:embed="rId2"/>
                <a:stretch>
                  <a:fillRect l="-777" t="-5283" b="-377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739F6EBB-8001-2399-E2E9-83F91693CE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9454" y="2738073"/>
                <a:ext cx="10000693" cy="351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Arial"/>
                  <a:buAutoNum type="arabicPeriod"/>
                </a:pPr>
                <a:r>
                  <a:rPr lang="en-US" sz="2000">
                    <a:solidFill>
                      <a:srgbClr val="0070C0"/>
                    </a:solidFill>
                    <a:latin typeface="+mn-lt"/>
                  </a:rPr>
                  <a:t>Apakah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dengan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2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; 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merupakan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transformasi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>
                    <a:solidFill>
                      <a:srgbClr val="0070C0"/>
                    </a:solidFill>
                  </a:rPr>
                  <a:t>linear?</a:t>
                </a:r>
              </a:p>
              <a:p>
                <a:pPr marL="514350" indent="-514350">
                  <a:buFont typeface="Arial"/>
                  <a:buAutoNum type="arabicPeriod"/>
                </a:pPr>
                <a:r>
                  <a:rPr lang="en-US" sz="2000">
                    <a:solidFill>
                      <a:srgbClr val="0070C0"/>
                    </a:solidFill>
                    <a:latin typeface="+mn-lt"/>
                  </a:rPr>
                  <a:t>Apakah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dengan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sz="2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; 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merupakan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transformasi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>
                    <a:solidFill>
                      <a:srgbClr val="0070C0"/>
                    </a:solidFill>
                  </a:rPr>
                  <a:t>linear?</a:t>
                </a:r>
              </a:p>
              <a:p>
                <a:pPr marL="514350" indent="-514350">
                  <a:buFont typeface="Arial"/>
                  <a:buAutoNum type="arabicPeriod"/>
                </a:pPr>
                <a:r>
                  <a:rPr lang="en-US" sz="2000">
                    <a:solidFill>
                      <a:srgbClr val="0070C0"/>
                    </a:solidFill>
                    <a:latin typeface="+mn-lt"/>
                  </a:rPr>
                  <a:t>Misalkan </a:t>
                </a:r>
                <a:r>
                  <a:rPr lang="en-US" sz="2000" dirty="0" err="1">
                    <a:solidFill>
                      <a:srgbClr val="0070C0"/>
                    </a:solidFill>
                    <a:latin typeface="+mn-lt"/>
                  </a:rPr>
                  <a:t>Himpunan</a:t>
                </a:r>
                <a:r>
                  <a:rPr lang="en-US" sz="20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={</m:t>
                    </m:r>
                    <m:acc>
                      <m:accPr>
                        <m:chr m:val="⃗"/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  <a:latin typeface="+mn-lt"/>
                  </a:rPr>
                  <a:t>adalah</a:t>
                </a:r>
                <a:r>
                  <a:rPr lang="en-US" sz="2000" dirty="0">
                    <a:solidFill>
                      <a:srgbClr val="0070C0"/>
                    </a:solidFill>
                    <a:latin typeface="+mn-lt"/>
                  </a:rPr>
                  <a:t> basis </a:t>
                </a:r>
                <a:r>
                  <a:rPr lang="en-US" sz="2000" dirty="0" err="1">
                    <a:solidFill>
                      <a:srgbClr val="0070C0"/>
                    </a:solidFill>
                    <a:latin typeface="+mn-lt"/>
                  </a:rPr>
                  <a:t>dari</a:t>
                </a:r>
                <a:r>
                  <a:rPr lang="en-US" sz="20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  <a:latin typeface="+mn-lt"/>
                  </a:rPr>
                  <a:t>dengan</a:t>
                </a:r>
                <a:r>
                  <a:rPr lang="en-US" sz="20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=(1,0)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+mn-lt"/>
                  </a:rPr>
                  <a:t> dan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=(−2,1)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+mn-lt"/>
                  </a:rPr>
                  <a:t>.  </a:t>
                </a:r>
                <a:r>
                  <a:rPr lang="en-US" sz="2000" dirty="0" err="1">
                    <a:solidFill>
                      <a:srgbClr val="0070C0"/>
                    </a:solidFill>
                    <a:latin typeface="+mn-lt"/>
                  </a:rPr>
                  <a:t>Misalkan</a:t>
                </a:r>
                <a:r>
                  <a:rPr lang="en-US" sz="20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  <a:latin typeface="+mn-lt"/>
                  </a:rPr>
                  <a:t>sebuah</a:t>
                </a:r>
                <a:r>
                  <a:rPr lang="en-US" sz="2000" dirty="0">
                    <a:solidFill>
                      <a:srgbClr val="0070C0"/>
                    </a:solidFill>
                    <a:latin typeface="+mn-lt"/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  <a:latin typeface="+mn-lt"/>
                  </a:rPr>
                  <a:t>trasnformasi</a:t>
                </a:r>
                <a:r>
                  <a:rPr lang="en-US" sz="2000" dirty="0">
                    <a:solidFill>
                      <a:srgbClr val="0070C0"/>
                    </a:solidFill>
                    <a:latin typeface="+mn-lt"/>
                  </a:rPr>
                  <a:t> linear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memetakan</a:t>
                </a:r>
                <a:r>
                  <a:rPr lang="en-US" sz="2000" dirty="0">
                    <a:solidFill>
                      <a:srgbClr val="0070C0"/>
                    </a:solidFill>
                  </a:rPr>
                  <a:t>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>
                    <a:solidFill>
                      <a:srgbClr val="0070C0"/>
                    </a:solidFill>
                  </a:rPr>
                  <a:t>         Temukan 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fungsi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0070C0"/>
                    </a:solidFill>
                  </a:rPr>
                  <a:t>transformasi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err="1">
                    <a:solidFill>
                      <a:srgbClr val="0070C0"/>
                    </a:solidFill>
                  </a:rPr>
                  <a:t>tersebut</a:t>
                </a:r>
                <a:r>
                  <a:rPr lang="en-US" sz="2000">
                    <a:solidFill>
                      <a:srgbClr val="0070C0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739F6EBB-8001-2399-E2E9-83F91693C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454" y="2738073"/>
                <a:ext cx="10000693" cy="3512506"/>
              </a:xfrm>
              <a:prstGeom prst="rect">
                <a:avLst/>
              </a:prstGeom>
              <a:blipFill>
                <a:blip r:embed="rId3"/>
                <a:stretch>
                  <a:fillRect l="-670" t="-2951" r="-24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12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3</a:t>
            </a:fld>
            <a:endParaRPr lang="en-US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9E3B1670-5FC1-C6E7-AAFF-36DE90016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27" y="195027"/>
            <a:ext cx="7985760" cy="1019776"/>
          </a:xfrm>
        </p:spPr>
        <p:txBody>
          <a:bodyPr/>
          <a:lstStyle/>
          <a:p>
            <a:r>
              <a:rPr lang="en-US"/>
              <a:t>Sistem Persamaan Linear: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C9B84B7A-AF51-0B8F-C43D-4C0D9784CC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5550" y="1114567"/>
                <a:ext cx="10980420" cy="31200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Selesaikan SPL </a:t>
                </a:r>
                <a:r>
                  <a:rPr lang="en-US" sz="2000" dirty="0" err="1"/>
                  <a:t>berikut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metode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matriks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balikan</a:t>
                </a:r>
                <a:endParaRPr lang="en-US" sz="2000" dirty="0"/>
              </a:p>
              <a:p>
                <a:pPr marL="0" indent="0">
                  <a:buFont typeface="Arial"/>
                  <a:buNone/>
                </a:pPr>
                <a:r>
                  <a:rPr lang="en-US" sz="2000"/>
                  <a:t> 				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 smtClean="0">
                        <a:latin typeface="Cambria Math"/>
                      </a:rPr>
                      <m:t>=5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 smtClean="0"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latin typeface="Cambria Math"/>
                        </a:rPr>
                        <m:t>          </m:t>
                      </m:r>
                      <m:r>
                        <a:rPr lang="en-US" sz="2000" i="1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dirty="0"/>
              </a:p>
              <a:p>
                <a:pPr marL="514350" indent="-514350">
                  <a:buFont typeface="Arial"/>
                  <a:buAutoNum type="arabicPeriod"/>
                </a:pPr>
                <a:r>
                  <a:rPr lang="en-US" sz="2000"/>
                  <a:t>Dengan Eleminasi Gaus-Yourdan</a:t>
                </a:r>
              </a:p>
              <a:p>
                <a:pPr marL="514350" indent="-514350">
                  <a:buFont typeface="Arial"/>
                  <a:buAutoNum type="arabicPeriod"/>
                </a:pPr>
                <a:r>
                  <a:rPr lang="en-US" sz="2000"/>
                  <a:t>Dengan Faktorisasi LU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C9B84B7A-AF51-0B8F-C43D-4C0D9784C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50" y="1114567"/>
                <a:ext cx="10980420" cy="3120082"/>
              </a:xfrm>
              <a:prstGeom prst="rect">
                <a:avLst/>
              </a:prstGeom>
              <a:blipFill>
                <a:blip r:embed="rId2"/>
                <a:stretch>
                  <a:fillRect l="-555" t="-195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43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4</a:t>
            </a:fld>
            <a:endParaRPr lang="en-US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9E3B1670-5FC1-C6E7-AAFF-36DE90016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27" y="704915"/>
            <a:ext cx="7985760" cy="1019776"/>
          </a:xfrm>
        </p:spPr>
        <p:txBody>
          <a:bodyPr>
            <a:normAutofit fontScale="90000"/>
          </a:bodyPr>
          <a:lstStyle/>
          <a:p>
            <a:r>
              <a:rPr lang="en-US"/>
              <a:t>Tentukan persamaan Ciri (polynomial characteristic), Eigen Value dan Eigen Vector dari matriks berikut 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871361-8BBC-24AF-FF01-197D57209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281" y="2680674"/>
            <a:ext cx="4140694" cy="271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2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5</a:t>
            </a:fld>
            <a:endParaRPr lang="en-US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9E3B1670-5FC1-C6E7-AAFF-36DE90016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27" y="195027"/>
            <a:ext cx="7985760" cy="1019776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Singular Value Decomposition (SVD):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A5C7BF-19AF-6C55-C1E1-AA5A1F48B373}"/>
                  </a:ext>
                </a:extLst>
              </p:cNvPr>
              <p:cNvSpPr txBox="1"/>
              <p:nvPr/>
            </p:nvSpPr>
            <p:spPr>
              <a:xfrm>
                <a:off x="429827" y="1493968"/>
                <a:ext cx="6094520" cy="810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Tentukan SVD </a:t>
                </a:r>
                <a:r>
                  <a:rPr lang="en-US" sz="2800" dirty="0" err="1"/>
                  <a:t>dari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sz="28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A5C7BF-19AF-6C55-C1E1-AA5A1F48B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27" y="1493968"/>
                <a:ext cx="6094520" cy="810799"/>
              </a:xfrm>
              <a:prstGeom prst="rect">
                <a:avLst/>
              </a:prstGeom>
              <a:blipFill>
                <a:blip r:embed="rId2"/>
                <a:stretch>
                  <a:fillRect l="-2102" b="-375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1DBE6F30-B92E-78BA-B417-B703A7F5F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882" y="3906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020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6</a:t>
            </a:fld>
            <a:endParaRPr lang="en-US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9E3B1670-5FC1-C6E7-AAFF-36DE90016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27" y="195027"/>
            <a:ext cx="7985760" cy="1019776"/>
          </a:xfrm>
        </p:spPr>
        <p:txBody>
          <a:bodyPr/>
          <a:lstStyle/>
          <a:p>
            <a:r>
              <a:rPr lang="en-US"/>
              <a:t>Fitting Kurva: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14DC59-FC8F-CDD0-439C-09D240AAE2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556" y="1249923"/>
                <a:ext cx="10980420" cy="21790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/>
                  <a:t>Tentukan </a:t>
                </a:r>
                <a:r>
                  <a:rPr lang="en-US" sz="2200" dirty="0" err="1"/>
                  <a:t>nilai</a:t>
                </a:r>
                <a:r>
                  <a:rPr lang="en-US" sz="2200" dirty="0"/>
                  <a:t> a </a:t>
                </a:r>
                <a:r>
                  <a:rPr lang="en-US" sz="2200" dirty="0" err="1"/>
                  <a:t>dan</a:t>
                </a:r>
                <a:r>
                  <a:rPr lang="en-US" sz="2200" dirty="0"/>
                  <a:t> b </a:t>
                </a:r>
                <a:r>
                  <a:rPr lang="en-US" sz="2200" dirty="0" err="1"/>
                  <a:t>sedemikian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sehingga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persamaan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𝑥𝑦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𝑎</m:t>
                    </m:r>
                    <m:r>
                      <a:rPr lang="en-US" sz="2200" i="1">
                        <a:latin typeface="Cambria Math"/>
                      </a:rPr>
                      <m:t>+</m:t>
                    </m:r>
                    <m:r>
                      <a:rPr lang="en-US" sz="2200" i="1">
                        <a:latin typeface="Cambria Math"/>
                      </a:rPr>
                      <m:t>𝑏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mendekati</a:t>
                </a:r>
                <a:r>
                  <a:rPr lang="en-US" sz="2200" dirty="0"/>
                  <a:t> data </a:t>
                </a:r>
                <a:r>
                  <a:rPr lang="en-US" sz="2200" dirty="0" err="1"/>
                  <a:t>berikut</a:t>
                </a: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14DC59-FC8F-CDD0-439C-09D240AAE2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556" y="1249923"/>
                <a:ext cx="10980420" cy="2179077"/>
              </a:xfrm>
              <a:blipFill>
                <a:blip r:embed="rId2"/>
                <a:stretch>
                  <a:fillRect l="-722" t="-335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AC11A4-9A65-5BBA-0366-51BF732B7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608517"/>
              </p:ext>
            </p:extLst>
          </p:nvPr>
        </p:nvGraphicFramePr>
        <p:xfrm>
          <a:off x="986939" y="2207580"/>
          <a:ext cx="457200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5.43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14.86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19.51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93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25266</TotalTime>
  <Words>249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Malgun Gothic</vt:lpstr>
      <vt:lpstr>Arial</vt:lpstr>
      <vt:lpstr>Calibri</vt:lpstr>
      <vt:lpstr>Calibri Light</vt:lpstr>
      <vt:lpstr>Cambria Math</vt:lpstr>
      <vt:lpstr>Office Theme</vt:lpstr>
      <vt:lpstr>Custom Design</vt:lpstr>
      <vt:lpstr>Pertemuan 14 :  Tugas Mandiri dikumpulkan Sabtu tgl 10 Desember 2022</vt:lpstr>
      <vt:lpstr>Transformasi Linear</vt:lpstr>
      <vt:lpstr>Sistem Persamaan Linear:</vt:lpstr>
      <vt:lpstr>Tentukan persamaan Ciri (polynomial characteristic), Eigen Value dan Eigen Vector dari matriks berikut :</vt:lpstr>
      <vt:lpstr>Singular Value Decomposition (SVD):</vt:lpstr>
      <vt:lpstr>Fitting Kurva: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IPB University Presentation Template</dc:title>
  <dc:creator>Microsoft Office User</dc:creator>
  <cp:lastModifiedBy>pasca yoga</cp:lastModifiedBy>
  <cp:revision>1260</cp:revision>
  <cp:lastPrinted>2019-07-25T05:05:36Z</cp:lastPrinted>
  <dcterms:created xsi:type="dcterms:W3CDTF">2019-07-11T07:04:53Z</dcterms:created>
  <dcterms:modified xsi:type="dcterms:W3CDTF">2022-12-05T04:19:13Z</dcterms:modified>
</cp:coreProperties>
</file>