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notesMasterIdLst>
    <p:notesMasterId r:id="rId33"/>
  </p:notesMasterIdLst>
  <p:handoutMasterIdLst>
    <p:handoutMasterId r:id="rId34"/>
  </p:handoutMasterIdLst>
  <p:sldIdLst>
    <p:sldId id="256" r:id="rId3"/>
    <p:sldId id="290" r:id="rId4"/>
    <p:sldId id="291"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827F661-A6CC-4B1C-B71A-CF510AA32BA4}">
          <p14:sldIdLst>
            <p14:sldId id="256"/>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Lst>
        </p14:section>
        <p14:section name="Untitled Section" id="{B9FBA265-B94E-4688-8D09-9C96B625FF7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2DAA"/>
    <a:srgbClr val="C34005"/>
    <a:srgbClr val="F9570F"/>
    <a:srgbClr val="A83704"/>
    <a:srgbClr val="243B90"/>
    <a:srgbClr val="001596"/>
    <a:srgbClr val="0216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364" autoAdjust="0"/>
  </p:normalViewPr>
  <p:slideViewPr>
    <p:cSldViewPr snapToGrid="0" snapToObjects="1" showGuides="1">
      <p:cViewPr varScale="1">
        <p:scale>
          <a:sx n="62" d="100"/>
          <a:sy n="62" d="100"/>
        </p:scale>
        <p:origin x="824" y="56"/>
      </p:cViewPr>
      <p:guideLst>
        <p:guide orient="horz" pos="2160"/>
        <p:guide pos="3840"/>
      </p:guideLst>
    </p:cSldViewPr>
  </p:slideViewPr>
  <p:notesTextViewPr>
    <p:cViewPr>
      <p:scale>
        <a:sx n="1" d="1"/>
        <a:sy n="1" d="1"/>
      </p:scale>
      <p:origin x="0" y="0"/>
    </p:cViewPr>
  </p:notesTextViewPr>
  <p:notesViewPr>
    <p:cSldViewPr snapToGrid="0" snapToObjects="1" showGuides="1">
      <p:cViewPr varScale="1">
        <p:scale>
          <a:sx n="97" d="100"/>
          <a:sy n="97" d="100"/>
        </p:scale>
        <p:origin x="3688"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5" Type="http://schemas.openxmlformats.org/officeDocument/2006/relationships/image" Target="../media/image67.wmf"/><Relationship Id="rId4" Type="http://schemas.openxmlformats.org/officeDocument/2006/relationships/image" Target="../media/image66.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image" Target="../media/image70.wmf"/><Relationship Id="rId7" Type="http://schemas.openxmlformats.org/officeDocument/2006/relationships/image" Target="../media/image74.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71.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5" Type="http://schemas.openxmlformats.org/officeDocument/2006/relationships/image" Target="../media/image83.wmf"/><Relationship Id="rId4" Type="http://schemas.openxmlformats.org/officeDocument/2006/relationships/image" Target="../media/image8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0.wmf"/><Relationship Id="rId4"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BD8D77-D499-0D40-83F7-16E95A5FAA27}" type="datetimeFigureOut">
              <a:rPr lang="en-US" smtClean="0"/>
              <a:t>11/8/2022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0374525-0851-6445-A524-10D253C1F839}" type="slidenum">
              <a:rPr lang="en-US" smtClean="0"/>
              <a:t>‹#›</a:t>
            </a:fld>
            <a:endParaRPr lang="en-US"/>
          </a:p>
        </p:txBody>
      </p:sp>
    </p:spTree>
    <p:extLst>
      <p:ext uri="{BB962C8B-B14F-4D97-AF65-F5344CB8AC3E}">
        <p14:creationId xmlns:p14="http://schemas.microsoft.com/office/powerpoint/2010/main" val="234195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2070B-9241-8D48-B714-6F61117042CF}" type="datetimeFigureOut">
              <a:rPr lang="en-US" smtClean="0"/>
              <a:t>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30FA3B-EE25-A545-8C8F-F31B5B13603C}" type="slidenum">
              <a:rPr lang="en-US" smtClean="0"/>
              <a:t>‹#›</a:t>
            </a:fld>
            <a:endParaRPr lang="en-US"/>
          </a:p>
        </p:txBody>
      </p:sp>
    </p:spTree>
    <p:extLst>
      <p:ext uri="{BB962C8B-B14F-4D97-AF65-F5344CB8AC3E}">
        <p14:creationId xmlns:p14="http://schemas.microsoft.com/office/powerpoint/2010/main" val="163763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E0EBE6-68C6-43BE-A2B5-9DE4C1209795}" type="slidenum">
              <a:rPr lang="en-US" altLang="en-US"/>
              <a:pPr/>
              <a:t>3</a:t>
            </a:fld>
            <a:endParaRPr lang="en-US" altLang="en-US"/>
          </a:p>
        </p:txBody>
      </p:sp>
      <p:sp>
        <p:nvSpPr>
          <p:cNvPr id="317442" name="Rectangle 2"/>
          <p:cNvSpPr>
            <a:spLocks noGrp="1" noRot="1" noChangeAspect="1" noChangeArrowheads="1" noTextEdit="1"/>
          </p:cNvSpPr>
          <p:nvPr>
            <p:ph type="sldImg"/>
          </p:nvPr>
        </p:nvSpPr>
        <p:spPr>
          <a:ln/>
        </p:spPr>
      </p:sp>
      <p:sp>
        <p:nvSpPr>
          <p:cNvPr id="3174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55271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AD4160B-90D3-4D39-B60F-FF76E24548BF}" type="datetime1">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77870-B1B2-9A41-BD15-643C4E2E1B1B}" type="slidenum">
              <a:rPr lang="en-US" smtClean="0"/>
              <a:t>‹#›</a:t>
            </a:fld>
            <a:endParaRPr lang="en-US"/>
          </a:p>
        </p:txBody>
      </p:sp>
      <p:pic>
        <p:nvPicPr>
          <p:cNvPr id="7" name="Content Placeholder 5">
            <a:extLst>
              <a:ext uri="{FF2B5EF4-FFF2-40B4-BE49-F238E27FC236}">
                <a16:creationId xmlns:a16="http://schemas.microsoft.com/office/drawing/2014/main" id="{DA11EC08-E287-424E-94E7-736773475C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70497" y="273995"/>
            <a:ext cx="2674758" cy="700129"/>
          </a:xfrm>
          <a:prstGeom prst="rect">
            <a:avLst/>
          </a:prstGeom>
        </p:spPr>
      </p:pic>
      <p:sp>
        <p:nvSpPr>
          <p:cNvPr id="8" name="Title 1">
            <a:extLst>
              <a:ext uri="{FF2B5EF4-FFF2-40B4-BE49-F238E27FC236}">
                <a16:creationId xmlns:a16="http://schemas.microsoft.com/office/drawing/2014/main" id="{75960B12-979B-4C0D-8E67-6C3E3FB77788}"/>
              </a:ext>
            </a:extLst>
          </p:cNvPr>
          <p:cNvSpPr txBox="1">
            <a:spLocks/>
          </p:cNvSpPr>
          <p:nvPr userDrawn="1"/>
        </p:nvSpPr>
        <p:spPr>
          <a:xfrm>
            <a:off x="6269182" y="240732"/>
            <a:ext cx="2341418" cy="708338"/>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b="1" dirty="0">
                <a:solidFill>
                  <a:schemeClr val="accent1">
                    <a:lumMod val="75000"/>
                  </a:schemeClr>
                </a:solidFill>
                <a:latin typeface="Arial" charset="0"/>
                <a:ea typeface="Arial" charset="0"/>
                <a:cs typeface="Arial" charset="0"/>
              </a:rPr>
              <a:t>Department of</a:t>
            </a:r>
          </a:p>
          <a:p>
            <a:pPr algn="l"/>
            <a:r>
              <a:rPr lang="en-US" sz="1600" b="1" dirty="0">
                <a:solidFill>
                  <a:schemeClr val="accent1">
                    <a:lumMod val="75000"/>
                  </a:schemeClr>
                </a:solidFill>
                <a:latin typeface="Arial" charset="0"/>
                <a:ea typeface="Arial" charset="0"/>
                <a:cs typeface="Arial" charset="0"/>
              </a:rPr>
              <a:t>Computer Science</a:t>
            </a:r>
          </a:p>
          <a:p>
            <a:pPr algn="l"/>
            <a:r>
              <a:rPr lang="en-US" sz="1600" b="1" dirty="0">
                <a:solidFill>
                  <a:schemeClr val="accent1">
                    <a:lumMod val="75000"/>
                  </a:schemeClr>
                </a:solidFill>
                <a:latin typeface="Malgun Gothic" pitchFamily="34" charset="-127"/>
                <a:ea typeface="Malgun Gothic" pitchFamily="34" charset="-127"/>
              </a:rPr>
              <a:t>http://cs.ipb.ac.id/</a:t>
            </a:r>
          </a:p>
        </p:txBody>
      </p:sp>
      <p:cxnSp>
        <p:nvCxnSpPr>
          <p:cNvPr id="10" name="Straight Connector 9">
            <a:extLst>
              <a:ext uri="{FF2B5EF4-FFF2-40B4-BE49-F238E27FC236}">
                <a16:creationId xmlns:a16="http://schemas.microsoft.com/office/drawing/2014/main" id="{73989937-6027-404A-9A4F-A0B3ECE18660}"/>
              </a:ext>
            </a:extLst>
          </p:cNvPr>
          <p:cNvCxnSpPr>
            <a:cxnSpLocks/>
          </p:cNvCxnSpPr>
          <p:nvPr userDrawn="1"/>
        </p:nvCxnSpPr>
        <p:spPr>
          <a:xfrm>
            <a:off x="6151211" y="240732"/>
            <a:ext cx="0" cy="70833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985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DA650D-1A08-41D2-8068-4815EC44CEC6}" type="datetime1">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77870-B1B2-9A41-BD15-643C4E2E1B1B}" type="slidenum">
              <a:rPr lang="en-US" smtClean="0"/>
              <a:t>‹#›</a:t>
            </a:fld>
            <a:endParaRPr lang="en-US"/>
          </a:p>
        </p:txBody>
      </p:sp>
    </p:spTree>
    <p:extLst>
      <p:ext uri="{BB962C8B-B14F-4D97-AF65-F5344CB8AC3E}">
        <p14:creationId xmlns:p14="http://schemas.microsoft.com/office/powerpoint/2010/main" val="208569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39EC04-0045-4E57-A9CF-0582DBF09755}" type="datetime1">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77870-B1B2-9A41-BD15-643C4E2E1B1B}" type="slidenum">
              <a:rPr lang="en-US" smtClean="0"/>
              <a:t>‹#›</a:t>
            </a:fld>
            <a:endParaRPr lang="en-US"/>
          </a:p>
        </p:txBody>
      </p:sp>
    </p:spTree>
    <p:extLst>
      <p:ext uri="{BB962C8B-B14F-4D97-AF65-F5344CB8AC3E}">
        <p14:creationId xmlns:p14="http://schemas.microsoft.com/office/powerpoint/2010/main" val="889538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066800"/>
          </a:xfrm>
        </p:spPr>
        <p:txBody>
          <a:bodyPr/>
          <a:lstStyle/>
          <a:p>
            <a:r>
              <a:rPr lang="en-US"/>
              <a:t>Click to edit Master title style</a:t>
            </a:r>
          </a:p>
        </p:txBody>
      </p:sp>
      <p:sp>
        <p:nvSpPr>
          <p:cNvPr id="3" name="Text Placeholder 2"/>
          <p:cNvSpPr>
            <a:spLocks noGrp="1"/>
          </p:cNvSpPr>
          <p:nvPr>
            <p:ph type="body" sz="half" idx="1"/>
          </p:nvPr>
        </p:nvSpPr>
        <p:spPr>
          <a:xfrm>
            <a:off x="609600" y="1600200"/>
            <a:ext cx="109728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3962400"/>
            <a:ext cx="10972800"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9042400" y="6307138"/>
            <a:ext cx="2540000" cy="474662"/>
          </a:xfrm>
        </p:spPr>
        <p:txBody>
          <a:bodyPr/>
          <a:lstStyle>
            <a:lvl1pPr>
              <a:defRPr/>
            </a:lvl1pPr>
          </a:lstStyle>
          <a:p>
            <a:r>
              <a:rPr lang="en-US" altLang="en-US"/>
              <a:t>Slide 5.1- </a:t>
            </a:r>
            <a:fld id="{E868C9DA-4FE7-4AC2-9B8D-0BE2D115B971}" type="slidenum">
              <a:rPr lang="en-US" altLang="en-US"/>
              <a:pPr/>
              <a:t>‹#›</a:t>
            </a:fld>
            <a:endParaRPr lang="en-CA" altLang="en-US"/>
          </a:p>
        </p:txBody>
      </p:sp>
      <p:sp>
        <p:nvSpPr>
          <p:cNvPr id="6" name="Footer Placeholder 5"/>
          <p:cNvSpPr>
            <a:spLocks noGrp="1"/>
          </p:cNvSpPr>
          <p:nvPr>
            <p:ph type="ftr" sz="quarter" idx="11"/>
          </p:nvPr>
        </p:nvSpPr>
        <p:spPr>
          <a:xfrm>
            <a:off x="609600" y="6305550"/>
            <a:ext cx="8432800" cy="476250"/>
          </a:xfrm>
        </p:spPr>
        <p:txBody>
          <a:bodyPr/>
          <a:lstStyle>
            <a:lvl1pPr>
              <a:defRPr/>
            </a:lvl1pPr>
          </a:lstStyle>
          <a:p>
            <a:r>
              <a:rPr lang="en-US" altLang="en-US"/>
              <a:t> © 2012 Pearson Education, Inc.</a:t>
            </a:r>
          </a:p>
        </p:txBody>
      </p:sp>
    </p:spTree>
    <p:extLst>
      <p:ext uri="{BB962C8B-B14F-4D97-AF65-F5344CB8AC3E}">
        <p14:creationId xmlns:p14="http://schemas.microsoft.com/office/powerpoint/2010/main" val="224775169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E1122F-6DC3-4926-9ACE-281F9E94307D}" type="datetime1">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1FB10-81A5-E645-AF12-4F93AF5E99D2}" type="slidenum">
              <a:rPr lang="en-US" smtClean="0"/>
              <a:t>‹#›</a:t>
            </a:fld>
            <a:endParaRPr lang="en-US"/>
          </a:p>
        </p:txBody>
      </p:sp>
    </p:spTree>
    <p:extLst>
      <p:ext uri="{BB962C8B-B14F-4D97-AF65-F5344CB8AC3E}">
        <p14:creationId xmlns:p14="http://schemas.microsoft.com/office/powerpoint/2010/main" val="853342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3535DA-BC79-4FB5-9B05-5738616A7E8D}" type="datetime1">
              <a:rPr lang="en-US" smtClean="0"/>
              <a:t>11/8/2022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074943" y="6356350"/>
            <a:ext cx="2743200" cy="365125"/>
          </a:xfrm>
        </p:spPr>
        <p:txBody>
          <a:bodyPr/>
          <a:lstStyle/>
          <a:p>
            <a:fld id="{E1677870-B1B2-9A41-BD15-643C4E2E1B1B}" type="slidenum">
              <a:rPr lang="en-US" smtClean="0"/>
              <a:t>‹#›</a:t>
            </a:fld>
            <a:endParaRPr lang="en-US"/>
          </a:p>
        </p:txBody>
      </p:sp>
      <p:pic>
        <p:nvPicPr>
          <p:cNvPr id="7" name="Graphic 13">
            <a:extLst>
              <a:ext uri="{FF2B5EF4-FFF2-40B4-BE49-F238E27FC236}">
                <a16:creationId xmlns:a16="http://schemas.microsoft.com/office/drawing/2014/main" id="{608B0327-7718-4DAA-BFC1-6381E679DF5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flipV="1">
            <a:off x="2392003" y="4032030"/>
            <a:ext cx="442302" cy="5226307"/>
          </a:xfrm>
          <a:prstGeom prst="rect">
            <a:avLst/>
          </a:prstGeom>
        </p:spPr>
      </p:pic>
      <p:cxnSp>
        <p:nvCxnSpPr>
          <p:cNvPr id="8" name="Straight Connector 7">
            <a:extLst>
              <a:ext uri="{FF2B5EF4-FFF2-40B4-BE49-F238E27FC236}">
                <a16:creationId xmlns:a16="http://schemas.microsoft.com/office/drawing/2014/main" id="{8A9371F5-7922-4329-B37D-AC0EA40E5B62}"/>
              </a:ext>
            </a:extLst>
          </p:cNvPr>
          <p:cNvCxnSpPr/>
          <p:nvPr userDrawn="1"/>
        </p:nvCxnSpPr>
        <p:spPr>
          <a:xfrm>
            <a:off x="838200" y="1158875"/>
            <a:ext cx="8900160"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838201" y="115847"/>
            <a:ext cx="7985760" cy="1019776"/>
          </a:xfrm>
        </p:spPr>
        <p:txBody>
          <a:bodyPr>
            <a:normAutofit/>
          </a:bodyPr>
          <a:lstStyle>
            <a:lvl1pPr>
              <a:defRPr sz="3200">
                <a:solidFill>
                  <a:schemeClr val="tx1">
                    <a:lumMod val="75000"/>
                    <a:lumOff val="25000"/>
                  </a:schemeClr>
                </a:solidFill>
                <a:latin typeface="Arial" charset="0"/>
                <a:ea typeface="Arial" charset="0"/>
                <a:cs typeface="Arial" charset="0"/>
              </a:defRPr>
            </a:lvl1pPr>
          </a:lstStyle>
          <a:p>
            <a:r>
              <a:rPr lang="en-US" dirty="0"/>
              <a:t>Click to edit Master title style</a:t>
            </a:r>
            <a:endParaRPr lang="id-ID" dirty="0"/>
          </a:p>
        </p:txBody>
      </p:sp>
      <p:sp>
        <p:nvSpPr>
          <p:cNvPr id="10" name="Content Placeholder 2"/>
          <p:cNvSpPr>
            <a:spLocks noGrp="1"/>
          </p:cNvSpPr>
          <p:nvPr>
            <p:ph idx="1"/>
          </p:nvPr>
        </p:nvSpPr>
        <p:spPr>
          <a:xfrm>
            <a:off x="838201" y="1249923"/>
            <a:ext cx="10980420" cy="4992127"/>
          </a:xfrm>
        </p:spPr>
        <p:txBody>
          <a:bodyPr>
            <a:normAutofit/>
          </a:bodyPr>
          <a:lstStyle>
            <a:lvl1pPr>
              <a:defRPr sz="2800">
                <a:solidFill>
                  <a:schemeClr val="tx1">
                    <a:lumMod val="75000"/>
                    <a:lumOff val="25000"/>
                  </a:schemeClr>
                </a:solidFill>
                <a:latin typeface="Arial" charset="0"/>
                <a:ea typeface="Arial" charset="0"/>
                <a:cs typeface="Arial" charset="0"/>
              </a:defRPr>
            </a:lvl1pPr>
            <a:lvl2pPr>
              <a:defRPr sz="2400">
                <a:solidFill>
                  <a:schemeClr val="tx1">
                    <a:lumMod val="75000"/>
                    <a:lumOff val="25000"/>
                  </a:schemeClr>
                </a:solidFill>
                <a:latin typeface="Arial" charset="0"/>
                <a:ea typeface="Arial" charset="0"/>
                <a:cs typeface="Arial" charset="0"/>
              </a:defRPr>
            </a:lvl2pPr>
            <a:lvl3pPr>
              <a:defRPr sz="2000">
                <a:solidFill>
                  <a:schemeClr val="tx1">
                    <a:lumMod val="75000"/>
                    <a:lumOff val="25000"/>
                  </a:schemeClr>
                </a:solidFill>
                <a:latin typeface="Arial" charset="0"/>
                <a:ea typeface="Arial" charset="0"/>
                <a:cs typeface="Arial" charset="0"/>
              </a:defRPr>
            </a:lvl3pPr>
            <a:lvl4pPr>
              <a:defRPr sz="1800">
                <a:solidFill>
                  <a:schemeClr val="tx1">
                    <a:lumMod val="75000"/>
                    <a:lumOff val="25000"/>
                  </a:schemeClr>
                </a:solidFill>
                <a:latin typeface="Arial" charset="0"/>
                <a:ea typeface="Arial" charset="0"/>
                <a:cs typeface="Arial" charset="0"/>
              </a:defRPr>
            </a:lvl4pPr>
            <a:lvl5pPr>
              <a:defRPr sz="1800">
                <a:solidFill>
                  <a:schemeClr val="tx1">
                    <a:lumMod val="75000"/>
                    <a:lumOff val="25000"/>
                  </a:schemeClr>
                </a:solidFill>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pic>
        <p:nvPicPr>
          <p:cNvPr id="12" name="Content Placeholder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738360" y="272389"/>
            <a:ext cx="2079783" cy="54442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22A87D-D560-4BBF-8B51-8F73D04B8030}" type="datetime1">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1FB10-81A5-E645-AF12-4F93AF5E99D2}" type="slidenum">
              <a:rPr lang="en-US" smtClean="0"/>
              <a:t>‹#›</a:t>
            </a:fld>
            <a:endParaRPr lang="en-US"/>
          </a:p>
        </p:txBody>
      </p:sp>
    </p:spTree>
    <p:extLst>
      <p:ext uri="{BB962C8B-B14F-4D97-AF65-F5344CB8AC3E}">
        <p14:creationId xmlns:p14="http://schemas.microsoft.com/office/powerpoint/2010/main" val="1311854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2B084F-3360-48D2-B967-FA6FDBB1882A}" type="datetime1">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1FB10-81A5-E645-AF12-4F93AF5E99D2}" type="slidenum">
              <a:rPr lang="en-US" smtClean="0"/>
              <a:t>‹#›</a:t>
            </a:fld>
            <a:endParaRPr lang="en-US"/>
          </a:p>
        </p:txBody>
      </p:sp>
    </p:spTree>
    <p:extLst>
      <p:ext uri="{BB962C8B-B14F-4D97-AF65-F5344CB8AC3E}">
        <p14:creationId xmlns:p14="http://schemas.microsoft.com/office/powerpoint/2010/main" val="1166498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251ED0-565C-4E33-B384-C7758954C843}" type="datetime1">
              <a:rPr lang="en-US" smtClean="0"/>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F1FB10-81A5-E645-AF12-4F93AF5E99D2}" type="slidenum">
              <a:rPr lang="en-US" smtClean="0"/>
              <a:t>‹#›</a:t>
            </a:fld>
            <a:endParaRPr lang="en-US"/>
          </a:p>
        </p:txBody>
      </p:sp>
    </p:spTree>
    <p:extLst>
      <p:ext uri="{BB962C8B-B14F-4D97-AF65-F5344CB8AC3E}">
        <p14:creationId xmlns:p14="http://schemas.microsoft.com/office/powerpoint/2010/main" val="20297664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241DED0-9924-4C49-A58C-238533BB61B1}" type="datetime1">
              <a:rPr lang="en-US" smtClean="0"/>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F1FB10-81A5-E645-AF12-4F93AF5E99D2}" type="slidenum">
              <a:rPr lang="en-US" smtClean="0"/>
              <a:t>‹#›</a:t>
            </a:fld>
            <a:endParaRPr lang="en-US"/>
          </a:p>
        </p:txBody>
      </p:sp>
    </p:spTree>
    <p:extLst>
      <p:ext uri="{BB962C8B-B14F-4D97-AF65-F5344CB8AC3E}">
        <p14:creationId xmlns:p14="http://schemas.microsoft.com/office/powerpoint/2010/main" val="15066396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5B949C-6EB3-4A09-98DD-3BC86BB54D51}" type="datetime1">
              <a:rPr lang="en-US" smtClean="0"/>
              <a:t>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F1FB10-81A5-E645-AF12-4F93AF5E99D2}" type="slidenum">
              <a:rPr lang="en-US" smtClean="0"/>
              <a:t>‹#›</a:t>
            </a:fld>
            <a:endParaRPr lang="en-US"/>
          </a:p>
        </p:txBody>
      </p:sp>
    </p:spTree>
    <p:extLst>
      <p:ext uri="{BB962C8B-B14F-4D97-AF65-F5344CB8AC3E}">
        <p14:creationId xmlns:p14="http://schemas.microsoft.com/office/powerpoint/2010/main" val="1112209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81B248-5EB9-4F32-8BB0-AC85623BAFFC}" type="datetime1">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53799" y="6356350"/>
            <a:ext cx="464343" cy="365125"/>
          </a:xfrm>
        </p:spPr>
        <p:txBody>
          <a:bodyPr/>
          <a:lstStyle/>
          <a:p>
            <a:fld id="{E1677870-B1B2-9A41-BD15-643C4E2E1B1B}" type="slidenum">
              <a:rPr lang="en-US" smtClean="0"/>
              <a:t>‹#›</a:t>
            </a:fld>
            <a:endParaRPr lang="en-US"/>
          </a:p>
        </p:txBody>
      </p:sp>
      <p:sp>
        <p:nvSpPr>
          <p:cNvPr id="9" name="Title 1"/>
          <p:cNvSpPr>
            <a:spLocks noGrp="1"/>
          </p:cNvSpPr>
          <p:nvPr>
            <p:ph type="title"/>
          </p:nvPr>
        </p:nvSpPr>
        <p:spPr>
          <a:xfrm>
            <a:off x="838201" y="115847"/>
            <a:ext cx="7985760" cy="1019776"/>
          </a:xfrm>
        </p:spPr>
        <p:txBody>
          <a:bodyPr>
            <a:normAutofit/>
          </a:bodyPr>
          <a:lstStyle>
            <a:lvl1pPr>
              <a:defRPr sz="3200" b="1">
                <a:solidFill>
                  <a:schemeClr val="tx1">
                    <a:lumMod val="75000"/>
                    <a:lumOff val="25000"/>
                  </a:schemeClr>
                </a:solidFill>
                <a:latin typeface="Arial" charset="0"/>
                <a:ea typeface="Arial" charset="0"/>
                <a:cs typeface="Arial" charset="0"/>
              </a:defRPr>
            </a:lvl1pPr>
          </a:lstStyle>
          <a:p>
            <a:r>
              <a:rPr lang="en-US" dirty="0"/>
              <a:t>Click to edit Master title style</a:t>
            </a:r>
            <a:endParaRPr lang="id-ID" dirty="0"/>
          </a:p>
        </p:txBody>
      </p:sp>
      <p:sp>
        <p:nvSpPr>
          <p:cNvPr id="10" name="Content Placeholder 2"/>
          <p:cNvSpPr>
            <a:spLocks noGrp="1"/>
          </p:cNvSpPr>
          <p:nvPr>
            <p:ph idx="1"/>
          </p:nvPr>
        </p:nvSpPr>
        <p:spPr>
          <a:xfrm>
            <a:off x="838201" y="1249923"/>
            <a:ext cx="10980420" cy="4992127"/>
          </a:xfrm>
        </p:spPr>
        <p:txBody>
          <a:bodyPr>
            <a:normAutofit/>
          </a:bodyPr>
          <a:lstStyle>
            <a:lvl1pPr>
              <a:defRPr sz="2800">
                <a:solidFill>
                  <a:schemeClr val="tx1"/>
                </a:solidFill>
                <a:latin typeface="Arial" charset="0"/>
                <a:ea typeface="Arial" charset="0"/>
                <a:cs typeface="Arial" charset="0"/>
              </a:defRPr>
            </a:lvl1pPr>
            <a:lvl2pPr>
              <a:defRPr sz="2400">
                <a:solidFill>
                  <a:schemeClr val="tx1"/>
                </a:solidFill>
                <a:latin typeface="Arial" charset="0"/>
                <a:ea typeface="Arial" charset="0"/>
                <a:cs typeface="Arial" charset="0"/>
              </a:defRPr>
            </a:lvl2pPr>
            <a:lvl3pPr>
              <a:defRPr sz="2000">
                <a:solidFill>
                  <a:schemeClr val="tx1"/>
                </a:solidFill>
                <a:latin typeface="Arial" charset="0"/>
                <a:ea typeface="Arial" charset="0"/>
                <a:cs typeface="Arial" charset="0"/>
              </a:defRPr>
            </a:lvl3pPr>
            <a:lvl4pPr>
              <a:defRPr sz="1800">
                <a:solidFill>
                  <a:schemeClr val="tx1"/>
                </a:solidFill>
                <a:latin typeface="Arial" charset="0"/>
                <a:ea typeface="Arial" charset="0"/>
                <a:cs typeface="Arial" charset="0"/>
              </a:defRPr>
            </a:lvl4pPr>
            <a:lvl5pPr>
              <a:defRPr sz="1800">
                <a:solidFill>
                  <a:schemeClr val="tx1"/>
                </a:solidFill>
                <a:latin typeface="Arial" charset="0"/>
                <a:ea typeface="Arial" charset="0"/>
                <a:cs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id-ID" dirty="0"/>
          </a:p>
        </p:txBody>
      </p:sp>
      <p:pic>
        <p:nvPicPr>
          <p:cNvPr id="11" name="Graphic 13">
            <a:extLst>
              <a:ext uri="{FF2B5EF4-FFF2-40B4-BE49-F238E27FC236}">
                <a16:creationId xmlns:a16="http://schemas.microsoft.com/office/drawing/2014/main" id="{159618E6-2A03-41FF-AB0E-3133DF64B2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flipH="1">
            <a:off x="4744433" y="1652377"/>
            <a:ext cx="442678" cy="9931545"/>
          </a:xfrm>
          <a:prstGeom prst="rect">
            <a:avLst/>
          </a:prstGeom>
        </p:spPr>
      </p:pic>
      <p:pic>
        <p:nvPicPr>
          <p:cNvPr id="12" name="Content Placeholder 5">
            <a:extLst>
              <a:ext uri="{FF2B5EF4-FFF2-40B4-BE49-F238E27FC236}">
                <a16:creationId xmlns:a16="http://schemas.microsoft.com/office/drawing/2014/main" id="{B9FF3599-736E-4D87-9C5C-485B10FA4AA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989848" y="6284652"/>
            <a:ext cx="2079783" cy="544420"/>
          </a:xfrm>
          <a:prstGeom prst="rect">
            <a:avLst/>
          </a:prstGeom>
        </p:spPr>
      </p:pic>
    </p:spTree>
    <p:extLst>
      <p:ext uri="{BB962C8B-B14F-4D97-AF65-F5344CB8AC3E}">
        <p14:creationId xmlns:p14="http://schemas.microsoft.com/office/powerpoint/2010/main" val="7682671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307E46-91AA-4605-A73B-FE6EB88F5B62}" type="datetime1">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1FB10-81A5-E645-AF12-4F93AF5E99D2}" type="slidenum">
              <a:rPr lang="en-US" smtClean="0"/>
              <a:t>‹#›</a:t>
            </a:fld>
            <a:endParaRPr lang="en-US"/>
          </a:p>
        </p:txBody>
      </p:sp>
    </p:spTree>
    <p:extLst>
      <p:ext uri="{BB962C8B-B14F-4D97-AF65-F5344CB8AC3E}">
        <p14:creationId xmlns:p14="http://schemas.microsoft.com/office/powerpoint/2010/main" val="12137728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7E62E4-AC7F-49FA-8046-6D2A2905E485}" type="datetime1">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1FB10-81A5-E645-AF12-4F93AF5E99D2}" type="slidenum">
              <a:rPr lang="en-US" smtClean="0"/>
              <a:t>‹#›</a:t>
            </a:fld>
            <a:endParaRPr lang="en-US"/>
          </a:p>
        </p:txBody>
      </p:sp>
    </p:spTree>
    <p:extLst>
      <p:ext uri="{BB962C8B-B14F-4D97-AF65-F5344CB8AC3E}">
        <p14:creationId xmlns:p14="http://schemas.microsoft.com/office/powerpoint/2010/main" val="9333792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CB43C4D-33F8-4142-9010-3C8EF1EF3068}" type="datetime1">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1FB10-81A5-E645-AF12-4F93AF5E99D2}" type="slidenum">
              <a:rPr lang="en-US" smtClean="0"/>
              <a:t>‹#›</a:t>
            </a:fld>
            <a:endParaRPr lang="en-US"/>
          </a:p>
        </p:txBody>
      </p:sp>
    </p:spTree>
    <p:extLst>
      <p:ext uri="{BB962C8B-B14F-4D97-AF65-F5344CB8AC3E}">
        <p14:creationId xmlns:p14="http://schemas.microsoft.com/office/powerpoint/2010/main" val="20836903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29929E-46EE-43B8-8AAD-05AF1E86FF6C}" type="datetime1">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1FB10-81A5-E645-AF12-4F93AF5E99D2}" type="slidenum">
              <a:rPr lang="en-US" smtClean="0"/>
              <a:t>‹#›</a:t>
            </a:fld>
            <a:endParaRPr lang="en-US"/>
          </a:p>
        </p:txBody>
      </p:sp>
    </p:spTree>
    <p:extLst>
      <p:ext uri="{BB962C8B-B14F-4D97-AF65-F5344CB8AC3E}">
        <p14:creationId xmlns:p14="http://schemas.microsoft.com/office/powerpoint/2010/main" val="1567477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C55C26-F12B-4604-A0F2-39282BCC3A75}" type="datetime1">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677870-B1B2-9A41-BD15-643C4E2E1B1B}" type="slidenum">
              <a:rPr lang="en-US" smtClean="0"/>
              <a:t>‹#›</a:t>
            </a:fld>
            <a:endParaRPr lang="en-US"/>
          </a:p>
        </p:txBody>
      </p:sp>
    </p:spTree>
    <p:extLst>
      <p:ext uri="{BB962C8B-B14F-4D97-AF65-F5344CB8AC3E}">
        <p14:creationId xmlns:p14="http://schemas.microsoft.com/office/powerpoint/2010/main" val="159390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8CB35A-C85D-48E8-B38D-B3CC4CB3EA02}" type="datetime1">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77870-B1B2-9A41-BD15-643C4E2E1B1B}" type="slidenum">
              <a:rPr lang="en-US" smtClean="0"/>
              <a:t>‹#›</a:t>
            </a:fld>
            <a:endParaRPr lang="en-US"/>
          </a:p>
        </p:txBody>
      </p:sp>
    </p:spTree>
    <p:extLst>
      <p:ext uri="{BB962C8B-B14F-4D97-AF65-F5344CB8AC3E}">
        <p14:creationId xmlns:p14="http://schemas.microsoft.com/office/powerpoint/2010/main" val="981716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0E20B1-F844-4056-8872-2FD9AF52540E}" type="datetime1">
              <a:rPr lang="en-US" smtClean="0"/>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677870-B1B2-9A41-BD15-643C4E2E1B1B}" type="slidenum">
              <a:rPr lang="en-US" smtClean="0"/>
              <a:t>‹#›</a:t>
            </a:fld>
            <a:endParaRPr lang="en-US"/>
          </a:p>
        </p:txBody>
      </p:sp>
    </p:spTree>
    <p:extLst>
      <p:ext uri="{BB962C8B-B14F-4D97-AF65-F5344CB8AC3E}">
        <p14:creationId xmlns:p14="http://schemas.microsoft.com/office/powerpoint/2010/main" val="586439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5E1AC8-E999-4A02-A38B-F6717C1615E7}" type="datetime1">
              <a:rPr lang="en-US" smtClean="0"/>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677870-B1B2-9A41-BD15-643C4E2E1B1B}" type="slidenum">
              <a:rPr lang="en-US" smtClean="0"/>
              <a:t>‹#›</a:t>
            </a:fld>
            <a:endParaRPr lang="en-US"/>
          </a:p>
        </p:txBody>
      </p:sp>
    </p:spTree>
    <p:extLst>
      <p:ext uri="{BB962C8B-B14F-4D97-AF65-F5344CB8AC3E}">
        <p14:creationId xmlns:p14="http://schemas.microsoft.com/office/powerpoint/2010/main" val="1486808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70F89-460F-4AA1-BBF2-0C28A5A4F513}" type="datetime1">
              <a:rPr lang="en-US" smtClean="0"/>
              <a:t>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677870-B1B2-9A41-BD15-643C4E2E1B1B}" type="slidenum">
              <a:rPr lang="en-US" smtClean="0"/>
              <a:t>‹#›</a:t>
            </a:fld>
            <a:endParaRPr lang="en-US"/>
          </a:p>
        </p:txBody>
      </p:sp>
    </p:spTree>
    <p:extLst>
      <p:ext uri="{BB962C8B-B14F-4D97-AF65-F5344CB8AC3E}">
        <p14:creationId xmlns:p14="http://schemas.microsoft.com/office/powerpoint/2010/main" val="673465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12FD5C-6139-4B22-A607-7345D30CF345}" type="datetime1">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77870-B1B2-9A41-BD15-643C4E2E1B1B}" type="slidenum">
              <a:rPr lang="en-US" smtClean="0"/>
              <a:t>‹#›</a:t>
            </a:fld>
            <a:endParaRPr lang="en-US"/>
          </a:p>
        </p:txBody>
      </p:sp>
    </p:spTree>
    <p:extLst>
      <p:ext uri="{BB962C8B-B14F-4D97-AF65-F5344CB8AC3E}">
        <p14:creationId xmlns:p14="http://schemas.microsoft.com/office/powerpoint/2010/main" val="1699906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000B40-B4DF-4C6A-88D0-4CA0D2E4FA6A}" type="datetime1">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677870-B1B2-9A41-BD15-643C4E2E1B1B}" type="slidenum">
              <a:rPr lang="en-US" smtClean="0"/>
              <a:t>‹#›</a:t>
            </a:fld>
            <a:endParaRPr lang="en-US"/>
          </a:p>
        </p:txBody>
      </p:sp>
    </p:spTree>
    <p:extLst>
      <p:ext uri="{BB962C8B-B14F-4D97-AF65-F5344CB8AC3E}">
        <p14:creationId xmlns:p14="http://schemas.microsoft.com/office/powerpoint/2010/main" val="199450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0FFDAD-6DE3-43FF-B7DA-46FE1CA6BC0D}" type="datetime1">
              <a:rPr lang="en-US" smtClean="0"/>
              <a:t>11/8/2022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677870-B1B2-9A41-BD15-643C4E2E1B1B}" type="slidenum">
              <a:rPr lang="en-US" smtClean="0"/>
              <a:t>‹#›</a:t>
            </a:fld>
            <a:endParaRPr lang="en-US"/>
          </a:p>
        </p:txBody>
      </p:sp>
    </p:spTree>
    <p:extLst>
      <p:ext uri="{BB962C8B-B14F-4D97-AF65-F5344CB8AC3E}">
        <p14:creationId xmlns:p14="http://schemas.microsoft.com/office/powerpoint/2010/main" val="1436141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C0ACE-44BE-4790-96F6-A37ABE92DE29}" type="datetime1">
              <a:rPr lang="en-US" smtClean="0"/>
              <a:t>11/8/2022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1FB10-81A5-E645-AF12-4F93AF5E99D2}" type="slidenum">
              <a:rPr lang="en-US" smtClean="0"/>
              <a:t>‹#›</a:t>
            </a:fld>
            <a:endParaRPr lang="en-US"/>
          </a:p>
        </p:txBody>
      </p:sp>
    </p:spTree>
    <p:extLst>
      <p:ext uri="{BB962C8B-B14F-4D97-AF65-F5344CB8AC3E}">
        <p14:creationId xmlns:p14="http://schemas.microsoft.com/office/powerpoint/2010/main" val="676799871"/>
      </p:ext>
    </p:extLst>
  </p:cSld>
  <p:clrMap bg1="lt1" tx1="dk1" bg2="lt2" tx2="dk2" accent1="accent1" accent2="accent2" accent3="accent3" accent4="accent4" accent5="accent5" accent6="accent6" hlink="hlink" folHlink="folHlink"/>
  <p:sldLayoutIdLst>
    <p:sldLayoutId id="2147483662" r:id="rId1"/>
    <p:sldLayoutId id="214748367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31.wmf"/><Relationship Id="rId5" Type="http://schemas.openxmlformats.org/officeDocument/2006/relationships/oleObject" Target="../embeddings/oleObject25.bin"/><Relationship Id="rId4" Type="http://schemas.openxmlformats.org/officeDocument/2006/relationships/image" Target="../media/image30.wmf"/></Relationships>
</file>

<file path=ppt/slides/_rels/slide12.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32.wmf"/><Relationship Id="rId5" Type="http://schemas.openxmlformats.org/officeDocument/2006/relationships/oleObject" Target="../embeddings/oleObject27.bin"/><Relationship Id="rId10" Type="http://schemas.openxmlformats.org/officeDocument/2006/relationships/image" Target="../media/image34.wmf"/><Relationship Id="rId4" Type="http://schemas.openxmlformats.org/officeDocument/2006/relationships/image" Target="../media/image30.wmf"/><Relationship Id="rId9" Type="http://schemas.openxmlformats.org/officeDocument/2006/relationships/oleObject" Target="../embeddings/oleObject29.bin"/></Relationships>
</file>

<file path=ppt/slides/_rels/slide13.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6.wmf"/><Relationship Id="rId5" Type="http://schemas.openxmlformats.org/officeDocument/2006/relationships/oleObject" Target="../embeddings/oleObject31.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3.bin"/></Relationships>
</file>

<file path=ppt/slides/_rels/slide14.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9.wmf"/><Relationship Id="rId5" Type="http://schemas.openxmlformats.org/officeDocument/2006/relationships/oleObject" Target="../embeddings/oleObject35.bin"/><Relationship Id="rId4" Type="http://schemas.openxmlformats.org/officeDocument/2006/relationships/image" Target="../media/image31.wmf"/></Relationships>
</file>

<file path=ppt/slides/_rels/slide15.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42.wmf"/><Relationship Id="rId5" Type="http://schemas.openxmlformats.org/officeDocument/2006/relationships/oleObject" Target="../embeddings/oleObject38.bin"/><Relationship Id="rId4" Type="http://schemas.openxmlformats.org/officeDocument/2006/relationships/image" Target="../media/image41.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56.wmf"/><Relationship Id="rId5" Type="http://schemas.openxmlformats.org/officeDocument/2006/relationships/oleObject" Target="../embeddings/oleObject41.bin"/><Relationship Id="rId4" Type="http://schemas.openxmlformats.org/officeDocument/2006/relationships/image" Target="../media/image55.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image" Target="../media/image62.png"/><Relationship Id="rId7" Type="http://schemas.openxmlformats.org/officeDocument/2006/relationships/image" Target="../media/image59.wmf"/><Relationship Id="rId12" Type="http://schemas.openxmlformats.org/officeDocument/2006/relationships/image" Target="../media/image64.pn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44.bin"/><Relationship Id="rId11" Type="http://schemas.openxmlformats.org/officeDocument/2006/relationships/image" Target="../media/image61.wmf"/><Relationship Id="rId5" Type="http://schemas.openxmlformats.org/officeDocument/2006/relationships/image" Target="../media/image58.w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60.wmf"/></Relationships>
</file>

<file path=ppt/slides/_rels/slide26.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67.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64.w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50.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55.bin"/><Relationship Id="rId13" Type="http://schemas.openxmlformats.org/officeDocument/2006/relationships/image" Target="../media/image72.wmf"/><Relationship Id="rId18" Type="http://schemas.openxmlformats.org/officeDocument/2006/relationships/oleObject" Target="../embeddings/oleObject60.bin"/><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oleObject" Target="../embeddings/oleObject57.bin"/><Relationship Id="rId17" Type="http://schemas.openxmlformats.org/officeDocument/2006/relationships/image" Target="../media/image74.wmf"/><Relationship Id="rId2" Type="http://schemas.openxmlformats.org/officeDocument/2006/relationships/slideLayout" Target="../slideLayouts/slideLayout2.xml"/><Relationship Id="rId16" Type="http://schemas.openxmlformats.org/officeDocument/2006/relationships/oleObject" Target="../embeddings/oleObject59.bin"/><Relationship Id="rId1" Type="http://schemas.openxmlformats.org/officeDocument/2006/relationships/vmlDrawing" Target="../drawings/vmlDrawing16.vml"/><Relationship Id="rId6" Type="http://schemas.openxmlformats.org/officeDocument/2006/relationships/image" Target="../media/image69.wmf"/><Relationship Id="rId11" Type="http://schemas.openxmlformats.org/officeDocument/2006/relationships/image" Target="../media/image71.wmf"/><Relationship Id="rId5" Type="http://schemas.openxmlformats.org/officeDocument/2006/relationships/oleObject" Target="../embeddings/oleObject53.bin"/><Relationship Id="rId15" Type="http://schemas.openxmlformats.org/officeDocument/2006/relationships/image" Target="../media/image73.wmf"/><Relationship Id="rId10" Type="http://schemas.openxmlformats.org/officeDocument/2006/relationships/oleObject" Target="../embeddings/oleObject56.bin"/><Relationship Id="rId19" Type="http://schemas.openxmlformats.org/officeDocument/2006/relationships/image" Target="../media/image75.wmf"/><Relationship Id="rId4" Type="http://schemas.openxmlformats.org/officeDocument/2006/relationships/image" Target="../media/image68.wmf"/><Relationship Id="rId9" Type="http://schemas.openxmlformats.org/officeDocument/2006/relationships/image" Target="../media/image70.wmf"/><Relationship Id="rId14" Type="http://schemas.openxmlformats.org/officeDocument/2006/relationships/oleObject" Target="../embeddings/oleObject58.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77.wmf"/><Relationship Id="rId5" Type="http://schemas.openxmlformats.org/officeDocument/2006/relationships/oleObject" Target="../embeddings/oleObject62.bin"/><Relationship Id="rId4" Type="http://schemas.openxmlformats.org/officeDocument/2006/relationships/image" Target="../media/image76.wmf"/></Relationships>
</file>

<file path=ppt/slides/_rels/slide29.xml.rels><?xml version="1.0" encoding="UTF-8" standalone="yes"?>
<Relationships xmlns="http://schemas.openxmlformats.org/package/2006/relationships"><Relationship Id="rId3" Type="http://schemas.openxmlformats.org/officeDocument/2006/relationships/image" Target="../media/image78.png"/><Relationship Id="rId7" Type="http://schemas.openxmlformats.org/officeDocument/2006/relationships/image" Target="../media/image61.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64.bin"/><Relationship Id="rId5" Type="http://schemas.openxmlformats.org/officeDocument/2006/relationships/image" Target="../media/image60.wmf"/><Relationship Id="rId4" Type="http://schemas.openxmlformats.org/officeDocument/2006/relationships/oleObject" Target="../embeddings/oleObject63.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9.wmf"/><Relationship Id="rId3" Type="http://schemas.openxmlformats.org/officeDocument/2006/relationships/notesSlide" Target="../notesSlides/notesSlide1.xml"/><Relationship Id="rId7" Type="http://schemas.openxmlformats.org/officeDocument/2006/relationships/image" Target="../media/image6.wmf"/><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8.wmf"/><Relationship Id="rId5" Type="http://schemas.openxmlformats.org/officeDocument/2006/relationships/image" Target="../media/image5.wmf"/><Relationship Id="rId15" Type="http://schemas.openxmlformats.org/officeDocument/2006/relationships/image" Target="../media/image10.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7.wmf"/><Relationship Id="rId14" Type="http://schemas.openxmlformats.org/officeDocument/2006/relationships/oleObject" Target="../embeddings/oleObject6.bin"/></Relationships>
</file>

<file path=ppt/slides/_rels/slide30.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65.bin"/><Relationship Id="rId7" Type="http://schemas.openxmlformats.org/officeDocument/2006/relationships/oleObject" Target="../embeddings/oleObject67.bin"/><Relationship Id="rId12" Type="http://schemas.openxmlformats.org/officeDocument/2006/relationships/image" Target="../media/image83.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80.wmf"/><Relationship Id="rId11" Type="http://schemas.openxmlformats.org/officeDocument/2006/relationships/oleObject" Target="../embeddings/oleObject69.bin"/><Relationship Id="rId5" Type="http://schemas.openxmlformats.org/officeDocument/2006/relationships/oleObject" Target="../embeddings/oleObject66.bin"/><Relationship Id="rId10" Type="http://schemas.openxmlformats.org/officeDocument/2006/relationships/image" Target="../media/image82.wmf"/><Relationship Id="rId4" Type="http://schemas.openxmlformats.org/officeDocument/2006/relationships/image" Target="../media/image79.wmf"/><Relationship Id="rId9" Type="http://schemas.openxmlformats.org/officeDocument/2006/relationships/oleObject" Target="../embeddings/oleObject68.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5.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9.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11.bin"/></Relationships>
</file>

<file path=ppt/slides/_rels/slide6.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7.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15.bin"/></Relationships>
</file>

<file path=ppt/slides/_rels/slide7.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2.wmf"/><Relationship Id="rId5" Type="http://schemas.openxmlformats.org/officeDocument/2006/relationships/oleObject" Target="../embeddings/oleObject18.bin"/><Relationship Id="rId4" Type="http://schemas.openxmlformats.org/officeDocument/2006/relationships/image" Target="../media/image21.wmf"/></Relationships>
</file>

<file path=ppt/slides/_rels/slide8.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5.wmf"/><Relationship Id="rId5" Type="http://schemas.openxmlformats.org/officeDocument/2006/relationships/oleObject" Target="../embeddings/oleObject21.bin"/><Relationship Id="rId4" Type="http://schemas.openxmlformats.org/officeDocument/2006/relationships/image" Target="../media/image24.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28.png"/><Relationship Id="rId4" Type="http://schemas.openxmlformats.org/officeDocument/2006/relationships/image" Target="../media/image2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41544"/>
            <a:ext cx="9144000" cy="2157885"/>
          </a:xfrm>
        </p:spPr>
        <p:txBody>
          <a:bodyPr>
            <a:noAutofit/>
          </a:bodyPr>
          <a:lstStyle/>
          <a:p>
            <a:r>
              <a:rPr lang="fi-FI" sz="4800" b="1" dirty="0"/>
              <a:t>Nilai Eigen dan Vektor Eigen</a:t>
            </a:r>
            <a:endParaRPr lang="en-US" sz="1800" b="1" dirty="0">
              <a:latin typeface="Arial" charset="0"/>
              <a:ea typeface="Arial" charset="0"/>
              <a:cs typeface="Arial" charset="0"/>
            </a:endParaRPr>
          </a:p>
        </p:txBody>
      </p:sp>
      <p:sp>
        <p:nvSpPr>
          <p:cNvPr id="9" name="Rectangle 8"/>
          <p:cNvSpPr/>
          <p:nvPr/>
        </p:nvSpPr>
        <p:spPr>
          <a:xfrm>
            <a:off x="0" y="6465194"/>
            <a:ext cx="12192000" cy="392806"/>
          </a:xfrm>
          <a:prstGeom prst="rect">
            <a:avLst/>
          </a:prstGeom>
          <a:solidFill>
            <a:srgbClr val="243B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DA3AE72C-7CBA-48F9-942B-01DE63087724}"/>
              </a:ext>
            </a:extLst>
          </p:cNvPr>
          <p:cNvSpPr>
            <a:spLocks noGrp="1"/>
          </p:cNvSpPr>
          <p:nvPr>
            <p:ph type="sldNum" sz="quarter" idx="12"/>
          </p:nvPr>
        </p:nvSpPr>
        <p:spPr/>
        <p:txBody>
          <a:bodyPr/>
          <a:lstStyle/>
          <a:p>
            <a:fld id="{E1677870-B1B2-9A41-BD15-643C4E2E1B1B}" type="slidenum">
              <a:rPr lang="en-US" smtClean="0"/>
              <a:t>1</a:t>
            </a:fld>
            <a:endParaRPr lang="en-US"/>
          </a:p>
        </p:txBody>
      </p:sp>
      <p:sp>
        <p:nvSpPr>
          <p:cNvPr id="7" name="Subtitle 11">
            <a:extLst>
              <a:ext uri="{FF2B5EF4-FFF2-40B4-BE49-F238E27FC236}">
                <a16:creationId xmlns:a16="http://schemas.microsoft.com/office/drawing/2014/main" id="{36C38183-E928-4BA9-9ED9-633ED5692CEE}"/>
              </a:ext>
            </a:extLst>
          </p:cNvPr>
          <p:cNvSpPr txBox="1">
            <a:spLocks/>
          </p:cNvSpPr>
          <p:nvPr/>
        </p:nvSpPr>
        <p:spPr>
          <a:xfrm>
            <a:off x="1524000" y="2481788"/>
            <a:ext cx="9144000" cy="6295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b="1" dirty="0" err="1"/>
              <a:t>Pertemuan</a:t>
            </a:r>
            <a:r>
              <a:rPr lang="en-US" b="1" dirty="0"/>
              <a:t> 11</a:t>
            </a:r>
          </a:p>
        </p:txBody>
      </p:sp>
      <p:sp>
        <p:nvSpPr>
          <p:cNvPr id="10" name="Subtitle 11">
            <a:extLst>
              <a:ext uri="{FF2B5EF4-FFF2-40B4-BE49-F238E27FC236}">
                <a16:creationId xmlns:a16="http://schemas.microsoft.com/office/drawing/2014/main" id="{F28BB46B-DC65-4116-A879-3C117FDB2479}"/>
              </a:ext>
            </a:extLst>
          </p:cNvPr>
          <p:cNvSpPr txBox="1">
            <a:spLocks/>
          </p:cNvSpPr>
          <p:nvPr/>
        </p:nvSpPr>
        <p:spPr>
          <a:xfrm>
            <a:off x="1524000" y="1692532"/>
            <a:ext cx="9144000" cy="67011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id-ID"/>
              <a:t>Aljabar Linier untuk Komputasi</a:t>
            </a:r>
            <a:r>
              <a:rPr lang="en-US"/>
              <a:t> (</a:t>
            </a:r>
            <a:r>
              <a:rPr lang="id-ID"/>
              <a:t>KOM20A</a:t>
            </a:r>
            <a:r>
              <a:rPr lang="en-US"/>
              <a:t>)</a:t>
            </a:r>
            <a:endParaRPr lang="en-US" sz="2800" dirty="0"/>
          </a:p>
        </p:txBody>
      </p:sp>
    </p:spTree>
    <p:extLst>
      <p:ext uri="{BB962C8B-B14F-4D97-AF65-F5344CB8AC3E}">
        <p14:creationId xmlns:p14="http://schemas.microsoft.com/office/powerpoint/2010/main" val="1840558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 Polynomial</a:t>
            </a:r>
          </a:p>
        </p:txBody>
      </p:sp>
      <p:sp>
        <p:nvSpPr>
          <p:cNvPr id="3" name="Content Placeholder 2"/>
          <p:cNvSpPr>
            <a:spLocks noGrp="1"/>
          </p:cNvSpPr>
          <p:nvPr>
            <p:ph sz="quarter" idx="1"/>
          </p:nvPr>
        </p:nvSpPr>
        <p:spPr/>
        <p:txBody>
          <a:bodyPr/>
          <a:lstStyle/>
          <a:p>
            <a:r>
              <a:rPr lang="en-US" dirty="0"/>
              <a:t>Equation </a:t>
            </a:r>
            <a:r>
              <a:rPr lang="en-US" b="1" dirty="0"/>
              <a:t>Ax</a:t>
            </a:r>
            <a:r>
              <a:rPr lang="en-US" dirty="0"/>
              <a:t> = </a:t>
            </a:r>
            <a:r>
              <a:rPr lang="en-US" b="1" dirty="0">
                <a:sym typeface="Symbol"/>
              </a:rPr>
              <a:t></a:t>
            </a:r>
            <a:r>
              <a:rPr lang="en-US" b="1" dirty="0"/>
              <a:t>x</a:t>
            </a:r>
            <a:r>
              <a:rPr lang="en-US" dirty="0"/>
              <a:t> is equivalent to</a:t>
            </a:r>
          </a:p>
          <a:p>
            <a:pPr marL="0" indent="0" algn="ctr">
              <a:buNone/>
            </a:pPr>
            <a:r>
              <a:rPr lang="en-US" dirty="0"/>
              <a:t>(</a:t>
            </a:r>
            <a:r>
              <a:rPr lang="en-US" b="1" dirty="0"/>
              <a:t>A </a:t>
            </a:r>
            <a:r>
              <a:rPr lang="en-US" b="1" dirty="0">
                <a:latin typeface="Calibri"/>
              </a:rPr>
              <a:t>−</a:t>
            </a:r>
            <a:r>
              <a:rPr lang="en-US" b="1" dirty="0"/>
              <a:t> </a:t>
            </a:r>
            <a:r>
              <a:rPr lang="en-US" b="1" dirty="0">
                <a:sym typeface="Symbol"/>
              </a:rPr>
              <a:t></a:t>
            </a:r>
            <a:r>
              <a:rPr lang="en-US" b="1" dirty="0"/>
              <a:t>I</a:t>
            </a:r>
            <a:r>
              <a:rPr lang="en-US" dirty="0"/>
              <a:t>)</a:t>
            </a:r>
            <a:r>
              <a:rPr lang="en-US" b="1" dirty="0"/>
              <a:t>x</a:t>
            </a:r>
            <a:r>
              <a:rPr lang="en-US" dirty="0"/>
              <a:t> = 0</a:t>
            </a:r>
          </a:p>
          <a:p>
            <a:pPr marL="280988" indent="0">
              <a:buNone/>
            </a:pPr>
            <a:r>
              <a:rPr lang="en-US" dirty="0"/>
              <a:t>which has nonzero solution x if, and only if, its matrix is</a:t>
            </a:r>
          </a:p>
          <a:p>
            <a:pPr marL="280988" indent="0">
              <a:buNone/>
            </a:pPr>
            <a:r>
              <a:rPr lang="en-US" dirty="0"/>
              <a:t>singular</a:t>
            </a:r>
          </a:p>
          <a:p>
            <a:r>
              <a:rPr lang="en-US" dirty="0"/>
              <a:t>Eigenvalues of </a:t>
            </a:r>
            <a:r>
              <a:rPr lang="en-US" b="1" dirty="0"/>
              <a:t>A</a:t>
            </a:r>
            <a:r>
              <a:rPr lang="en-US" dirty="0"/>
              <a:t> are roots </a:t>
            </a:r>
            <a:r>
              <a:rPr lang="en-US" b="1" dirty="0">
                <a:sym typeface="Symbol"/>
              </a:rPr>
              <a:t></a:t>
            </a:r>
            <a:r>
              <a:rPr lang="en-US" baseline="-25000" dirty="0"/>
              <a:t>I  </a:t>
            </a:r>
            <a:r>
              <a:rPr lang="en-US" dirty="0"/>
              <a:t>of characteristic polynomial</a:t>
            </a:r>
          </a:p>
          <a:p>
            <a:pPr marL="0" indent="0" algn="ctr">
              <a:buNone/>
            </a:pPr>
            <a:r>
              <a:rPr lang="en-US" dirty="0" err="1"/>
              <a:t>det</a:t>
            </a:r>
            <a:r>
              <a:rPr lang="en-US" dirty="0"/>
              <a:t>(</a:t>
            </a:r>
            <a:r>
              <a:rPr lang="en-US" b="1" dirty="0"/>
              <a:t>A </a:t>
            </a:r>
            <a:r>
              <a:rPr lang="en-US" b="1" dirty="0">
                <a:latin typeface="Calibri"/>
              </a:rPr>
              <a:t>−</a:t>
            </a:r>
            <a:r>
              <a:rPr lang="en-US" b="1" dirty="0"/>
              <a:t> </a:t>
            </a:r>
            <a:r>
              <a:rPr lang="en-US" b="1" dirty="0">
                <a:sym typeface="Symbol"/>
              </a:rPr>
              <a:t></a:t>
            </a:r>
            <a:r>
              <a:rPr lang="en-US" b="1" dirty="0"/>
              <a:t>I</a:t>
            </a:r>
            <a:r>
              <a:rPr lang="en-US" dirty="0"/>
              <a:t>) = 0</a:t>
            </a:r>
          </a:p>
          <a:p>
            <a:pPr marL="280988" indent="-280988">
              <a:buNone/>
            </a:pPr>
            <a:r>
              <a:rPr lang="en-US" dirty="0"/>
              <a:t>	in </a:t>
            </a:r>
            <a:r>
              <a:rPr lang="en-US" b="1" dirty="0">
                <a:sym typeface="Symbol"/>
              </a:rPr>
              <a:t>  </a:t>
            </a:r>
            <a:r>
              <a:rPr lang="en-US" dirty="0"/>
              <a:t>of degree n.</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1" y="4654431"/>
            <a:ext cx="4430713" cy="2079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785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a:t>
            </a:r>
          </a:p>
        </p:txBody>
      </p:sp>
      <p:sp>
        <p:nvSpPr>
          <p:cNvPr id="6" name="Content Placeholder 5"/>
          <p:cNvSpPr>
            <a:spLocks noGrp="1"/>
          </p:cNvSpPr>
          <p:nvPr>
            <p:ph sz="quarter" idx="1"/>
          </p:nvPr>
        </p:nvSpPr>
        <p:spPr/>
        <p:txBody>
          <a:bodyPr/>
          <a:lstStyle/>
          <a:p>
            <a:pPr marL="514350" indent="-514350">
              <a:buFont typeface="+mj-lt"/>
              <a:buAutoNum type="arabicPeriod"/>
            </a:pPr>
            <a:r>
              <a:rPr lang="en-US" altLang="zh-TW" dirty="0"/>
              <a:t>Find eigenvalues and eigenvectors of the following matrix </a:t>
            </a:r>
          </a:p>
          <a:p>
            <a:endParaRPr lang="en-US" altLang="zh-TW" dirty="0"/>
          </a:p>
          <a:p>
            <a:endParaRPr lang="en-US" altLang="zh-TW" dirty="0"/>
          </a:p>
          <a:p>
            <a:endParaRPr lang="en-US" altLang="zh-TW" dirty="0"/>
          </a:p>
          <a:p>
            <a:pPr marL="457200" lvl="1" indent="-457200">
              <a:spcBef>
                <a:spcPts val="600"/>
              </a:spcBef>
              <a:buClr>
                <a:schemeClr val="accent1"/>
              </a:buClr>
              <a:buFont typeface="+mj-lt"/>
              <a:buAutoNum type="arabicPeriod" startAt="2"/>
            </a:pPr>
            <a:r>
              <a:rPr lang="en-US" altLang="zh-TW" dirty="0">
                <a:solidFill>
                  <a:schemeClr val="tx1"/>
                </a:solidFill>
              </a:rPr>
              <a:t>Find the eigenvalues and corresponding eigenvectors for the matrix </a:t>
            </a:r>
            <a:r>
              <a:rPr lang="en-US" altLang="zh-TW" i="1" dirty="0">
                <a:solidFill>
                  <a:schemeClr val="tx1"/>
                </a:solidFill>
              </a:rPr>
              <a:t>A</a:t>
            </a:r>
            <a:r>
              <a:rPr lang="en-US" altLang="zh-TW" dirty="0">
                <a:solidFill>
                  <a:schemeClr val="tx1"/>
                </a:solidFill>
              </a:rPr>
              <a:t>.  What is the dimension of the </a:t>
            </a:r>
            <a:r>
              <a:rPr lang="en-US" altLang="zh-TW" dirty="0" err="1">
                <a:solidFill>
                  <a:schemeClr val="tx1"/>
                </a:solidFill>
              </a:rPr>
              <a:t>eigenspace</a:t>
            </a:r>
            <a:r>
              <a:rPr lang="en-US" altLang="zh-TW" dirty="0">
                <a:solidFill>
                  <a:schemeClr val="tx1"/>
                </a:solidFill>
              </a:rPr>
              <a:t> of each eigenvalue?</a:t>
            </a:r>
          </a:p>
          <a:p>
            <a:pPr marL="274320" lvl="1">
              <a:spcBef>
                <a:spcPts val="600"/>
              </a:spcBef>
              <a:buClr>
                <a:schemeClr val="accent1"/>
              </a:buClr>
            </a:pPr>
            <a:endParaRPr lang="en-US" altLang="zh-TW" dirty="0">
              <a:solidFill>
                <a:schemeClr val="tx1"/>
              </a:solidFill>
            </a:endParaRPr>
          </a:p>
          <a:p>
            <a:endParaRPr lang="en-US" altLang="zh-TW" dirty="0"/>
          </a:p>
          <a:p>
            <a:endParaRPr lang="en-US" altLang="zh-TW" dirty="0"/>
          </a:p>
          <a:p>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880748814"/>
              </p:ext>
            </p:extLst>
          </p:nvPr>
        </p:nvGraphicFramePr>
        <p:xfrm>
          <a:off x="4572000" y="1828800"/>
          <a:ext cx="1803400" cy="914400"/>
        </p:xfrm>
        <a:graphic>
          <a:graphicData uri="http://schemas.openxmlformats.org/presentationml/2006/ole">
            <mc:AlternateContent xmlns:mc="http://schemas.openxmlformats.org/markup-compatibility/2006">
              <mc:Choice xmlns:v="urn:schemas-microsoft-com:vml" Requires="v">
                <p:oleObj spid="_x0000_s86068" name="Equation" r:id="rId3" imgW="901700" imgH="457200" progId="Equation.3">
                  <p:embed/>
                </p:oleObj>
              </mc:Choice>
              <mc:Fallback>
                <p:oleObj name="Equation" r:id="rId3" imgW="901700" imgH="457200" progId="Equation.3">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828800"/>
                        <a:ext cx="1803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65004537"/>
              </p:ext>
            </p:extLst>
          </p:nvPr>
        </p:nvGraphicFramePr>
        <p:xfrm>
          <a:off x="4423411" y="4274457"/>
          <a:ext cx="1905000" cy="1270000"/>
        </p:xfrm>
        <a:graphic>
          <a:graphicData uri="http://schemas.openxmlformats.org/presentationml/2006/ole">
            <mc:AlternateContent xmlns:mc="http://schemas.openxmlformats.org/markup-compatibility/2006">
              <mc:Choice xmlns:v="urn:schemas-microsoft-com:vml" Requires="v">
                <p:oleObj spid="_x0000_s86069" name="Equation" r:id="rId5" imgW="952087" imgH="634725" progId="Equation.3">
                  <p:embed/>
                </p:oleObj>
              </mc:Choice>
              <mc:Fallback>
                <p:oleObj name="Equation" r:id="rId5" imgW="952087" imgH="634725" progId="Equation.3">
                  <p:embed/>
                  <p:pic>
                    <p:nvPicPr>
                      <p:cNvPr id="8"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3411" y="4274457"/>
                        <a:ext cx="19050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48209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3"/>
          <p:cNvSpPr>
            <a:spLocks noGrp="1" noChangeArrowheads="1"/>
          </p:cNvSpPr>
          <p:nvPr>
            <p:ph type="body" idx="1"/>
          </p:nvPr>
        </p:nvSpPr>
        <p:spPr>
          <a:xfrm>
            <a:off x="1280660" y="660514"/>
            <a:ext cx="7924800" cy="533400"/>
          </a:xfrm>
        </p:spPr>
        <p:txBody>
          <a:bodyPr>
            <a:normAutofit fontScale="92500"/>
          </a:bodyPr>
          <a:lstStyle/>
          <a:p>
            <a:pPr marL="0" indent="0">
              <a:buNone/>
            </a:pPr>
            <a:r>
              <a:rPr lang="en-US" altLang="zh-TW" sz="3200" dirty="0"/>
              <a:t>Ex 1: Finding eigenvalues and eigenvectors</a:t>
            </a:r>
          </a:p>
        </p:txBody>
      </p:sp>
      <p:graphicFrame>
        <p:nvGraphicFramePr>
          <p:cNvPr id="7170" name="Object 4"/>
          <p:cNvGraphicFramePr>
            <a:graphicFrameLocks noChangeAspect="1"/>
          </p:cNvGraphicFramePr>
          <p:nvPr>
            <p:extLst>
              <p:ext uri="{D42A27DB-BD31-4B8C-83A1-F6EECF244321}">
                <p14:modId xmlns:p14="http://schemas.microsoft.com/office/powerpoint/2010/main" val="1989153157"/>
              </p:ext>
            </p:extLst>
          </p:nvPr>
        </p:nvGraphicFramePr>
        <p:xfrm>
          <a:off x="4452937" y="1384414"/>
          <a:ext cx="2187607" cy="1109209"/>
        </p:xfrm>
        <a:graphic>
          <a:graphicData uri="http://schemas.openxmlformats.org/presentationml/2006/ole">
            <mc:AlternateContent xmlns:mc="http://schemas.openxmlformats.org/markup-compatibility/2006">
              <mc:Choice xmlns:v="urn:schemas-microsoft-com:vml" Requires="v">
                <p:oleObj spid="_x0000_s87142" name="Equation" r:id="rId3" imgW="901440" imgH="457200" progId="Equation.3">
                  <p:embed/>
                </p:oleObj>
              </mc:Choice>
              <mc:Fallback>
                <p:oleObj name="Equation" r:id="rId3" imgW="901440" imgH="457200" progId="Equation.3">
                  <p:embed/>
                  <p:pic>
                    <p:nvPicPr>
                      <p:cNvPr id="717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2937" y="1384414"/>
                        <a:ext cx="2187607" cy="1109209"/>
                      </a:xfrm>
                      <a:prstGeom prst="rect">
                        <a:avLst/>
                      </a:prstGeom>
                      <a:noFill/>
                    </p:spPr>
                  </p:pic>
                </p:oleObj>
              </mc:Fallback>
            </mc:AlternateContent>
          </a:graphicData>
        </a:graphic>
      </p:graphicFrame>
      <p:sp>
        <p:nvSpPr>
          <p:cNvPr id="7175" name="Rectangle 14"/>
          <p:cNvSpPr>
            <a:spLocks noChangeArrowheads="1"/>
          </p:cNvSpPr>
          <p:nvPr/>
        </p:nvSpPr>
        <p:spPr bwMode="auto">
          <a:xfrm>
            <a:off x="1280660" y="2632529"/>
            <a:ext cx="7696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6850" indent="-196850">
              <a:spcBef>
                <a:spcPct val="20000"/>
              </a:spcBef>
              <a:buClr>
                <a:schemeClr val="tx1"/>
              </a:buClr>
              <a:buSzPct val="40000"/>
            </a:pPr>
            <a:r>
              <a:rPr lang="en-US" altLang="zh-TW" sz="2400" dirty="0">
                <a:solidFill>
                  <a:schemeClr val="hlink"/>
                </a:solidFill>
                <a:latin typeface="標楷體" pitchFamily="65" charset="-120"/>
                <a:ea typeface="標楷體" pitchFamily="65" charset="-120"/>
              </a:rPr>
              <a:t> </a:t>
            </a:r>
            <a:r>
              <a:rPr lang="en-US" altLang="zh-TW" sz="2400" dirty="0">
                <a:solidFill>
                  <a:schemeClr val="hlink"/>
                </a:solidFill>
                <a:latin typeface="Times New Roman" pitchFamily="18" charset="0"/>
              </a:rPr>
              <a:t>Sol: </a:t>
            </a:r>
            <a:r>
              <a:rPr lang="en-US" altLang="zh-TW" sz="2400" dirty="0">
                <a:latin typeface="Times New Roman" pitchFamily="18" charset="0"/>
              </a:rPr>
              <a:t>Characteristic equation:</a:t>
            </a:r>
            <a:endParaRPr lang="en-US" altLang="zh-TW" sz="2400" dirty="0">
              <a:latin typeface="Times New Roman" pitchFamily="18" charset="0"/>
              <a:ea typeface="標楷體" pitchFamily="65" charset="-120"/>
            </a:endParaRPr>
          </a:p>
        </p:txBody>
      </p:sp>
      <p:graphicFrame>
        <p:nvGraphicFramePr>
          <p:cNvPr id="7171" name="Object 15"/>
          <p:cNvGraphicFramePr>
            <a:graphicFrameLocks noChangeAspect="1"/>
          </p:cNvGraphicFramePr>
          <p:nvPr>
            <p:extLst>
              <p:ext uri="{D42A27DB-BD31-4B8C-83A1-F6EECF244321}">
                <p14:modId xmlns:p14="http://schemas.microsoft.com/office/powerpoint/2010/main" val="3635045987"/>
              </p:ext>
            </p:extLst>
          </p:nvPr>
        </p:nvGraphicFramePr>
        <p:xfrm>
          <a:off x="2099810" y="3127829"/>
          <a:ext cx="5461000" cy="1422400"/>
        </p:xfrm>
        <a:graphic>
          <a:graphicData uri="http://schemas.openxmlformats.org/presentationml/2006/ole">
            <mc:AlternateContent xmlns:mc="http://schemas.openxmlformats.org/markup-compatibility/2006">
              <mc:Choice xmlns:v="urn:schemas-microsoft-com:vml" Requires="v">
                <p:oleObj spid="_x0000_s87143" name="Equation" r:id="rId5" imgW="2730240" imgH="711000" progId="Equation.DSMT4">
                  <p:embed/>
                </p:oleObj>
              </mc:Choice>
              <mc:Fallback>
                <p:oleObj name="Equation" r:id="rId5" imgW="2730240" imgH="711000" progId="Equation.DSMT4">
                  <p:embed/>
                  <p:pic>
                    <p:nvPicPr>
                      <p:cNvPr id="7171"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9810" y="3127829"/>
                        <a:ext cx="5461000" cy="142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176" name="Group 22"/>
          <p:cNvGrpSpPr>
            <a:grpSpLocks/>
          </p:cNvGrpSpPr>
          <p:nvPr/>
        </p:nvGrpSpPr>
        <p:grpSpPr bwMode="auto">
          <a:xfrm>
            <a:off x="2099810" y="5328104"/>
            <a:ext cx="3606800" cy="533400"/>
            <a:chOff x="912" y="3168"/>
            <a:chExt cx="2272" cy="336"/>
          </a:xfrm>
        </p:grpSpPr>
        <p:sp>
          <p:nvSpPr>
            <p:cNvPr id="7177" name="Rectangle 16"/>
            <p:cNvSpPr>
              <a:spLocks noChangeArrowheads="1"/>
            </p:cNvSpPr>
            <p:nvPr/>
          </p:nvSpPr>
          <p:spPr bwMode="auto">
            <a:xfrm>
              <a:off x="912" y="3168"/>
              <a:ext cx="110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6850" indent="-196850">
                <a:lnSpc>
                  <a:spcPct val="90000"/>
                </a:lnSpc>
                <a:spcBef>
                  <a:spcPct val="20000"/>
                </a:spcBef>
                <a:buClr>
                  <a:schemeClr val="tx1"/>
                </a:buClr>
                <a:buSzPct val="40000"/>
              </a:pPr>
              <a:r>
                <a:rPr lang="en-US" altLang="zh-TW" sz="2400">
                  <a:latin typeface="Times New Roman" pitchFamily="18" charset="0"/>
                  <a:ea typeface="標楷體" pitchFamily="65" charset="-120"/>
                </a:rPr>
                <a:t>Eigenvalue:</a:t>
              </a:r>
              <a:endParaRPr lang="en-US" altLang="zh-TW" sz="2400">
                <a:latin typeface="Times New Roman" pitchFamily="18" charset="0"/>
                <a:ea typeface="標楷體" pitchFamily="65" charset="-120"/>
                <a:sym typeface="Symbol" pitchFamily="18" charset="2"/>
              </a:endParaRPr>
            </a:p>
          </p:txBody>
        </p:sp>
        <p:graphicFrame>
          <p:nvGraphicFramePr>
            <p:cNvPr id="7173" name="Object 17"/>
            <p:cNvGraphicFramePr>
              <a:graphicFrameLocks noChangeAspect="1"/>
            </p:cNvGraphicFramePr>
            <p:nvPr/>
          </p:nvGraphicFramePr>
          <p:xfrm>
            <a:off x="1936" y="3168"/>
            <a:ext cx="1248" cy="272"/>
          </p:xfrm>
          <a:graphic>
            <a:graphicData uri="http://schemas.openxmlformats.org/presentationml/2006/ole">
              <mc:AlternateContent xmlns:mc="http://schemas.openxmlformats.org/markup-compatibility/2006">
                <mc:Choice xmlns:v="urn:schemas-microsoft-com:vml" Requires="v">
                  <p:oleObj spid="_x0000_s87144" name="Equation" r:id="rId7" imgW="990360" imgH="215640" progId="Equation.3">
                    <p:embed/>
                  </p:oleObj>
                </mc:Choice>
                <mc:Fallback>
                  <p:oleObj name="Equation" r:id="rId7" imgW="990360" imgH="215640" progId="Equation.3">
                    <p:embed/>
                    <p:pic>
                      <p:nvPicPr>
                        <p:cNvPr id="7173"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6" y="3168"/>
                          <a:ext cx="1248" cy="2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7172" name="Object 21"/>
          <p:cNvGraphicFramePr>
            <a:graphicFrameLocks noChangeAspect="1"/>
          </p:cNvGraphicFramePr>
          <p:nvPr>
            <p:extLst>
              <p:ext uri="{D42A27DB-BD31-4B8C-83A1-F6EECF244321}">
                <p14:modId xmlns:p14="http://schemas.microsoft.com/office/powerpoint/2010/main" val="3461210736"/>
              </p:ext>
            </p:extLst>
          </p:nvPr>
        </p:nvGraphicFramePr>
        <p:xfrm>
          <a:off x="2096635" y="4728029"/>
          <a:ext cx="1828800" cy="406400"/>
        </p:xfrm>
        <a:graphic>
          <a:graphicData uri="http://schemas.openxmlformats.org/presentationml/2006/ole">
            <mc:AlternateContent xmlns:mc="http://schemas.openxmlformats.org/markup-compatibility/2006">
              <mc:Choice xmlns:v="urn:schemas-microsoft-com:vml" Requires="v">
                <p:oleObj spid="_x0000_s87145" name="Equation" r:id="rId9" imgW="914400" imgH="203040" progId="Equation.3">
                  <p:embed/>
                </p:oleObj>
              </mc:Choice>
              <mc:Fallback>
                <p:oleObj name="Equation" r:id="rId9" imgW="914400" imgH="203040" progId="Equation.3">
                  <p:embed/>
                  <p:pic>
                    <p:nvPicPr>
                      <p:cNvPr id="7172"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96635" y="4728029"/>
                        <a:ext cx="18288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p:cNvSpPr txBox="1"/>
          <p:nvPr/>
        </p:nvSpPr>
        <p:spPr>
          <a:xfrm>
            <a:off x="410710" y="5850719"/>
            <a:ext cx="8610600" cy="523220"/>
          </a:xfrm>
          <a:prstGeom prst="rect">
            <a:avLst/>
          </a:prstGeom>
          <a:noFill/>
        </p:spPr>
        <p:txBody>
          <a:bodyPr wrap="square" rtlCol="0">
            <a:spAutoFit/>
          </a:bodyPr>
          <a:lstStyle/>
          <a:p>
            <a:r>
              <a:rPr lang="en-US" sz="1400" dirty="0" err="1"/>
              <a:t>Sumber</a:t>
            </a:r>
            <a:r>
              <a:rPr lang="en-US" sz="1400" dirty="0"/>
              <a:t>: http://homepage.ntu.edu.tw/~jryanwang/course/Mathematics%20for%20Management%20( undergraduate%20level)/MM_undergraduate.htm</a:t>
            </a:r>
          </a:p>
        </p:txBody>
      </p:sp>
    </p:spTree>
    <p:extLst>
      <p:ext uri="{BB962C8B-B14F-4D97-AF65-F5344CB8AC3E}">
        <p14:creationId xmlns:p14="http://schemas.microsoft.com/office/powerpoint/2010/main" val="4101461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4"/>
          <p:cNvGraphicFramePr>
            <a:graphicFrameLocks noChangeAspect="1"/>
          </p:cNvGraphicFramePr>
          <p:nvPr>
            <p:extLst>
              <p:ext uri="{D42A27DB-BD31-4B8C-83A1-F6EECF244321}">
                <p14:modId xmlns:p14="http://schemas.microsoft.com/office/powerpoint/2010/main" val="3005118077"/>
              </p:ext>
            </p:extLst>
          </p:nvPr>
        </p:nvGraphicFramePr>
        <p:xfrm>
          <a:off x="2095500" y="3524250"/>
          <a:ext cx="1549400" cy="457200"/>
        </p:xfrm>
        <a:graphic>
          <a:graphicData uri="http://schemas.openxmlformats.org/presentationml/2006/ole">
            <mc:AlternateContent xmlns:mc="http://schemas.openxmlformats.org/markup-compatibility/2006">
              <mc:Choice xmlns:v="urn:schemas-microsoft-com:vml" Requires="v">
                <p:oleObj spid="_x0000_s88166" name="Equation" r:id="rId3" imgW="774360" imgH="228600" progId="Equation.DSMT4">
                  <p:embed/>
                </p:oleObj>
              </mc:Choice>
              <mc:Fallback>
                <p:oleObj name="Equation" r:id="rId3" imgW="774360" imgH="228600" progId="Equation.DSMT4">
                  <p:embed/>
                  <p:pic>
                    <p:nvPicPr>
                      <p:cNvPr id="819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0" y="3524250"/>
                        <a:ext cx="1549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5"/>
          <p:cNvGraphicFramePr>
            <a:graphicFrameLocks noChangeAspect="1"/>
          </p:cNvGraphicFramePr>
          <p:nvPr>
            <p:extLst>
              <p:ext uri="{D42A27DB-BD31-4B8C-83A1-F6EECF244321}">
                <p14:modId xmlns:p14="http://schemas.microsoft.com/office/powerpoint/2010/main" val="357409333"/>
              </p:ext>
            </p:extLst>
          </p:nvPr>
        </p:nvGraphicFramePr>
        <p:xfrm>
          <a:off x="3595688" y="3238500"/>
          <a:ext cx="4470400" cy="2895600"/>
        </p:xfrm>
        <a:graphic>
          <a:graphicData uri="http://schemas.openxmlformats.org/presentationml/2006/ole">
            <mc:AlternateContent xmlns:mc="http://schemas.openxmlformats.org/markup-compatibility/2006">
              <mc:Choice xmlns:v="urn:schemas-microsoft-com:vml" Requires="v">
                <p:oleObj spid="_x0000_s88167" name="Equation" r:id="rId5" imgW="2234880" imgH="1447560" progId="Equation.DSMT4">
                  <p:embed/>
                </p:oleObj>
              </mc:Choice>
              <mc:Fallback>
                <p:oleObj name="Equation" r:id="rId5" imgW="2234880" imgH="1447560" progId="Equation.DSMT4">
                  <p:embed/>
                  <p:pic>
                    <p:nvPicPr>
                      <p:cNvPr id="819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5688" y="3238500"/>
                        <a:ext cx="4470400" cy="289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 name="Object 6"/>
          <p:cNvGraphicFramePr>
            <a:graphicFrameLocks noChangeAspect="1"/>
          </p:cNvGraphicFramePr>
          <p:nvPr/>
        </p:nvGraphicFramePr>
        <p:xfrm>
          <a:off x="2103438" y="481012"/>
          <a:ext cx="1447800" cy="457200"/>
        </p:xfrm>
        <a:graphic>
          <a:graphicData uri="http://schemas.openxmlformats.org/presentationml/2006/ole">
            <mc:AlternateContent xmlns:mc="http://schemas.openxmlformats.org/markup-compatibility/2006">
              <mc:Choice xmlns:v="urn:schemas-microsoft-com:vml" Requires="v">
                <p:oleObj spid="_x0000_s88168" name="Equation" r:id="rId7" imgW="723600" imgH="228600" progId="Equation.DSMT4">
                  <p:embed/>
                </p:oleObj>
              </mc:Choice>
              <mc:Fallback>
                <p:oleObj name="Equation" r:id="rId7" imgW="723600" imgH="228600" progId="Equation.DSMT4">
                  <p:embed/>
                  <p:pic>
                    <p:nvPicPr>
                      <p:cNvPr id="819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3438" y="481012"/>
                        <a:ext cx="1447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7"/>
          <p:cNvGraphicFramePr>
            <a:graphicFrameLocks noChangeAspect="1"/>
          </p:cNvGraphicFramePr>
          <p:nvPr/>
        </p:nvGraphicFramePr>
        <p:xfrm>
          <a:off x="3595688" y="228600"/>
          <a:ext cx="4419600" cy="2895600"/>
        </p:xfrm>
        <a:graphic>
          <a:graphicData uri="http://schemas.openxmlformats.org/presentationml/2006/ole">
            <mc:AlternateContent xmlns:mc="http://schemas.openxmlformats.org/markup-compatibility/2006">
              <mc:Choice xmlns:v="urn:schemas-microsoft-com:vml" Requires="v">
                <p:oleObj spid="_x0000_s88169" name="Equation" r:id="rId9" imgW="2209680" imgH="1447560" progId="Equation.DSMT4">
                  <p:embed/>
                </p:oleObj>
              </mc:Choice>
              <mc:Fallback>
                <p:oleObj name="Equation" r:id="rId9" imgW="2209680" imgH="1447560" progId="Equation.DSMT4">
                  <p:embed/>
                  <p:pic>
                    <p:nvPicPr>
                      <p:cNvPr id="8197"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95688" y="228600"/>
                        <a:ext cx="4419600" cy="289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5"/>
          <p:cNvSpPr txBox="1"/>
          <p:nvPr/>
        </p:nvSpPr>
        <p:spPr>
          <a:xfrm>
            <a:off x="650020" y="6248400"/>
            <a:ext cx="8610600" cy="523220"/>
          </a:xfrm>
          <a:prstGeom prst="rect">
            <a:avLst/>
          </a:prstGeom>
          <a:solidFill>
            <a:schemeClr val="bg2"/>
          </a:solidFill>
        </p:spPr>
        <p:txBody>
          <a:bodyPr wrap="square" rtlCol="0">
            <a:spAutoFit/>
          </a:bodyPr>
          <a:lstStyle/>
          <a:p>
            <a:r>
              <a:rPr lang="en-US" sz="1400" dirty="0" err="1"/>
              <a:t>Sumber</a:t>
            </a:r>
            <a:r>
              <a:rPr lang="en-US" sz="1400" dirty="0"/>
              <a:t>: http://homepage.ntu.edu.tw/~jryanwang/course/Mathematics%20for%20Management%20( undergraduate%20level)/MM_undergraduate.htm</a:t>
            </a:r>
          </a:p>
        </p:txBody>
      </p:sp>
    </p:spTree>
    <p:extLst>
      <p:ext uri="{BB962C8B-B14F-4D97-AF65-F5344CB8AC3E}">
        <p14:creationId xmlns:p14="http://schemas.microsoft.com/office/powerpoint/2010/main" val="3422168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4"/>
          <p:cNvGraphicFramePr>
            <a:graphicFrameLocks noChangeAspect="1"/>
          </p:cNvGraphicFramePr>
          <p:nvPr>
            <p:extLst>
              <p:ext uri="{D42A27DB-BD31-4B8C-83A1-F6EECF244321}">
                <p14:modId xmlns:p14="http://schemas.microsoft.com/office/powerpoint/2010/main" val="952049171"/>
              </p:ext>
            </p:extLst>
          </p:nvPr>
        </p:nvGraphicFramePr>
        <p:xfrm>
          <a:off x="4691063" y="2035175"/>
          <a:ext cx="1905000" cy="1270000"/>
        </p:xfrm>
        <a:graphic>
          <a:graphicData uri="http://schemas.openxmlformats.org/presentationml/2006/ole">
            <mc:AlternateContent xmlns:mc="http://schemas.openxmlformats.org/markup-compatibility/2006">
              <mc:Choice xmlns:v="urn:schemas-microsoft-com:vml" Requires="v">
                <p:oleObj spid="_x0000_s89165" name="Equation" r:id="rId3" imgW="952200" imgH="634680" progId="Equation.3">
                  <p:embed/>
                </p:oleObj>
              </mc:Choice>
              <mc:Fallback>
                <p:oleObj name="Equation" r:id="rId3" imgW="952200" imgH="634680" progId="Equation.3">
                  <p:embed/>
                  <p:pic>
                    <p:nvPicPr>
                      <p:cNvPr id="921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1063" y="2035175"/>
                        <a:ext cx="1905000" cy="127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1" name="Rectangle 14"/>
          <p:cNvSpPr>
            <a:spLocks noChangeArrowheads="1"/>
          </p:cNvSpPr>
          <p:nvPr/>
        </p:nvSpPr>
        <p:spPr bwMode="auto">
          <a:xfrm>
            <a:off x="1919288" y="3378200"/>
            <a:ext cx="76962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6850" indent="-196850">
              <a:spcBef>
                <a:spcPct val="20000"/>
              </a:spcBef>
              <a:buClr>
                <a:schemeClr val="tx1"/>
              </a:buClr>
              <a:buSzPct val="40000"/>
            </a:pPr>
            <a:r>
              <a:rPr lang="en-US" altLang="zh-TW" sz="2400">
                <a:solidFill>
                  <a:schemeClr val="hlink"/>
                </a:solidFill>
                <a:latin typeface="Times New Roman" pitchFamily="18" charset="0"/>
                <a:ea typeface="標楷體" pitchFamily="65" charset="-120"/>
              </a:rPr>
              <a:t> </a:t>
            </a:r>
            <a:r>
              <a:rPr lang="en-US" altLang="zh-TW" sz="2400">
                <a:solidFill>
                  <a:schemeClr val="hlink"/>
                </a:solidFill>
                <a:latin typeface="Times New Roman" pitchFamily="18" charset="0"/>
              </a:rPr>
              <a:t>Sol: </a:t>
            </a:r>
            <a:r>
              <a:rPr lang="en-US" altLang="zh-TW" sz="2400">
                <a:latin typeface="Times New Roman" pitchFamily="18" charset="0"/>
              </a:rPr>
              <a:t>Characteristic equation:</a:t>
            </a:r>
          </a:p>
          <a:p>
            <a:pPr marL="196850" indent="-196850">
              <a:spcBef>
                <a:spcPct val="20000"/>
              </a:spcBef>
              <a:buClr>
                <a:schemeClr val="tx1"/>
              </a:buClr>
              <a:buSzPct val="40000"/>
            </a:pPr>
            <a:endParaRPr lang="en-US" altLang="zh-TW" sz="2400">
              <a:latin typeface="Times New Roman" pitchFamily="18" charset="0"/>
              <a:ea typeface="標楷體" pitchFamily="65" charset="-120"/>
            </a:endParaRPr>
          </a:p>
        </p:txBody>
      </p:sp>
      <p:graphicFrame>
        <p:nvGraphicFramePr>
          <p:cNvPr id="9219" name="Object 15"/>
          <p:cNvGraphicFramePr>
            <a:graphicFrameLocks noChangeAspect="1"/>
          </p:cNvGraphicFramePr>
          <p:nvPr>
            <p:extLst>
              <p:ext uri="{D42A27DB-BD31-4B8C-83A1-F6EECF244321}">
                <p14:modId xmlns:p14="http://schemas.microsoft.com/office/powerpoint/2010/main" val="4054543762"/>
              </p:ext>
            </p:extLst>
          </p:nvPr>
        </p:nvGraphicFramePr>
        <p:xfrm>
          <a:off x="2516188" y="3778250"/>
          <a:ext cx="5461000" cy="1422400"/>
        </p:xfrm>
        <a:graphic>
          <a:graphicData uri="http://schemas.openxmlformats.org/presentationml/2006/ole">
            <mc:AlternateContent xmlns:mc="http://schemas.openxmlformats.org/markup-compatibility/2006">
              <mc:Choice xmlns:v="urn:schemas-microsoft-com:vml" Requires="v">
                <p:oleObj spid="_x0000_s89166" name="Equation" r:id="rId5" imgW="2730240" imgH="711000" progId="Equation.DSMT4">
                  <p:embed/>
                </p:oleObj>
              </mc:Choice>
              <mc:Fallback>
                <p:oleObj name="Equation" r:id="rId5" imgW="2730240" imgH="711000" progId="Equation.DSMT4">
                  <p:embed/>
                  <p:pic>
                    <p:nvPicPr>
                      <p:cNvPr id="9219"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6188" y="3778250"/>
                        <a:ext cx="5461000" cy="142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2" name="Rectangle 16"/>
          <p:cNvSpPr>
            <a:spLocks noChangeArrowheads="1"/>
          </p:cNvSpPr>
          <p:nvPr/>
        </p:nvSpPr>
        <p:spPr bwMode="auto">
          <a:xfrm>
            <a:off x="2506663" y="5200650"/>
            <a:ext cx="1752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6850" indent="-196850">
              <a:lnSpc>
                <a:spcPct val="90000"/>
              </a:lnSpc>
              <a:spcBef>
                <a:spcPct val="20000"/>
              </a:spcBef>
              <a:buClr>
                <a:schemeClr val="tx1"/>
              </a:buClr>
              <a:buSzPct val="40000"/>
            </a:pPr>
            <a:r>
              <a:rPr lang="en-US" altLang="zh-TW" sz="2400">
                <a:latin typeface="Times New Roman" pitchFamily="18" charset="0"/>
                <a:ea typeface="標楷體" pitchFamily="65" charset="-120"/>
              </a:rPr>
              <a:t>Eigenvalue:</a:t>
            </a:r>
            <a:endParaRPr lang="en-US" altLang="zh-TW" sz="2400">
              <a:latin typeface="Times New Roman" pitchFamily="18" charset="0"/>
              <a:ea typeface="標楷體" pitchFamily="65" charset="-120"/>
              <a:sym typeface="Symbol" pitchFamily="18" charset="2"/>
            </a:endParaRPr>
          </a:p>
        </p:txBody>
      </p:sp>
      <p:graphicFrame>
        <p:nvGraphicFramePr>
          <p:cNvPr id="9220" name="Object 17"/>
          <p:cNvGraphicFramePr>
            <a:graphicFrameLocks noChangeAspect="1"/>
          </p:cNvGraphicFramePr>
          <p:nvPr>
            <p:extLst>
              <p:ext uri="{D42A27DB-BD31-4B8C-83A1-F6EECF244321}">
                <p14:modId xmlns:p14="http://schemas.microsoft.com/office/powerpoint/2010/main" val="1276270225"/>
              </p:ext>
            </p:extLst>
          </p:nvPr>
        </p:nvGraphicFramePr>
        <p:xfrm>
          <a:off x="4144963" y="5248275"/>
          <a:ext cx="736600" cy="355600"/>
        </p:xfrm>
        <a:graphic>
          <a:graphicData uri="http://schemas.openxmlformats.org/presentationml/2006/ole">
            <mc:AlternateContent xmlns:mc="http://schemas.openxmlformats.org/markup-compatibility/2006">
              <mc:Choice xmlns:v="urn:schemas-microsoft-com:vml" Requires="v">
                <p:oleObj spid="_x0000_s89167" name="Equation" r:id="rId7" imgW="368280" imgH="177480" progId="Equation.3">
                  <p:embed/>
                </p:oleObj>
              </mc:Choice>
              <mc:Fallback>
                <p:oleObj name="Equation" r:id="rId7" imgW="368280" imgH="177480" progId="Equation.3">
                  <p:embed/>
                  <p:pic>
                    <p:nvPicPr>
                      <p:cNvPr id="922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4963" y="5248275"/>
                        <a:ext cx="7366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3" name="Rectangle 21"/>
          <p:cNvSpPr>
            <a:spLocks noGrp="1" noChangeArrowheads="1"/>
          </p:cNvSpPr>
          <p:nvPr>
            <p:ph type="body" idx="1"/>
          </p:nvPr>
        </p:nvSpPr>
        <p:spPr>
          <a:xfrm>
            <a:off x="769257" y="614590"/>
            <a:ext cx="10885714" cy="1870075"/>
          </a:xfrm>
        </p:spPr>
        <p:txBody>
          <a:bodyPr>
            <a:noAutofit/>
          </a:bodyPr>
          <a:lstStyle/>
          <a:p>
            <a:pPr eaLnBrk="1" hangingPunct="1"/>
            <a:r>
              <a:rPr lang="en-US" altLang="zh-TW" sz="2400" dirty="0"/>
              <a:t>Ex 2: Finding eigenvalues and eigenvectors</a:t>
            </a:r>
          </a:p>
          <a:p>
            <a:pPr lvl="1" indent="0">
              <a:lnSpc>
                <a:spcPct val="125000"/>
              </a:lnSpc>
              <a:buNone/>
            </a:pPr>
            <a:r>
              <a:rPr lang="en-US" altLang="zh-TW" dirty="0"/>
              <a:t>Find the eigenvalues and corresponding eigenvectors for the matrix </a:t>
            </a:r>
            <a:r>
              <a:rPr lang="en-US" altLang="zh-TW" i="1" dirty="0"/>
              <a:t>A</a:t>
            </a:r>
            <a:r>
              <a:rPr lang="en-US" altLang="zh-TW" dirty="0"/>
              <a:t>. What is the dimension of the </a:t>
            </a:r>
            <a:r>
              <a:rPr lang="en-US" altLang="zh-TW" dirty="0" err="1"/>
              <a:t>eigenspace</a:t>
            </a:r>
            <a:r>
              <a:rPr lang="en-US" altLang="zh-TW" dirty="0"/>
              <a:t> of each eigenvalue?</a:t>
            </a:r>
          </a:p>
        </p:txBody>
      </p:sp>
      <p:sp>
        <p:nvSpPr>
          <p:cNvPr id="8" name="TextBox 7"/>
          <p:cNvSpPr txBox="1"/>
          <p:nvPr/>
        </p:nvSpPr>
        <p:spPr>
          <a:xfrm>
            <a:off x="385763" y="5934529"/>
            <a:ext cx="8610600" cy="523220"/>
          </a:xfrm>
          <a:prstGeom prst="rect">
            <a:avLst/>
          </a:prstGeom>
          <a:noFill/>
        </p:spPr>
        <p:txBody>
          <a:bodyPr wrap="square" rtlCol="0">
            <a:spAutoFit/>
          </a:bodyPr>
          <a:lstStyle/>
          <a:p>
            <a:r>
              <a:rPr lang="en-US" sz="1400" dirty="0" err="1"/>
              <a:t>Sumber</a:t>
            </a:r>
            <a:r>
              <a:rPr lang="en-US" sz="1400" dirty="0"/>
              <a:t>: http://homepage.ntu.edu.tw/~jryanwang/course/Mathematics%20for%20Management%20( undergraduate%20level)/MM_undergraduate.htm</a:t>
            </a:r>
          </a:p>
        </p:txBody>
      </p:sp>
    </p:spTree>
    <p:extLst>
      <p:ext uri="{BB962C8B-B14F-4D97-AF65-F5344CB8AC3E}">
        <p14:creationId xmlns:p14="http://schemas.microsoft.com/office/powerpoint/2010/main" val="1753552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052"/>
          <p:cNvSpPr>
            <a:spLocks noChangeArrowheads="1"/>
          </p:cNvSpPr>
          <p:nvPr/>
        </p:nvSpPr>
        <p:spPr bwMode="auto">
          <a:xfrm>
            <a:off x="2238375" y="685800"/>
            <a:ext cx="70246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6850" indent="-196850">
              <a:lnSpc>
                <a:spcPct val="90000"/>
              </a:lnSpc>
              <a:spcBef>
                <a:spcPct val="20000"/>
              </a:spcBef>
              <a:buClr>
                <a:schemeClr val="tx1"/>
              </a:buClr>
              <a:buSzPct val="40000"/>
            </a:pPr>
            <a:r>
              <a:rPr lang="en-US" altLang="zh-TW" sz="2400" dirty="0">
                <a:latin typeface="Times New Roman" pitchFamily="18" charset="0"/>
                <a:ea typeface="標楷體" pitchFamily="65" charset="-120"/>
              </a:rPr>
              <a:t>The </a:t>
            </a:r>
            <a:r>
              <a:rPr lang="en-US" altLang="zh-TW" sz="2400" dirty="0" err="1">
                <a:latin typeface="Times New Roman" pitchFamily="18" charset="0"/>
                <a:ea typeface="標楷體" pitchFamily="65" charset="-120"/>
              </a:rPr>
              <a:t>eigenspace</a:t>
            </a:r>
            <a:r>
              <a:rPr lang="en-US" altLang="zh-TW" sz="2400" dirty="0">
                <a:latin typeface="Times New Roman" pitchFamily="18" charset="0"/>
                <a:ea typeface="標楷體" pitchFamily="65" charset="-120"/>
              </a:rPr>
              <a:t> of </a:t>
            </a:r>
            <a:r>
              <a:rPr lang="el-GR" altLang="zh-TW" sz="2400" i="1" dirty="0">
                <a:latin typeface="Times New Roman" pitchFamily="18" charset="0"/>
                <a:ea typeface="標楷體" pitchFamily="65" charset="-120"/>
              </a:rPr>
              <a:t>λ</a:t>
            </a:r>
            <a:r>
              <a:rPr lang="en-US" altLang="zh-TW" sz="2400" i="1" dirty="0">
                <a:latin typeface="Times New Roman" pitchFamily="18" charset="0"/>
                <a:ea typeface="標楷體" pitchFamily="65" charset="-120"/>
              </a:rPr>
              <a:t> </a:t>
            </a:r>
            <a:r>
              <a:rPr lang="en-US" altLang="zh-TW" sz="2400" dirty="0">
                <a:latin typeface="Times New Roman" pitchFamily="18" charset="0"/>
                <a:ea typeface="標楷體" pitchFamily="65" charset="-120"/>
              </a:rPr>
              <a:t>= 2:</a:t>
            </a:r>
            <a:endParaRPr lang="en-US" altLang="zh-TW" sz="2400" dirty="0">
              <a:latin typeface="Times New Roman" pitchFamily="18" charset="0"/>
              <a:ea typeface="標楷體" pitchFamily="65" charset="-120"/>
              <a:sym typeface="Symbol" pitchFamily="18" charset="2"/>
            </a:endParaRPr>
          </a:p>
        </p:txBody>
      </p:sp>
      <p:graphicFrame>
        <p:nvGraphicFramePr>
          <p:cNvPr id="10242" name="Object 2054"/>
          <p:cNvGraphicFramePr>
            <a:graphicFrameLocks noChangeAspect="1"/>
          </p:cNvGraphicFramePr>
          <p:nvPr/>
        </p:nvGraphicFramePr>
        <p:xfrm>
          <a:off x="2333625" y="1123950"/>
          <a:ext cx="4318000" cy="1422400"/>
        </p:xfrm>
        <a:graphic>
          <a:graphicData uri="http://schemas.openxmlformats.org/presentationml/2006/ole">
            <mc:AlternateContent xmlns:mc="http://schemas.openxmlformats.org/markup-compatibility/2006">
              <mc:Choice xmlns:v="urn:schemas-microsoft-com:vml" Requires="v">
                <p:oleObj spid="_x0000_s90189" name="Equation" r:id="rId3" imgW="2158920" imgH="711000" progId="Equation.DSMT4">
                  <p:embed/>
                </p:oleObj>
              </mc:Choice>
              <mc:Fallback>
                <p:oleObj name="Equation" r:id="rId3" imgW="2158920" imgH="711000" progId="Equation.DSMT4">
                  <p:embed/>
                  <p:pic>
                    <p:nvPicPr>
                      <p:cNvPr id="10242" name="Object 20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3625" y="1123950"/>
                        <a:ext cx="4318000" cy="142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 name="Object 2055"/>
          <p:cNvGraphicFramePr>
            <a:graphicFrameLocks noChangeAspect="1"/>
          </p:cNvGraphicFramePr>
          <p:nvPr/>
        </p:nvGraphicFramePr>
        <p:xfrm>
          <a:off x="2424113" y="2597150"/>
          <a:ext cx="3987800" cy="1270000"/>
        </p:xfrm>
        <a:graphic>
          <a:graphicData uri="http://schemas.openxmlformats.org/presentationml/2006/ole">
            <mc:AlternateContent xmlns:mc="http://schemas.openxmlformats.org/markup-compatibility/2006">
              <mc:Choice xmlns:v="urn:schemas-microsoft-com:vml" Requires="v">
                <p:oleObj spid="_x0000_s90190" name="Equation" r:id="rId5" imgW="1993680" imgH="634680" progId="Equation.3">
                  <p:embed/>
                </p:oleObj>
              </mc:Choice>
              <mc:Fallback>
                <p:oleObj name="Equation" r:id="rId5" imgW="1993680" imgH="634680" progId="Equation.3">
                  <p:embed/>
                  <p:pic>
                    <p:nvPicPr>
                      <p:cNvPr id="10243" name="Object 20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4113" y="2597150"/>
                        <a:ext cx="3987800" cy="1270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4" name="Object 2056"/>
          <p:cNvGraphicFramePr>
            <a:graphicFrameLocks noChangeAspect="1"/>
          </p:cNvGraphicFramePr>
          <p:nvPr/>
        </p:nvGraphicFramePr>
        <p:xfrm>
          <a:off x="2287588" y="3968750"/>
          <a:ext cx="8128000" cy="1473200"/>
        </p:xfrm>
        <a:graphic>
          <a:graphicData uri="http://schemas.openxmlformats.org/presentationml/2006/ole">
            <mc:AlternateContent xmlns:mc="http://schemas.openxmlformats.org/markup-compatibility/2006">
              <mc:Choice xmlns:v="urn:schemas-microsoft-com:vml" Requires="v">
                <p:oleObj spid="_x0000_s90191" name="Equation" r:id="rId7" imgW="4063680" imgH="736560" progId="Equation.DSMT4">
                  <p:embed/>
                </p:oleObj>
              </mc:Choice>
              <mc:Fallback>
                <p:oleObj name="Equation" r:id="rId7" imgW="4063680" imgH="736560" progId="Equation.DSMT4">
                  <p:embed/>
                  <p:pic>
                    <p:nvPicPr>
                      <p:cNvPr id="10244" name="Object 20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7588" y="3968750"/>
                        <a:ext cx="8128000" cy="147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6" name="Rectangle 2057"/>
          <p:cNvSpPr>
            <a:spLocks noChangeArrowheads="1"/>
          </p:cNvSpPr>
          <p:nvPr/>
        </p:nvSpPr>
        <p:spPr bwMode="auto">
          <a:xfrm>
            <a:off x="2333625" y="5481786"/>
            <a:ext cx="67833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6850" indent="-196850">
              <a:lnSpc>
                <a:spcPct val="90000"/>
              </a:lnSpc>
              <a:spcBef>
                <a:spcPct val="20000"/>
              </a:spcBef>
              <a:buClr>
                <a:schemeClr val="tx1"/>
              </a:buClr>
              <a:buSzPct val="40000"/>
            </a:pPr>
            <a:r>
              <a:rPr lang="en-US" altLang="zh-TW" sz="2400" dirty="0">
                <a:latin typeface="Times New Roman" pitchFamily="18" charset="0"/>
                <a:ea typeface="標楷體" pitchFamily="65" charset="-120"/>
              </a:rPr>
              <a:t>Thus, the dimension of its </a:t>
            </a:r>
            <a:r>
              <a:rPr lang="en-US" altLang="zh-TW" sz="2400" dirty="0" err="1">
                <a:latin typeface="Times New Roman" pitchFamily="18" charset="0"/>
                <a:ea typeface="標楷體" pitchFamily="65" charset="-120"/>
              </a:rPr>
              <a:t>eigenspace</a:t>
            </a:r>
            <a:r>
              <a:rPr lang="en-US" altLang="zh-TW" sz="2400" dirty="0">
                <a:latin typeface="Times New Roman" pitchFamily="18" charset="0"/>
                <a:ea typeface="標楷體" pitchFamily="65" charset="-120"/>
              </a:rPr>
              <a:t> is 2</a:t>
            </a:r>
            <a:endParaRPr lang="en-US" altLang="zh-TW" sz="2400" dirty="0">
              <a:latin typeface="Times New Roman" pitchFamily="18" charset="0"/>
              <a:ea typeface="標楷體" pitchFamily="65" charset="-120"/>
              <a:sym typeface="Symbol" pitchFamily="18" charset="2"/>
            </a:endParaRPr>
          </a:p>
        </p:txBody>
      </p:sp>
      <p:sp>
        <p:nvSpPr>
          <p:cNvPr id="7" name="TextBox 6"/>
          <p:cNvSpPr txBox="1"/>
          <p:nvPr/>
        </p:nvSpPr>
        <p:spPr>
          <a:xfrm>
            <a:off x="337459" y="6015186"/>
            <a:ext cx="8610600" cy="523220"/>
          </a:xfrm>
          <a:prstGeom prst="rect">
            <a:avLst/>
          </a:prstGeom>
          <a:solidFill>
            <a:schemeClr val="bg2"/>
          </a:solidFill>
        </p:spPr>
        <p:txBody>
          <a:bodyPr wrap="square" rtlCol="0">
            <a:spAutoFit/>
          </a:bodyPr>
          <a:lstStyle/>
          <a:p>
            <a:r>
              <a:rPr lang="en-US" sz="1400" dirty="0" err="1"/>
              <a:t>Sumber</a:t>
            </a:r>
            <a:r>
              <a:rPr lang="en-US" sz="1400" dirty="0"/>
              <a:t>: http://homepage.ntu.edu.tw/~jryanwang/course/Mathematics%20for%20Management%20( undergraduate%20level)/MM_undergraduate.htm</a:t>
            </a:r>
          </a:p>
        </p:txBody>
      </p:sp>
    </p:spTree>
    <p:extLst>
      <p:ext uri="{BB962C8B-B14F-4D97-AF65-F5344CB8AC3E}">
        <p14:creationId xmlns:p14="http://schemas.microsoft.com/office/powerpoint/2010/main" val="1603376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sp>
        <p:nvSpPr>
          <p:cNvPr id="4" name="Subtitle 2"/>
          <p:cNvSpPr txBox="1">
            <a:spLocks/>
          </p:cNvSpPr>
          <p:nvPr/>
        </p:nvSpPr>
        <p:spPr>
          <a:xfrm>
            <a:off x="2057400" y="5600700"/>
            <a:ext cx="8001000" cy="571500"/>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1400" dirty="0" err="1"/>
              <a:t>Sumber</a:t>
            </a:r>
            <a:r>
              <a:rPr lang="en-US" sz="1400" dirty="0"/>
              <a:t>: http://homepage.ntu.edu.tw/~jryanwang/course/Mathematics%20for%20Management%20( undergraduate%20level)/MM_undergraduate.htm</a:t>
            </a:r>
          </a:p>
        </p:txBody>
      </p:sp>
      <p:sp>
        <p:nvSpPr>
          <p:cNvPr id="5" name="Title 3"/>
          <p:cNvSpPr txBox="1">
            <a:spLocks/>
          </p:cNvSpPr>
          <p:nvPr/>
        </p:nvSpPr>
        <p:spPr>
          <a:xfrm>
            <a:off x="1407886" y="1676401"/>
            <a:ext cx="9985828" cy="1966685"/>
          </a:xfrm>
          <a:prstGeom prst="rect">
            <a:avLst/>
          </a:prstGeom>
        </p:spPr>
        <p:txBody>
          <a:bodyPr vert="horz" anchor="b" anchorCtr="0">
            <a:normAutofit fontScale="97500"/>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sz="4000" dirty="0">
                <a:solidFill>
                  <a:schemeClr val="tx1"/>
                </a:solidFill>
              </a:rPr>
              <a:t>Applications of Eigenvalues and Eigenvectors</a:t>
            </a:r>
            <a:endParaRPr lang="en-US" dirty="0">
              <a:solidFill>
                <a:schemeClr val="tx1"/>
              </a:solidFill>
            </a:endParaRPr>
          </a:p>
        </p:txBody>
      </p:sp>
    </p:spTree>
    <p:extLst>
      <p:ext uri="{BB962C8B-B14F-4D97-AF65-F5344CB8AC3E}">
        <p14:creationId xmlns:p14="http://schemas.microsoft.com/office/powerpoint/2010/main" val="85407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Growth</a:t>
            </a:r>
          </a:p>
        </p:txBody>
      </p:sp>
      <p:sp>
        <p:nvSpPr>
          <p:cNvPr id="3" name="Content Placeholder 2"/>
          <p:cNvSpPr>
            <a:spLocks noGrp="1"/>
          </p:cNvSpPr>
          <p:nvPr>
            <p:ph sz="quarter" idx="1"/>
          </p:nvPr>
        </p:nvSpPr>
        <p:spPr/>
        <p:txBody>
          <a:bodyPr>
            <a:normAutofit/>
          </a:bodyPr>
          <a:lstStyle/>
          <a:p>
            <a:r>
              <a:rPr lang="en-US" sz="2400" dirty="0"/>
              <a:t>Matrices  can  be  used  to  form  models  for  population  growth.  The  first  step  in  this process is to group the population into age classes of equal duration. </a:t>
            </a:r>
          </a:p>
          <a:p>
            <a:r>
              <a:rPr lang="en-US" sz="2400" dirty="0"/>
              <a:t>For instance, if the maximum life span of a member is L years, then the following intervals represent the age classes</a:t>
            </a:r>
          </a:p>
          <a:p>
            <a:endParaRPr lang="en-US" sz="24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3276601"/>
            <a:ext cx="3800475"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477000" y="3256935"/>
            <a:ext cx="3505200" cy="1446550"/>
          </a:xfrm>
          <a:prstGeom prst="rect">
            <a:avLst/>
          </a:prstGeom>
          <a:noFill/>
        </p:spPr>
        <p:txBody>
          <a:bodyPr wrap="square" rtlCol="0">
            <a:spAutoFit/>
          </a:bodyPr>
          <a:lstStyle/>
          <a:p>
            <a:r>
              <a:rPr lang="en-US" sz="2200" dirty="0"/>
              <a:t>The  age distribution vector represents the number of population members in each</a:t>
            </a:r>
          </a:p>
          <a:p>
            <a:r>
              <a:rPr lang="en-US" sz="2200" dirty="0"/>
              <a:t>age class, where</a:t>
            </a:r>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953000"/>
            <a:ext cx="4495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own Arrow 4"/>
          <p:cNvSpPr/>
          <p:nvPr/>
        </p:nvSpPr>
        <p:spPr>
          <a:xfrm>
            <a:off x="7696200" y="4703486"/>
            <a:ext cx="647700" cy="2495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5625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Growth</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
              </p:nvPr>
            </p:nvSpPr>
            <p:spPr>
              <a:xfrm>
                <a:off x="696686" y="1219200"/>
                <a:ext cx="11001828" cy="5410200"/>
              </a:xfrm>
            </p:spPr>
            <p:txBody>
              <a:bodyPr>
                <a:normAutofit/>
              </a:bodyPr>
              <a:lstStyle/>
              <a:p>
                <a:r>
                  <a:rPr lang="en-US" sz="2200" dirty="0"/>
                  <a:t>Over  a  period  of  L/n years, the  probability that  a  member  of  the </a:t>
                </a:r>
                <a:r>
                  <a:rPr lang="en-US" sz="2200" dirty="0" err="1"/>
                  <a:t>ith</a:t>
                </a:r>
                <a:r>
                  <a:rPr lang="en-US" sz="2200" dirty="0"/>
                  <a:t> age  class  will survive to become a member of the </a:t>
                </a:r>
                <a:r>
                  <a:rPr lang="en-US" sz="2200" dirty="0">
                    <a:latin typeface="Malgun Gothic" panose="020B0503020000020004" pitchFamily="34" charset="-127"/>
                    <a:ea typeface="Malgun Gothic" panose="020B0503020000020004" pitchFamily="34" charset="-127"/>
                  </a:rPr>
                  <a:t>(i+1)</a:t>
                </a:r>
                <a:r>
                  <a:rPr lang="en-US" sz="2200" dirty="0" err="1"/>
                  <a:t>th</a:t>
                </a:r>
                <a:r>
                  <a:rPr lang="en-US" sz="2200" dirty="0"/>
                  <a:t> age class is given by </a:t>
                </a: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𝑝</m:t>
                        </m:r>
                      </m:e>
                      <m:sub>
                        <m:r>
                          <a:rPr lang="en-US" sz="2200" i="1">
                            <a:latin typeface="Cambria Math"/>
                          </a:rPr>
                          <m:t>𝑖</m:t>
                        </m:r>
                      </m:sub>
                    </m:sSub>
                  </m:oMath>
                </a14:m>
                <a:r>
                  <a:rPr lang="en-US" sz="2200" dirty="0"/>
                  <a:t> where</a:t>
                </a:r>
              </a:p>
              <a:p>
                <a:pPr marL="0" indent="0">
                  <a:buNone/>
                </a:pPr>
                <a14:m>
                  <m:oMathPara xmlns:m="http://schemas.openxmlformats.org/officeDocument/2006/math">
                    <m:oMathParaPr>
                      <m:jc m:val="center"/>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a:rPr>
                            <m:t>0</m:t>
                          </m:r>
                          <m:r>
                            <a:rPr lang="en-US" sz="2200" i="1">
                              <a:latin typeface="Cambria Math"/>
                              <a:ea typeface="Cambria Math"/>
                            </a:rPr>
                            <m:t>≤</m:t>
                          </m:r>
                          <m:r>
                            <a:rPr lang="en-US" sz="2200" i="1">
                              <a:latin typeface="Cambria Math"/>
                            </a:rPr>
                            <m:t>𝑝</m:t>
                          </m:r>
                        </m:e>
                        <m:sub>
                          <m:r>
                            <a:rPr lang="en-US" sz="2200" i="1">
                              <a:latin typeface="Cambria Math"/>
                            </a:rPr>
                            <m:t>𝑖</m:t>
                          </m:r>
                        </m:sub>
                      </m:sSub>
                      <m:r>
                        <a:rPr lang="en-US" sz="2200" i="1">
                          <a:latin typeface="Cambria Math"/>
                          <a:ea typeface="Cambria Math"/>
                        </a:rPr>
                        <m:t>≤1, </m:t>
                      </m:r>
                      <m:r>
                        <a:rPr lang="en-US" sz="2200" i="1">
                          <a:latin typeface="Cambria Math"/>
                          <a:ea typeface="Cambria Math"/>
                        </a:rPr>
                        <m:t>𝑖</m:t>
                      </m:r>
                      <m:r>
                        <a:rPr lang="en-US" sz="2200" i="1">
                          <a:latin typeface="Cambria Math"/>
                          <a:ea typeface="Cambria Math"/>
                        </a:rPr>
                        <m:t>=1,2,…,</m:t>
                      </m:r>
                      <m:r>
                        <a:rPr lang="en-US" sz="2200" i="1">
                          <a:latin typeface="Cambria Math"/>
                          <a:ea typeface="Cambria Math"/>
                        </a:rPr>
                        <m:t>𝑛</m:t>
                      </m:r>
                      <m:r>
                        <a:rPr lang="en-US" sz="2200" i="1">
                          <a:latin typeface="Cambria Math"/>
                          <a:ea typeface="Cambria Math"/>
                        </a:rPr>
                        <m:t>−1</m:t>
                      </m:r>
                    </m:oMath>
                  </m:oMathPara>
                </a14:m>
                <a:endParaRPr lang="en-US" sz="2200" dirty="0"/>
              </a:p>
              <a:p>
                <a:r>
                  <a:rPr lang="en-US" sz="2200" dirty="0"/>
                  <a:t>The average number of offspring produced by a member of the  </a:t>
                </a:r>
                <a:r>
                  <a:rPr lang="en-US" sz="2200" dirty="0" err="1"/>
                  <a:t>ith</a:t>
                </a:r>
                <a:r>
                  <a:rPr lang="en-US" sz="2200" dirty="0"/>
                  <a:t> age class is given by </a:t>
                </a: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𝑏</m:t>
                        </m:r>
                      </m:e>
                      <m:sub>
                        <m:r>
                          <a:rPr lang="en-US" sz="2200" i="1">
                            <a:latin typeface="Cambria Math"/>
                          </a:rPr>
                          <m:t>𝑖</m:t>
                        </m:r>
                      </m:sub>
                    </m:sSub>
                  </m:oMath>
                </a14:m>
                <a:r>
                  <a:rPr lang="en-US" sz="2200" dirty="0"/>
                  <a:t> where</a:t>
                </a:r>
              </a:p>
              <a:p>
                <a:pPr marL="0" indent="0">
                  <a:buNone/>
                </a:pPr>
                <a14:m>
                  <m:oMathPara xmlns:m="http://schemas.openxmlformats.org/officeDocument/2006/math">
                    <m:oMathParaPr>
                      <m:jc m:val="center"/>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a:rPr>
                            <m:t>0</m:t>
                          </m:r>
                          <m:r>
                            <a:rPr lang="en-US" sz="2200" i="1">
                              <a:latin typeface="Cambria Math"/>
                              <a:ea typeface="Cambria Math"/>
                            </a:rPr>
                            <m:t>≤</m:t>
                          </m:r>
                          <m:r>
                            <a:rPr lang="en-US" sz="2200" i="1">
                              <a:latin typeface="Cambria Math"/>
                              <a:ea typeface="Cambria Math"/>
                            </a:rPr>
                            <m:t>𝑏</m:t>
                          </m:r>
                        </m:e>
                        <m:sub>
                          <m:r>
                            <a:rPr lang="en-US" sz="2200" i="1">
                              <a:latin typeface="Cambria Math"/>
                            </a:rPr>
                            <m:t>𝑖</m:t>
                          </m:r>
                        </m:sub>
                      </m:sSub>
                      <m:r>
                        <a:rPr lang="en-US" sz="2200" i="1">
                          <a:latin typeface="Cambria Math"/>
                          <a:ea typeface="Cambria Math"/>
                        </a:rPr>
                        <m:t>, </m:t>
                      </m:r>
                      <m:r>
                        <a:rPr lang="en-US" sz="2200" i="1">
                          <a:latin typeface="Cambria Math"/>
                          <a:ea typeface="Cambria Math"/>
                        </a:rPr>
                        <m:t>𝑖</m:t>
                      </m:r>
                      <m:r>
                        <a:rPr lang="en-US" sz="2200" i="1">
                          <a:latin typeface="Cambria Math"/>
                          <a:ea typeface="Cambria Math"/>
                        </a:rPr>
                        <m:t>=1,2,…,</m:t>
                      </m:r>
                      <m:r>
                        <a:rPr lang="en-US" sz="2200" i="1">
                          <a:latin typeface="Cambria Math"/>
                          <a:ea typeface="Cambria Math"/>
                        </a:rPr>
                        <m:t>𝑛</m:t>
                      </m:r>
                    </m:oMath>
                  </m:oMathPara>
                </a14:m>
                <a:endParaRPr lang="en-US" sz="2200" dirty="0"/>
              </a:p>
              <a:p>
                <a:r>
                  <a:rPr lang="en-US" sz="2200" dirty="0"/>
                  <a:t>These numbers can be written in matrix form,  as follows.</a:t>
                </a:r>
              </a:p>
              <a:p>
                <a:endParaRPr lang="en-US" sz="2200" dirty="0"/>
              </a:p>
              <a:p>
                <a:endParaRPr lang="en-US" sz="2200" dirty="0"/>
              </a:p>
              <a:p>
                <a:endParaRPr lang="en-US" sz="2200" dirty="0"/>
              </a:p>
              <a:p>
                <a:endParaRPr lang="en-US" sz="2200" dirty="0"/>
              </a:p>
              <a:p>
                <a:r>
                  <a:rPr lang="en-US" sz="2200" dirty="0"/>
                  <a:t>Multiplying this age transition matrix by the age distribution vector for a specific time period produces the age distribution vector for the next time period.  </a:t>
                </a:r>
              </a:p>
              <a:p>
                <a:pPr marL="0" indent="0">
                  <a:buNone/>
                </a:pPr>
                <a14:m>
                  <m:oMathPara xmlns:m="http://schemas.openxmlformats.org/officeDocument/2006/math">
                    <m:oMathParaPr>
                      <m:jc m:val="center"/>
                    </m:oMathParaPr>
                    <m:oMath xmlns:m="http://schemas.openxmlformats.org/officeDocument/2006/math">
                      <m:r>
                        <a:rPr lang="en-US" sz="2200" i="1">
                          <a:latin typeface="Cambria Math"/>
                        </a:rPr>
                        <m:t>𝐴</m:t>
                      </m:r>
                      <m:sSub>
                        <m:sSubPr>
                          <m:ctrlPr>
                            <a:rPr lang="en-US" sz="2200" i="1">
                              <a:latin typeface="Cambria Math" panose="02040503050406030204" pitchFamily="18" charset="0"/>
                            </a:rPr>
                          </m:ctrlPr>
                        </m:sSubPr>
                        <m:e>
                          <m:r>
                            <a:rPr lang="en-US" sz="2200" i="1">
                              <a:latin typeface="Cambria Math"/>
                            </a:rPr>
                            <m:t>𝑥</m:t>
                          </m:r>
                        </m:e>
                        <m:sub>
                          <m:r>
                            <a:rPr lang="en-US" sz="2200" i="1">
                              <a:latin typeface="Cambria Math"/>
                            </a:rPr>
                            <m:t>𝑖</m:t>
                          </m:r>
                        </m:sub>
                      </m:sSub>
                      <m:r>
                        <a:rPr lang="en-US" sz="2200">
                          <a:latin typeface="Cambria Math"/>
                        </a:rPr>
                        <m:t>=</m:t>
                      </m:r>
                      <m:sSub>
                        <m:sSubPr>
                          <m:ctrlPr>
                            <a:rPr lang="en-US" sz="2200" i="1">
                              <a:latin typeface="Cambria Math" panose="02040503050406030204" pitchFamily="18" charset="0"/>
                            </a:rPr>
                          </m:ctrlPr>
                        </m:sSubPr>
                        <m:e>
                          <m:r>
                            <a:rPr lang="en-US" sz="2200" i="1">
                              <a:latin typeface="Cambria Math"/>
                            </a:rPr>
                            <m:t>𝑥</m:t>
                          </m:r>
                        </m:e>
                        <m:sub>
                          <m:r>
                            <a:rPr lang="en-US" sz="2200" i="1">
                              <a:latin typeface="Cambria Math"/>
                            </a:rPr>
                            <m:t>𝑖</m:t>
                          </m:r>
                          <m:r>
                            <a:rPr lang="en-US" sz="2200" i="1">
                              <a:latin typeface="Cambria Math"/>
                            </a:rPr>
                            <m:t>+1</m:t>
                          </m:r>
                        </m:sub>
                      </m:sSub>
                    </m:oMath>
                  </m:oMathPara>
                </a14:m>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sz="quarter" idx="1"/>
              </p:nvPr>
            </p:nvSpPr>
            <p:spPr>
              <a:xfrm>
                <a:off x="696686" y="1219200"/>
                <a:ext cx="11001828" cy="5410200"/>
              </a:xfrm>
              <a:blipFill>
                <a:blip r:embed="rId2"/>
                <a:stretch>
                  <a:fillRect l="-609" t="-1351" r="-831"/>
                </a:stretch>
              </a:blipFill>
            </p:spPr>
            <p:txBody>
              <a:bodyPr/>
              <a:lstStyle/>
              <a:p>
                <a:r>
                  <a:rPr lang="en-ID">
                    <a:noFill/>
                  </a:rPr>
                  <a:t> </a:t>
                </a:r>
              </a:p>
            </p:txBody>
          </p:sp>
        </mc:Fallback>
      </mc:AlternateContent>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734046"/>
            <a:ext cx="4191000" cy="1592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7040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Growth – Example 1</a:t>
            </a:r>
          </a:p>
        </p:txBody>
      </p:sp>
      <p:sp>
        <p:nvSpPr>
          <p:cNvPr id="3" name="Content Placeholder 2"/>
          <p:cNvSpPr>
            <a:spLocks noGrp="1"/>
          </p:cNvSpPr>
          <p:nvPr>
            <p:ph sz="quarter" idx="1"/>
          </p:nvPr>
        </p:nvSpPr>
        <p:spPr/>
        <p:txBody>
          <a:bodyPr>
            <a:normAutofit/>
          </a:bodyPr>
          <a:lstStyle/>
          <a:p>
            <a:r>
              <a:rPr lang="en-US" sz="2400" dirty="0"/>
              <a:t>A population of rabbits has the following characteristics.</a:t>
            </a:r>
          </a:p>
          <a:p>
            <a:pPr lvl="1"/>
            <a:r>
              <a:rPr lang="en-US" dirty="0"/>
              <a:t>Half of the rabbits survive their first year. Of those, half survive their second year.  The maximum life span is 3 years.</a:t>
            </a:r>
          </a:p>
          <a:p>
            <a:pPr lvl="1"/>
            <a:r>
              <a:rPr lang="en-US" dirty="0"/>
              <a:t>During  the  first  year, the  rabbits  produce  no  offspring.  The  average  number  of offspring is 6 during the second year and 8 during the third year.</a:t>
            </a:r>
          </a:p>
          <a:p>
            <a:r>
              <a:rPr lang="en-US" sz="2400" dirty="0"/>
              <a:t>The  population  now  consists  of  24  rabbits  in  the  first  age  class, 24  in  the  second, and 20 in the third. How many rabbits will there be in each age class in 1 year?</a:t>
            </a:r>
          </a:p>
        </p:txBody>
      </p:sp>
    </p:spTree>
    <p:extLst>
      <p:ext uri="{BB962C8B-B14F-4D97-AF65-F5344CB8AC3E}">
        <p14:creationId xmlns:p14="http://schemas.microsoft.com/office/powerpoint/2010/main" val="22610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a:p>
        </p:txBody>
      </p:sp>
      <p:sp>
        <p:nvSpPr>
          <p:cNvPr id="4" name="Subtitle 2"/>
          <p:cNvSpPr txBox="1">
            <a:spLocks/>
          </p:cNvSpPr>
          <p:nvPr/>
        </p:nvSpPr>
        <p:spPr>
          <a:xfrm>
            <a:off x="1407886" y="5029200"/>
            <a:ext cx="5221514" cy="1143000"/>
          </a:xfrm>
          <a:prstGeom prst="rect">
            <a:avLst/>
          </a:prstGeom>
        </p:spPr>
        <p:txBody>
          <a:bodyPr vert="horz">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400" dirty="0" err="1"/>
              <a:t>Materi</a:t>
            </a:r>
            <a:r>
              <a:rPr lang="en-US" sz="2400" dirty="0"/>
              <a:t> </a:t>
            </a:r>
            <a:r>
              <a:rPr lang="en-US" sz="2400" dirty="0" err="1"/>
              <a:t>diambil</a:t>
            </a:r>
            <a:r>
              <a:rPr lang="en-US" sz="2400" dirty="0"/>
              <a:t> </a:t>
            </a:r>
            <a:r>
              <a:rPr lang="en-US" sz="2400" dirty="0" err="1"/>
              <a:t>dari</a:t>
            </a:r>
            <a:r>
              <a:rPr lang="en-US" sz="2400" dirty="0"/>
              <a:t> slide </a:t>
            </a:r>
            <a:r>
              <a:rPr lang="en-US" sz="2400" dirty="0" err="1"/>
              <a:t>untuk</a:t>
            </a:r>
            <a:r>
              <a:rPr lang="en-US" sz="2400" dirty="0"/>
              <a:t> </a:t>
            </a:r>
            <a:r>
              <a:rPr lang="en-US" sz="2400" dirty="0" err="1"/>
              <a:t>buku</a:t>
            </a:r>
            <a:r>
              <a:rPr lang="en-US" sz="2400" dirty="0"/>
              <a:t> Linear Algebra,  David C Lay</a:t>
            </a:r>
            <a:endParaRPr lang="en-US" sz="2000" dirty="0"/>
          </a:p>
        </p:txBody>
      </p:sp>
      <p:sp>
        <p:nvSpPr>
          <p:cNvPr id="5" name="Title 3"/>
          <p:cNvSpPr txBox="1">
            <a:spLocks/>
          </p:cNvSpPr>
          <p:nvPr/>
        </p:nvSpPr>
        <p:spPr>
          <a:xfrm>
            <a:off x="1132114" y="1676401"/>
            <a:ext cx="5497286" cy="1622425"/>
          </a:xfrm>
          <a:prstGeom prst="rect">
            <a:avLst/>
          </a:prstGeom>
        </p:spPr>
        <p:txBody>
          <a:bodyPr vert="horz" anchor="b" anchorCtr="0">
            <a:no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sz="4400" dirty="0">
                <a:solidFill>
                  <a:schemeClr val="tx1"/>
                </a:solidFill>
              </a:rPr>
              <a:t>Eigenvalue dan Eigenvector </a:t>
            </a:r>
            <a:r>
              <a:rPr lang="en-US" dirty="0">
                <a:solidFill>
                  <a:schemeClr val="tx1"/>
                </a:solidFill>
              </a:rPr>
              <a:t>(review)</a:t>
            </a:r>
            <a:endParaRPr lang="en-US" sz="3600" dirty="0">
              <a:solidFill>
                <a:schemeClr val="tx1"/>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1" y="1249923"/>
            <a:ext cx="3624942" cy="4770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3236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Growth – Example 1</a:t>
            </a:r>
          </a:p>
        </p:txBody>
      </p:sp>
      <p:sp>
        <p:nvSpPr>
          <p:cNvPr id="3" name="Content Placeholder 2"/>
          <p:cNvSpPr>
            <a:spLocks noGrp="1"/>
          </p:cNvSpPr>
          <p:nvPr>
            <p:ph sz="quarter" idx="1"/>
          </p:nvPr>
        </p:nvSpPr>
        <p:spPr/>
        <p:txBody>
          <a:bodyPr/>
          <a:lstStyle/>
          <a:p>
            <a:pPr marL="0" indent="0">
              <a:buNone/>
            </a:pPr>
            <a:r>
              <a:rPr lang="en-US" dirty="0"/>
              <a:t>The current age distribution vector is</a:t>
            </a:r>
          </a:p>
          <a:p>
            <a:pPr marL="0" indent="0">
              <a:buNone/>
            </a:pPr>
            <a:endParaRPr lang="en-US" dirty="0"/>
          </a:p>
          <a:p>
            <a:pPr marL="0" indent="0">
              <a:buNone/>
            </a:pPr>
            <a:endParaRPr lang="en-US" dirty="0"/>
          </a:p>
          <a:p>
            <a:pPr marL="0" indent="0">
              <a:buNone/>
            </a:pPr>
            <a:r>
              <a:rPr lang="en-US" dirty="0"/>
              <a:t>and the age transition matrix is</a:t>
            </a:r>
          </a:p>
          <a:p>
            <a:pPr marL="0" indent="0">
              <a:buNone/>
            </a:pPr>
            <a:endParaRPr lang="en-US" dirty="0"/>
          </a:p>
          <a:p>
            <a:pPr marL="0" indent="0">
              <a:buNone/>
            </a:pPr>
            <a:endParaRPr lang="en-US" dirty="0"/>
          </a:p>
          <a:p>
            <a:pPr marL="0" indent="0">
              <a:buNone/>
            </a:pPr>
            <a:r>
              <a:rPr lang="en-US" dirty="0"/>
              <a:t>After 1 year, the age distribution vector will be</a:t>
            </a:r>
          </a:p>
          <a:p>
            <a:pPr marL="0" indent="0">
              <a:buNone/>
            </a:pPr>
            <a:endParaRPr lang="en-US" dirty="0"/>
          </a:p>
          <a:p>
            <a:pPr marL="0" indent="0">
              <a:buNone/>
            </a:pPr>
            <a:endParaRPr lang="en-US" dirty="0"/>
          </a:p>
          <a:p>
            <a:pPr marL="0" indent="0">
              <a:buNone/>
            </a:pPr>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676400"/>
            <a:ext cx="3200400" cy="98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6263" y="3198885"/>
            <a:ext cx="2505075"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724400"/>
            <a:ext cx="7568848"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6786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Growth – Example 2</a:t>
            </a:r>
          </a:p>
        </p:txBody>
      </p:sp>
      <p:sp>
        <p:nvSpPr>
          <p:cNvPr id="3" name="Content Placeholder 2"/>
          <p:cNvSpPr>
            <a:spLocks noGrp="1"/>
          </p:cNvSpPr>
          <p:nvPr>
            <p:ph sz="quarter" idx="1"/>
          </p:nvPr>
        </p:nvSpPr>
        <p:spPr/>
        <p:txBody>
          <a:bodyPr>
            <a:normAutofit/>
          </a:bodyPr>
          <a:lstStyle/>
          <a:p>
            <a:pPr marL="0" indent="0">
              <a:buNone/>
            </a:pPr>
            <a:r>
              <a:rPr lang="en-US" sz="2200" dirty="0"/>
              <a:t>Find a stable age distribution vector for the population in Example 1</a:t>
            </a:r>
          </a:p>
          <a:p>
            <a:pPr marL="0" indent="0">
              <a:buNone/>
            </a:pPr>
            <a:r>
              <a:rPr lang="en-US" sz="2200" dirty="0"/>
              <a:t>Solution:</a:t>
            </a:r>
          </a:p>
          <a:p>
            <a:pPr marL="0" indent="0">
              <a:buNone/>
            </a:pPr>
            <a:r>
              <a:rPr lang="en-US" sz="2200" dirty="0"/>
              <a:t>To solve this problem, find an eigenvalue </a:t>
            </a:r>
            <a:r>
              <a:rPr lang="en-US" sz="2200" b="1" dirty="0">
                <a:sym typeface="Symbol"/>
              </a:rPr>
              <a:t></a:t>
            </a:r>
            <a:r>
              <a:rPr lang="en-US" sz="2200" dirty="0"/>
              <a:t>  and a corresponding eigenvector </a:t>
            </a:r>
            <a:r>
              <a:rPr lang="en-US" sz="2200" b="1" dirty="0"/>
              <a:t>x</a:t>
            </a:r>
            <a:r>
              <a:rPr lang="en-US" sz="2200" dirty="0"/>
              <a:t> such that </a:t>
            </a:r>
            <a:r>
              <a:rPr lang="en-US" sz="2200" b="1" dirty="0"/>
              <a:t>Ax</a:t>
            </a:r>
            <a:r>
              <a:rPr lang="en-US" sz="2200" dirty="0"/>
              <a:t> = </a:t>
            </a:r>
            <a:r>
              <a:rPr lang="en-US" sz="2200" b="1" dirty="0">
                <a:sym typeface="Symbol"/>
              </a:rPr>
              <a:t></a:t>
            </a:r>
            <a:r>
              <a:rPr lang="en-US" sz="2200" b="1" dirty="0"/>
              <a:t>x</a:t>
            </a:r>
            <a:r>
              <a:rPr lang="en-US" sz="2200" dirty="0"/>
              <a:t>.   The characteristic polynomial of A is </a:t>
            </a:r>
          </a:p>
          <a:p>
            <a:pPr marL="0" indent="0">
              <a:buNone/>
            </a:pPr>
            <a:endParaRPr lang="en-US" sz="2200" dirty="0"/>
          </a:p>
          <a:p>
            <a:pPr marL="0" indent="0">
              <a:buNone/>
            </a:pPr>
            <a:r>
              <a:rPr lang="en-US" sz="2200" dirty="0"/>
              <a:t>which implies that the eigenvalues are </a:t>
            </a:r>
            <a:r>
              <a:rPr lang="en-US" sz="2200" dirty="0">
                <a:sym typeface="Symbol"/>
              </a:rPr>
              <a:t>1</a:t>
            </a:r>
            <a:r>
              <a:rPr lang="en-US" sz="2200" dirty="0"/>
              <a:t> and 2.  Choosing the positive value, let </a:t>
            </a:r>
            <a:r>
              <a:rPr lang="en-US" sz="2200" dirty="0">
                <a:sym typeface="Symbol"/>
              </a:rPr>
              <a:t> = 2. </a:t>
            </a:r>
            <a:r>
              <a:rPr lang="en-US" sz="2200" dirty="0"/>
              <a:t> Verify that the corresponding eigenvectors are of the form</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5959" y="2831584"/>
            <a:ext cx="3772042" cy="437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448176"/>
            <a:ext cx="3583924"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515670" y="4850755"/>
            <a:ext cx="1659109" cy="461665"/>
          </a:xfrm>
          <a:prstGeom prst="rect">
            <a:avLst/>
          </a:prstGeom>
          <a:noFill/>
        </p:spPr>
        <p:txBody>
          <a:bodyPr wrap="none" rtlCol="0">
            <a:spAutoFit/>
          </a:bodyPr>
          <a:lstStyle/>
          <a:p>
            <a:r>
              <a:rPr lang="en-US" sz="2400" dirty="0" err="1"/>
              <a:t>Tunjukan</a:t>
            </a:r>
            <a:r>
              <a:rPr lang="en-US" sz="2400" dirty="0"/>
              <a:t> !! </a:t>
            </a:r>
          </a:p>
        </p:txBody>
      </p:sp>
    </p:spTree>
    <p:extLst>
      <p:ext uri="{BB962C8B-B14F-4D97-AF65-F5344CB8AC3E}">
        <p14:creationId xmlns:p14="http://schemas.microsoft.com/office/powerpoint/2010/main" val="850162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Population Growth – Example 2</a:t>
            </a:r>
          </a:p>
        </p:txBody>
      </p:sp>
      <p:sp>
        <p:nvSpPr>
          <p:cNvPr id="3" name="Content Placeholder 2"/>
          <p:cNvSpPr>
            <a:spLocks noGrp="1"/>
          </p:cNvSpPr>
          <p:nvPr>
            <p:ph sz="quarter" idx="1"/>
          </p:nvPr>
        </p:nvSpPr>
        <p:spPr/>
        <p:txBody>
          <a:bodyPr>
            <a:normAutofit/>
          </a:bodyPr>
          <a:lstStyle/>
          <a:p>
            <a:pPr marL="0" indent="0">
              <a:buNone/>
            </a:pPr>
            <a:r>
              <a:rPr lang="en-US" sz="2200" dirty="0"/>
              <a:t>For instance, if t = 2 then the initial age distribution vector would be</a:t>
            </a:r>
          </a:p>
          <a:p>
            <a:pPr marL="0" indent="0">
              <a:buNone/>
            </a:pPr>
            <a:endParaRPr lang="en-US" sz="2200" dirty="0"/>
          </a:p>
          <a:p>
            <a:pPr marL="0" indent="0">
              <a:buNone/>
            </a:pPr>
            <a:endParaRPr lang="en-US" sz="2200" dirty="0"/>
          </a:p>
          <a:p>
            <a:pPr marL="0" indent="0">
              <a:buNone/>
            </a:pPr>
            <a:endParaRPr lang="en-US" sz="2200" dirty="0"/>
          </a:p>
          <a:p>
            <a:pPr marL="0" indent="0">
              <a:buNone/>
            </a:pPr>
            <a:r>
              <a:rPr lang="en-US" sz="2200" dirty="0"/>
              <a:t>and the age distribution vector for the next year would be </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r>
              <a:rPr lang="en-US" sz="2200" dirty="0"/>
              <a:t>Notice that the ratio of the three age classes is still 16 : 4 : 1, and so the percent of the population in each age class remains the same</a:t>
            </a:r>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1" y="1676400"/>
            <a:ext cx="3951167" cy="1320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461310"/>
            <a:ext cx="7391400" cy="1186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79224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txBox="1">
            <a:spLocks noChangeArrowheads="1"/>
          </p:cNvSpPr>
          <p:nvPr/>
        </p:nvSpPr>
        <p:spPr bwMode="auto">
          <a:xfrm>
            <a:off x="661988" y="1109662"/>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96850" indent="-196850"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spcBef>
                <a:spcPct val="20000"/>
              </a:spcBef>
              <a:buClr>
                <a:srgbClr val="000000"/>
              </a:buClr>
              <a:buSzPct val="40000"/>
              <a:buFont typeface="Wingdings" pitchFamily="2" charset="2"/>
              <a:buChar char="n"/>
            </a:pPr>
            <a:r>
              <a:rPr lang="en-US" altLang="zh-TW" sz="2800" dirty="0">
                <a:latin typeface="Times New Roman" pitchFamily="18" charset="0"/>
              </a:rPr>
              <a:t>Principal component analysis</a:t>
            </a:r>
          </a:p>
        </p:txBody>
      </p:sp>
      <p:sp>
        <p:nvSpPr>
          <p:cNvPr id="9" name="Rectangle 20"/>
          <p:cNvSpPr>
            <a:spLocks noChangeArrowheads="1"/>
          </p:cNvSpPr>
          <p:nvPr/>
        </p:nvSpPr>
        <p:spPr bwMode="auto">
          <a:xfrm>
            <a:off x="1057276" y="1609726"/>
            <a:ext cx="10423524" cy="2357437"/>
          </a:xfrm>
          <a:prstGeom prst="rect">
            <a:avLst/>
          </a:prstGeom>
          <a:noFill/>
          <a:ln w="9525">
            <a:noFill/>
            <a:miter lim="800000"/>
            <a:headEnd/>
            <a:tailEnd/>
          </a:ln>
        </p:spPr>
        <p:txBody>
          <a:bodyPr/>
          <a:lstStyle/>
          <a:p>
            <a:pPr marL="185738" lvl="1" indent="-185738">
              <a:spcBef>
                <a:spcPct val="20000"/>
              </a:spcBef>
              <a:buClr>
                <a:schemeClr val="tx1"/>
              </a:buClr>
              <a:buSzPct val="40000"/>
              <a:buFont typeface="Wingdings" pitchFamily="2" charset="2"/>
              <a:buChar char="l"/>
              <a:defRPr/>
            </a:pPr>
            <a:r>
              <a:rPr lang="en-US" altLang="zh-TW" sz="2000" dirty="0">
                <a:ea typeface="新細明體" pitchFamily="18" charset="-120"/>
              </a:rPr>
              <a:t>It is a way of identifying the underlying patterns in data</a:t>
            </a:r>
          </a:p>
          <a:p>
            <a:pPr marL="185738" lvl="1" indent="-185738">
              <a:spcBef>
                <a:spcPct val="20000"/>
              </a:spcBef>
              <a:buClr>
                <a:schemeClr val="tx1"/>
              </a:buClr>
              <a:buSzPct val="40000"/>
              <a:buFont typeface="Wingdings" pitchFamily="2" charset="2"/>
              <a:buChar char="l"/>
              <a:defRPr/>
            </a:pPr>
            <a:r>
              <a:rPr lang="en-US" altLang="zh-TW" sz="2000" dirty="0">
                <a:ea typeface="新細明體" pitchFamily="18" charset="-120"/>
              </a:rPr>
              <a:t>It can extract information in a large data set with many variables and approximate this data set with fewer factors</a:t>
            </a:r>
          </a:p>
          <a:p>
            <a:pPr marL="185738" lvl="1" indent="-185738">
              <a:spcBef>
                <a:spcPct val="20000"/>
              </a:spcBef>
              <a:buClr>
                <a:schemeClr val="tx1"/>
              </a:buClr>
              <a:buSzPct val="40000"/>
              <a:buFont typeface="Wingdings" pitchFamily="2" charset="2"/>
              <a:buChar char="l"/>
              <a:defRPr/>
            </a:pPr>
            <a:r>
              <a:rPr lang="en-US" altLang="zh-TW" sz="2000" dirty="0">
                <a:ea typeface="新細明體" pitchFamily="18" charset="-120"/>
              </a:rPr>
              <a:t>In other words, it can reduce the number of variables to a more manageable set</a:t>
            </a:r>
          </a:p>
        </p:txBody>
      </p:sp>
      <p:sp>
        <p:nvSpPr>
          <p:cNvPr id="80900" name="Rectangle 3"/>
          <p:cNvSpPr txBox="1">
            <a:spLocks noChangeArrowheads="1"/>
          </p:cNvSpPr>
          <p:nvPr/>
        </p:nvSpPr>
        <p:spPr bwMode="auto">
          <a:xfrm>
            <a:off x="730968" y="3154754"/>
            <a:ext cx="7924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96850" indent="-196850" eaLnBrk="0" hangingPunct="0">
              <a:defRPr kumimoji="1" sz="2400">
                <a:solidFill>
                  <a:schemeClr val="tx1"/>
                </a:solidFill>
                <a:latin typeface="Tahoma" pitchFamily="34" charset="0"/>
                <a:ea typeface="新細明體" charset="-120"/>
              </a:defRPr>
            </a:lvl1pPr>
            <a:lvl2pPr marL="742950" indent="-285750" eaLnBrk="0" hangingPunct="0">
              <a:defRPr kumimoji="1" sz="2400">
                <a:solidFill>
                  <a:schemeClr val="tx1"/>
                </a:solidFill>
                <a:latin typeface="Tahoma" pitchFamily="34" charset="0"/>
                <a:ea typeface="新細明體" charset="-120"/>
              </a:defRPr>
            </a:lvl2pPr>
            <a:lvl3pPr marL="1143000" indent="-228600" eaLnBrk="0" hangingPunct="0">
              <a:defRPr kumimoji="1" sz="2400">
                <a:solidFill>
                  <a:schemeClr val="tx1"/>
                </a:solidFill>
                <a:latin typeface="Tahoma" pitchFamily="34" charset="0"/>
                <a:ea typeface="新細明體" charset="-120"/>
              </a:defRPr>
            </a:lvl3pPr>
            <a:lvl4pPr marL="1600200" indent="-228600" eaLnBrk="0" hangingPunct="0">
              <a:defRPr kumimoji="1" sz="2400">
                <a:solidFill>
                  <a:schemeClr val="tx1"/>
                </a:solidFill>
                <a:latin typeface="Tahoma" pitchFamily="34" charset="0"/>
                <a:ea typeface="新細明體" charset="-120"/>
              </a:defRPr>
            </a:lvl4pPr>
            <a:lvl5pPr marL="2057400" indent="-228600" eaLnBrk="0" hangingPunct="0">
              <a:defRPr kumimoji="1" sz="2400">
                <a:solidFill>
                  <a:schemeClr val="tx1"/>
                </a:solidFill>
                <a:latin typeface="Tahoma" pitchFamily="34" charset="0"/>
                <a:ea typeface="新細明體" charset="-120"/>
              </a:defRPr>
            </a:lvl5pPr>
            <a:lvl6pPr marL="2514600" indent="-228600" eaLnBrk="0" fontAlgn="base" hangingPunct="0">
              <a:spcBef>
                <a:spcPct val="0"/>
              </a:spcBef>
              <a:spcAft>
                <a:spcPct val="0"/>
              </a:spcAft>
              <a:defRPr kumimoji="1" sz="2400">
                <a:solidFill>
                  <a:schemeClr val="tx1"/>
                </a:solidFill>
                <a:latin typeface="Tahoma" pitchFamily="34" charset="0"/>
                <a:ea typeface="新細明體" charset="-120"/>
              </a:defRPr>
            </a:lvl6pPr>
            <a:lvl7pPr marL="2971800" indent="-228600" eaLnBrk="0" fontAlgn="base" hangingPunct="0">
              <a:spcBef>
                <a:spcPct val="0"/>
              </a:spcBef>
              <a:spcAft>
                <a:spcPct val="0"/>
              </a:spcAft>
              <a:defRPr kumimoji="1" sz="2400">
                <a:solidFill>
                  <a:schemeClr val="tx1"/>
                </a:solidFill>
                <a:latin typeface="Tahoma" pitchFamily="34" charset="0"/>
                <a:ea typeface="新細明體" charset="-120"/>
              </a:defRPr>
            </a:lvl7pPr>
            <a:lvl8pPr marL="3429000" indent="-228600" eaLnBrk="0" fontAlgn="base" hangingPunct="0">
              <a:spcBef>
                <a:spcPct val="0"/>
              </a:spcBef>
              <a:spcAft>
                <a:spcPct val="0"/>
              </a:spcAft>
              <a:defRPr kumimoji="1" sz="2400">
                <a:solidFill>
                  <a:schemeClr val="tx1"/>
                </a:solidFill>
                <a:latin typeface="Tahoma" pitchFamily="34" charset="0"/>
                <a:ea typeface="新細明體" charset="-120"/>
              </a:defRPr>
            </a:lvl8pPr>
            <a:lvl9pPr marL="3886200" indent="-228600" eaLnBrk="0" fontAlgn="base" hangingPunct="0">
              <a:spcBef>
                <a:spcPct val="0"/>
              </a:spcBef>
              <a:spcAft>
                <a:spcPct val="0"/>
              </a:spcAft>
              <a:defRPr kumimoji="1" sz="2400">
                <a:solidFill>
                  <a:schemeClr val="tx1"/>
                </a:solidFill>
                <a:latin typeface="Tahoma" pitchFamily="34" charset="0"/>
                <a:ea typeface="新細明體" charset="-120"/>
              </a:defRPr>
            </a:lvl9pPr>
          </a:lstStyle>
          <a:p>
            <a:pPr eaLnBrk="1" hangingPunct="1">
              <a:spcBef>
                <a:spcPct val="20000"/>
              </a:spcBef>
              <a:buClr>
                <a:srgbClr val="000000"/>
              </a:buClr>
              <a:buSzPct val="40000"/>
              <a:buFont typeface="Wingdings" pitchFamily="2" charset="2"/>
              <a:buChar char="n"/>
            </a:pPr>
            <a:r>
              <a:rPr lang="en-US" altLang="zh-TW" sz="2800" dirty="0">
                <a:latin typeface="Times New Roman" pitchFamily="18" charset="0"/>
              </a:rPr>
              <a:t>Steps of the principal component analysis</a:t>
            </a:r>
          </a:p>
        </p:txBody>
      </p:sp>
      <p:sp>
        <p:nvSpPr>
          <p:cNvPr id="8" name="Rectangle 20"/>
          <p:cNvSpPr>
            <a:spLocks noChangeArrowheads="1"/>
          </p:cNvSpPr>
          <p:nvPr/>
        </p:nvSpPr>
        <p:spPr bwMode="auto">
          <a:xfrm>
            <a:off x="1054818" y="3654816"/>
            <a:ext cx="8034338" cy="2357438"/>
          </a:xfrm>
          <a:prstGeom prst="rect">
            <a:avLst/>
          </a:prstGeom>
          <a:noFill/>
          <a:ln w="9525">
            <a:noFill/>
            <a:miter lim="800000"/>
            <a:headEnd/>
            <a:tailEnd/>
          </a:ln>
        </p:spPr>
        <p:txBody>
          <a:bodyPr/>
          <a:lstStyle/>
          <a:p>
            <a:pPr marL="271463" lvl="1" indent="-180975">
              <a:spcBef>
                <a:spcPts val="300"/>
              </a:spcBef>
              <a:buClr>
                <a:schemeClr val="tx1"/>
              </a:buClr>
              <a:buSzPct val="40000"/>
              <a:buFont typeface="Wingdings" pitchFamily="2" charset="2"/>
              <a:buChar char="l"/>
              <a:defRPr/>
            </a:pPr>
            <a:r>
              <a:rPr lang="en-US" altLang="zh-TW" sz="2000" dirty="0">
                <a:ea typeface="新細明體" pitchFamily="18" charset="-120"/>
              </a:rPr>
              <a:t>Step 1: Get some data</a:t>
            </a:r>
          </a:p>
          <a:p>
            <a:pPr marL="271463" lvl="1" indent="-180975">
              <a:spcBef>
                <a:spcPts val="300"/>
              </a:spcBef>
              <a:buClr>
                <a:schemeClr val="tx1"/>
              </a:buClr>
              <a:buSzPct val="40000"/>
              <a:buFont typeface="Wingdings" pitchFamily="2" charset="2"/>
              <a:buChar char="l"/>
              <a:defRPr/>
            </a:pPr>
            <a:r>
              <a:rPr lang="en-US" altLang="zh-TW" sz="2000" dirty="0">
                <a:ea typeface="新細明體" pitchFamily="18" charset="-120"/>
              </a:rPr>
              <a:t>Step 2: Subtract the mean</a:t>
            </a:r>
          </a:p>
          <a:p>
            <a:pPr marL="271463" lvl="1" indent="-180975">
              <a:spcBef>
                <a:spcPts val="300"/>
              </a:spcBef>
              <a:buClr>
                <a:schemeClr val="tx1"/>
              </a:buClr>
              <a:buSzPct val="40000"/>
              <a:buFont typeface="Wingdings" pitchFamily="2" charset="2"/>
              <a:buChar char="l"/>
              <a:defRPr/>
            </a:pPr>
            <a:r>
              <a:rPr lang="en-US" altLang="zh-TW" sz="2000" dirty="0">
                <a:ea typeface="新細明體" pitchFamily="18" charset="-120"/>
              </a:rPr>
              <a:t>Step 3: Calculate the covariance matrix</a:t>
            </a:r>
          </a:p>
          <a:p>
            <a:pPr marL="271463" lvl="1" indent="-180975">
              <a:spcBef>
                <a:spcPts val="300"/>
              </a:spcBef>
              <a:buClr>
                <a:schemeClr val="tx1"/>
              </a:buClr>
              <a:buSzPct val="40000"/>
              <a:buFont typeface="Wingdings" pitchFamily="2" charset="2"/>
              <a:buChar char="l"/>
              <a:defRPr/>
            </a:pPr>
            <a:r>
              <a:rPr lang="en-US" altLang="zh-TW" sz="2000" dirty="0">
                <a:ea typeface="新細明體" pitchFamily="18" charset="-120"/>
              </a:rPr>
              <a:t>Step 4: Calculate the eigenvectors and </a:t>
            </a:r>
            <a:r>
              <a:rPr lang="en-US" altLang="zh-TW" sz="2000" dirty="0" err="1">
                <a:ea typeface="新細明體" pitchFamily="18" charset="-120"/>
              </a:rPr>
              <a:t>eigenvalues</a:t>
            </a:r>
            <a:r>
              <a:rPr lang="en-US" altLang="zh-TW" sz="2000" dirty="0">
                <a:ea typeface="新細明體" pitchFamily="18" charset="-120"/>
              </a:rPr>
              <a:t> of the</a:t>
            </a:r>
          </a:p>
          <a:p>
            <a:pPr marL="271463" lvl="1" indent="-180975">
              <a:spcBef>
                <a:spcPts val="300"/>
              </a:spcBef>
              <a:buClr>
                <a:schemeClr val="tx1"/>
              </a:buClr>
              <a:buSzPct val="40000"/>
              <a:defRPr/>
            </a:pPr>
            <a:r>
              <a:rPr lang="en-US" altLang="zh-TW" sz="2000" dirty="0">
                <a:ea typeface="新細明體" pitchFamily="18" charset="-120"/>
              </a:rPr>
              <a:t>               covariance matrix</a:t>
            </a:r>
          </a:p>
          <a:p>
            <a:pPr marL="271463" lvl="1" indent="-180975">
              <a:spcBef>
                <a:spcPts val="300"/>
              </a:spcBef>
              <a:buClr>
                <a:schemeClr val="tx1"/>
              </a:buClr>
              <a:buSzPct val="40000"/>
              <a:buFont typeface="Wingdings" pitchFamily="2" charset="2"/>
              <a:buChar char="l"/>
              <a:defRPr/>
            </a:pPr>
            <a:r>
              <a:rPr lang="en-US" altLang="zh-TW" sz="2000" dirty="0">
                <a:ea typeface="新細明體" pitchFamily="18" charset="-120"/>
              </a:rPr>
              <a:t>Step 5: Deriving the transformed data set</a:t>
            </a:r>
          </a:p>
          <a:p>
            <a:pPr marL="271463" lvl="1" indent="-180975">
              <a:spcBef>
                <a:spcPts val="300"/>
              </a:spcBef>
              <a:buClr>
                <a:schemeClr val="tx1"/>
              </a:buClr>
              <a:buSzPct val="40000"/>
              <a:buFont typeface="Wingdings" pitchFamily="2" charset="2"/>
              <a:buChar char="l"/>
              <a:defRPr/>
            </a:pPr>
            <a:r>
              <a:rPr lang="en-US" altLang="zh-TW" sz="2000" dirty="0">
                <a:ea typeface="新細明體" pitchFamily="18" charset="-120"/>
              </a:rPr>
              <a:t>Step 6: Getting the original data back</a:t>
            </a:r>
          </a:p>
          <a:p>
            <a:pPr marL="185738" lvl="1" indent="-185738">
              <a:spcBef>
                <a:spcPts val="300"/>
              </a:spcBef>
              <a:buClr>
                <a:schemeClr val="tx1"/>
              </a:buClr>
              <a:buSzPct val="40000"/>
              <a:buFont typeface="Wingdings" pitchFamily="2" charset="2"/>
              <a:buChar char="l"/>
              <a:defRPr/>
            </a:pPr>
            <a:endParaRPr lang="en-US" altLang="zh-TW" sz="2000" dirty="0">
              <a:ea typeface="新細明體" pitchFamily="18" charset="-120"/>
            </a:endParaRPr>
          </a:p>
          <a:p>
            <a:pPr marL="185738" lvl="1" indent="-185738">
              <a:spcBef>
                <a:spcPts val="300"/>
              </a:spcBef>
              <a:buClr>
                <a:schemeClr val="tx1"/>
              </a:buClr>
              <a:buSzPct val="40000"/>
              <a:buFont typeface="Wingdings" pitchFamily="2" charset="2"/>
              <a:buChar char="l"/>
              <a:defRPr/>
            </a:pPr>
            <a:endParaRPr lang="en-US" altLang="zh-TW" sz="2000" dirty="0">
              <a:ea typeface="新細明體" pitchFamily="18" charset="-120"/>
            </a:endParaRPr>
          </a:p>
          <a:p>
            <a:pPr marL="185738" lvl="1" indent="-185738">
              <a:spcBef>
                <a:spcPts val="300"/>
              </a:spcBef>
              <a:buClr>
                <a:schemeClr val="tx1"/>
              </a:buClr>
              <a:buSzPct val="40000"/>
              <a:buFont typeface="Wingdings" pitchFamily="2" charset="2"/>
              <a:buChar char="l"/>
              <a:defRPr/>
            </a:pPr>
            <a:endParaRPr lang="en-US" altLang="zh-TW" sz="2000" dirty="0">
              <a:ea typeface="新細明體" pitchFamily="18" charset="-120"/>
            </a:endParaRPr>
          </a:p>
          <a:p>
            <a:pPr marL="185738" lvl="1" indent="-185738">
              <a:spcBef>
                <a:spcPts val="300"/>
              </a:spcBef>
              <a:buClr>
                <a:schemeClr val="tx1"/>
              </a:buClr>
              <a:buSzPct val="40000"/>
              <a:buFont typeface="Wingdings" pitchFamily="2" charset="2"/>
              <a:buChar char="l"/>
              <a:defRPr/>
            </a:pPr>
            <a:endParaRPr lang="en-US" altLang="zh-TW" sz="2000" dirty="0">
              <a:ea typeface="新細明體" pitchFamily="18" charset="-120"/>
            </a:endParaRPr>
          </a:p>
        </p:txBody>
      </p:sp>
      <p:sp>
        <p:nvSpPr>
          <p:cNvPr id="80902" name="Rectangle 2"/>
          <p:cNvSpPr>
            <a:spLocks noGrp="1" noChangeArrowheads="1"/>
          </p:cNvSpPr>
          <p:nvPr>
            <p:ph type="title"/>
          </p:nvPr>
        </p:nvSpPr>
        <p:spPr>
          <a:xfrm>
            <a:off x="730968" y="500626"/>
            <a:ext cx="8253413" cy="601663"/>
          </a:xfrm>
        </p:spPr>
        <p:txBody>
          <a:bodyPr>
            <a:noAutofit/>
          </a:bodyPr>
          <a:lstStyle/>
          <a:p>
            <a:pPr eaLnBrk="1" hangingPunct="1"/>
            <a:r>
              <a:rPr lang="en-US" altLang="zh-TW" dirty="0">
                <a:solidFill>
                  <a:schemeClr val="tx1"/>
                </a:solidFill>
              </a:rPr>
              <a:t>Principal Component Analysis</a:t>
            </a:r>
          </a:p>
        </p:txBody>
      </p:sp>
      <p:sp>
        <p:nvSpPr>
          <p:cNvPr id="7" name="TextBox 6"/>
          <p:cNvSpPr txBox="1"/>
          <p:nvPr/>
        </p:nvSpPr>
        <p:spPr>
          <a:xfrm>
            <a:off x="7344229" y="5199845"/>
            <a:ext cx="4601534" cy="954107"/>
          </a:xfrm>
          <a:prstGeom prst="rect">
            <a:avLst/>
          </a:prstGeom>
          <a:noFill/>
        </p:spPr>
        <p:txBody>
          <a:bodyPr wrap="square" rtlCol="0">
            <a:spAutoFit/>
          </a:bodyPr>
          <a:lstStyle/>
          <a:p>
            <a:r>
              <a:rPr lang="en-US" sz="1400" dirty="0" err="1"/>
              <a:t>Sumber</a:t>
            </a:r>
            <a:r>
              <a:rPr lang="en-US" sz="1400" dirty="0"/>
              <a:t>: http://homepage.ntu.edu.tw/~jryanwang/course/Mathematics%20for%20Management%20( undergraduate%20level)/MM_undergraduate.htm</a:t>
            </a:r>
          </a:p>
        </p:txBody>
      </p:sp>
    </p:spTree>
    <p:extLst>
      <p:ext uri="{BB962C8B-B14F-4D97-AF65-F5344CB8AC3E}">
        <p14:creationId xmlns:p14="http://schemas.microsoft.com/office/powerpoint/2010/main" val="269668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p:cNvGraphicFramePr>
            <a:graphicFrameLocks noGrp="1"/>
          </p:cNvGraphicFramePr>
          <p:nvPr/>
        </p:nvGraphicFramePr>
        <p:xfrm>
          <a:off x="2133600" y="804862"/>
          <a:ext cx="2438400" cy="3367092"/>
        </p:xfrm>
        <a:graphic>
          <a:graphicData uri="http://schemas.openxmlformats.org/drawingml/2006/table">
            <a:tbl>
              <a:tblPr firstRow="1" bandRow="1">
                <a:tableStyleId>{616DA210-FB5B-4158-B5E0-FEB733F419BA}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280591">
                <a:tc>
                  <a:txBody>
                    <a:bodyPr/>
                    <a:lstStyle/>
                    <a:p>
                      <a:pPr algn="ctr">
                        <a:lnSpc>
                          <a:spcPct val="80000"/>
                        </a:lnSpc>
                      </a:pPr>
                      <a:r>
                        <a:rPr lang="en-US" altLang="zh-TW" sz="1400" b="0" i="1" dirty="0"/>
                        <a:t>x</a:t>
                      </a:r>
                      <a:endParaRPr lang="zh-TW" altLang="en-US" sz="1400" b="0" i="1" dirty="0"/>
                    </a:p>
                  </a:txBody>
                  <a:tcPr marL="91439" marR="91439" marT="45710" marB="45710">
                    <a:solidFill>
                      <a:schemeClr val="bg2">
                        <a:lumMod val="25000"/>
                        <a:lumOff val="75000"/>
                      </a:schemeClr>
                    </a:solidFill>
                  </a:tcPr>
                </a:tc>
                <a:tc>
                  <a:txBody>
                    <a:bodyPr/>
                    <a:lstStyle/>
                    <a:p>
                      <a:pPr algn="ctr">
                        <a:lnSpc>
                          <a:spcPct val="80000"/>
                        </a:lnSpc>
                      </a:pPr>
                      <a:r>
                        <a:rPr lang="en-US" altLang="zh-TW" sz="1400" b="0" i="1" dirty="0"/>
                        <a:t>y</a:t>
                      </a:r>
                      <a:endParaRPr lang="zh-TW" altLang="en-US" sz="1400" b="0" i="1" dirty="0"/>
                    </a:p>
                  </a:txBody>
                  <a:tcPr marL="91439" marR="91439" marT="45710" marB="45710">
                    <a:solidFill>
                      <a:schemeClr val="bg2">
                        <a:lumMod val="25000"/>
                        <a:lumOff val="75000"/>
                      </a:schemeClr>
                    </a:solidFill>
                  </a:tcPr>
                </a:tc>
                <a:extLst>
                  <a:ext uri="{0D108BD9-81ED-4DB2-BD59-A6C34878D82A}">
                    <a16:rowId xmlns:a16="http://schemas.microsoft.com/office/drawing/2014/main" val="10000"/>
                  </a:ext>
                </a:extLst>
              </a:tr>
              <a:tr h="280591">
                <a:tc>
                  <a:txBody>
                    <a:bodyPr/>
                    <a:lstStyle/>
                    <a:p>
                      <a:pPr algn="r">
                        <a:lnSpc>
                          <a:spcPct val="80000"/>
                        </a:lnSpc>
                      </a:pPr>
                      <a:r>
                        <a:rPr lang="en-US" altLang="zh-TW" sz="1400" dirty="0"/>
                        <a:t>2.5</a:t>
                      </a:r>
                      <a:endParaRPr lang="zh-TW" altLang="en-US" sz="1400" dirty="0"/>
                    </a:p>
                  </a:txBody>
                  <a:tcPr marL="91439" marR="91439" marT="45710" marB="45710">
                    <a:solidFill>
                      <a:schemeClr val="bg1"/>
                    </a:solidFill>
                  </a:tcPr>
                </a:tc>
                <a:tc>
                  <a:txBody>
                    <a:bodyPr/>
                    <a:lstStyle/>
                    <a:p>
                      <a:pPr algn="r">
                        <a:lnSpc>
                          <a:spcPct val="80000"/>
                        </a:lnSpc>
                      </a:pPr>
                      <a:r>
                        <a:rPr lang="en-US" altLang="zh-TW" sz="1400" dirty="0"/>
                        <a:t>2.4</a:t>
                      </a:r>
                      <a:endParaRPr lang="zh-TW" altLang="en-US" sz="1400" dirty="0"/>
                    </a:p>
                  </a:txBody>
                  <a:tcPr marL="91439" marR="91439" marT="45710" marB="45710">
                    <a:solidFill>
                      <a:schemeClr val="bg1"/>
                    </a:solidFill>
                  </a:tcPr>
                </a:tc>
                <a:extLst>
                  <a:ext uri="{0D108BD9-81ED-4DB2-BD59-A6C34878D82A}">
                    <a16:rowId xmlns:a16="http://schemas.microsoft.com/office/drawing/2014/main" val="10001"/>
                  </a:ext>
                </a:extLst>
              </a:tr>
              <a:tr h="280591">
                <a:tc>
                  <a:txBody>
                    <a:bodyPr/>
                    <a:lstStyle/>
                    <a:p>
                      <a:pPr algn="r">
                        <a:lnSpc>
                          <a:spcPct val="80000"/>
                        </a:lnSpc>
                      </a:pPr>
                      <a:r>
                        <a:rPr lang="en-US" altLang="zh-TW" sz="1400" dirty="0"/>
                        <a:t>0.5</a:t>
                      </a:r>
                      <a:endParaRPr lang="zh-TW" altLang="en-US" sz="1400" dirty="0"/>
                    </a:p>
                  </a:txBody>
                  <a:tcPr marL="91439" marR="91439" marT="45710" marB="45710">
                    <a:solidFill>
                      <a:schemeClr val="bg1"/>
                    </a:solidFill>
                  </a:tcPr>
                </a:tc>
                <a:tc>
                  <a:txBody>
                    <a:bodyPr/>
                    <a:lstStyle/>
                    <a:p>
                      <a:pPr algn="r">
                        <a:lnSpc>
                          <a:spcPct val="80000"/>
                        </a:lnSpc>
                      </a:pPr>
                      <a:r>
                        <a:rPr lang="en-US" altLang="zh-TW" sz="1400" dirty="0"/>
                        <a:t>0.7</a:t>
                      </a:r>
                      <a:endParaRPr lang="zh-TW" altLang="en-US" sz="1400" dirty="0"/>
                    </a:p>
                  </a:txBody>
                  <a:tcPr marL="91439" marR="91439" marT="45710" marB="45710">
                    <a:solidFill>
                      <a:schemeClr val="bg1"/>
                    </a:solidFill>
                  </a:tcPr>
                </a:tc>
                <a:extLst>
                  <a:ext uri="{0D108BD9-81ED-4DB2-BD59-A6C34878D82A}">
                    <a16:rowId xmlns:a16="http://schemas.microsoft.com/office/drawing/2014/main" val="10002"/>
                  </a:ext>
                </a:extLst>
              </a:tr>
              <a:tr h="280591">
                <a:tc>
                  <a:txBody>
                    <a:bodyPr/>
                    <a:lstStyle/>
                    <a:p>
                      <a:pPr algn="r">
                        <a:lnSpc>
                          <a:spcPct val="80000"/>
                        </a:lnSpc>
                      </a:pPr>
                      <a:r>
                        <a:rPr lang="en-US" altLang="zh-TW" sz="1400" dirty="0"/>
                        <a:t>2.2</a:t>
                      </a:r>
                      <a:endParaRPr lang="zh-TW" altLang="en-US" sz="1400" dirty="0"/>
                    </a:p>
                  </a:txBody>
                  <a:tcPr marL="91439" marR="91439" marT="45710" marB="45710">
                    <a:solidFill>
                      <a:schemeClr val="bg1"/>
                    </a:solidFill>
                  </a:tcPr>
                </a:tc>
                <a:tc>
                  <a:txBody>
                    <a:bodyPr/>
                    <a:lstStyle/>
                    <a:p>
                      <a:pPr algn="r">
                        <a:lnSpc>
                          <a:spcPct val="80000"/>
                        </a:lnSpc>
                      </a:pPr>
                      <a:r>
                        <a:rPr lang="en-US" altLang="zh-TW" sz="1400" dirty="0"/>
                        <a:t>2.9</a:t>
                      </a:r>
                      <a:endParaRPr lang="zh-TW" altLang="en-US" sz="1400" dirty="0"/>
                    </a:p>
                  </a:txBody>
                  <a:tcPr marL="91439" marR="91439" marT="45710" marB="45710">
                    <a:solidFill>
                      <a:schemeClr val="bg1"/>
                    </a:solidFill>
                  </a:tcPr>
                </a:tc>
                <a:extLst>
                  <a:ext uri="{0D108BD9-81ED-4DB2-BD59-A6C34878D82A}">
                    <a16:rowId xmlns:a16="http://schemas.microsoft.com/office/drawing/2014/main" val="10003"/>
                  </a:ext>
                </a:extLst>
              </a:tr>
              <a:tr h="280591">
                <a:tc>
                  <a:txBody>
                    <a:bodyPr/>
                    <a:lstStyle/>
                    <a:p>
                      <a:pPr algn="r">
                        <a:lnSpc>
                          <a:spcPct val="80000"/>
                        </a:lnSpc>
                      </a:pPr>
                      <a:r>
                        <a:rPr lang="en-US" altLang="zh-TW" sz="1400" dirty="0"/>
                        <a:t>1.9</a:t>
                      </a:r>
                      <a:endParaRPr lang="zh-TW" altLang="en-US" sz="1400" dirty="0"/>
                    </a:p>
                  </a:txBody>
                  <a:tcPr marL="91439" marR="91439" marT="45710" marB="45710">
                    <a:solidFill>
                      <a:schemeClr val="bg1"/>
                    </a:solidFill>
                  </a:tcPr>
                </a:tc>
                <a:tc>
                  <a:txBody>
                    <a:bodyPr/>
                    <a:lstStyle/>
                    <a:p>
                      <a:pPr algn="r">
                        <a:lnSpc>
                          <a:spcPct val="80000"/>
                        </a:lnSpc>
                      </a:pPr>
                      <a:r>
                        <a:rPr lang="en-US" altLang="zh-TW" sz="1400" dirty="0"/>
                        <a:t>2.2</a:t>
                      </a:r>
                      <a:endParaRPr lang="zh-TW" altLang="en-US" sz="1400" dirty="0"/>
                    </a:p>
                  </a:txBody>
                  <a:tcPr marL="91439" marR="91439" marT="45710" marB="45710">
                    <a:solidFill>
                      <a:schemeClr val="bg1"/>
                    </a:solidFill>
                  </a:tcPr>
                </a:tc>
                <a:extLst>
                  <a:ext uri="{0D108BD9-81ED-4DB2-BD59-A6C34878D82A}">
                    <a16:rowId xmlns:a16="http://schemas.microsoft.com/office/drawing/2014/main" val="10004"/>
                  </a:ext>
                </a:extLst>
              </a:tr>
              <a:tr h="280591">
                <a:tc>
                  <a:txBody>
                    <a:bodyPr/>
                    <a:lstStyle/>
                    <a:p>
                      <a:pPr algn="r">
                        <a:lnSpc>
                          <a:spcPct val="80000"/>
                        </a:lnSpc>
                      </a:pPr>
                      <a:r>
                        <a:rPr lang="en-US" altLang="zh-TW" sz="1400" dirty="0"/>
                        <a:t>3.1</a:t>
                      </a:r>
                      <a:endParaRPr lang="zh-TW" altLang="en-US" sz="1400" dirty="0"/>
                    </a:p>
                  </a:txBody>
                  <a:tcPr marL="91439" marR="91439" marT="45710" marB="45710">
                    <a:solidFill>
                      <a:schemeClr val="bg1"/>
                    </a:solidFill>
                  </a:tcPr>
                </a:tc>
                <a:tc>
                  <a:txBody>
                    <a:bodyPr/>
                    <a:lstStyle/>
                    <a:p>
                      <a:pPr algn="r">
                        <a:lnSpc>
                          <a:spcPct val="80000"/>
                        </a:lnSpc>
                      </a:pPr>
                      <a:r>
                        <a:rPr lang="en-US" altLang="zh-TW" sz="1400" dirty="0"/>
                        <a:t>3.0</a:t>
                      </a:r>
                      <a:endParaRPr lang="zh-TW" altLang="en-US" sz="1400" dirty="0"/>
                    </a:p>
                  </a:txBody>
                  <a:tcPr marL="91439" marR="91439" marT="45710" marB="45710">
                    <a:solidFill>
                      <a:schemeClr val="bg1"/>
                    </a:solidFill>
                  </a:tcPr>
                </a:tc>
                <a:extLst>
                  <a:ext uri="{0D108BD9-81ED-4DB2-BD59-A6C34878D82A}">
                    <a16:rowId xmlns:a16="http://schemas.microsoft.com/office/drawing/2014/main" val="10005"/>
                  </a:ext>
                </a:extLst>
              </a:tr>
              <a:tr h="280591">
                <a:tc>
                  <a:txBody>
                    <a:bodyPr/>
                    <a:lstStyle/>
                    <a:p>
                      <a:pPr algn="r">
                        <a:lnSpc>
                          <a:spcPct val="80000"/>
                        </a:lnSpc>
                      </a:pPr>
                      <a:r>
                        <a:rPr lang="en-US" altLang="zh-TW" sz="1400" dirty="0"/>
                        <a:t>2.3</a:t>
                      </a:r>
                      <a:endParaRPr lang="zh-TW" altLang="en-US" sz="1400" dirty="0"/>
                    </a:p>
                  </a:txBody>
                  <a:tcPr marL="91439" marR="91439" marT="45710" marB="45710">
                    <a:solidFill>
                      <a:schemeClr val="bg1"/>
                    </a:solidFill>
                  </a:tcPr>
                </a:tc>
                <a:tc>
                  <a:txBody>
                    <a:bodyPr/>
                    <a:lstStyle/>
                    <a:p>
                      <a:pPr algn="r">
                        <a:lnSpc>
                          <a:spcPct val="80000"/>
                        </a:lnSpc>
                      </a:pPr>
                      <a:r>
                        <a:rPr lang="en-US" altLang="zh-TW" sz="1400" dirty="0"/>
                        <a:t>2.7</a:t>
                      </a:r>
                      <a:endParaRPr lang="zh-TW" altLang="en-US" sz="1400" dirty="0"/>
                    </a:p>
                  </a:txBody>
                  <a:tcPr marL="91439" marR="91439" marT="45710" marB="45710">
                    <a:solidFill>
                      <a:schemeClr val="bg1"/>
                    </a:solidFill>
                  </a:tcPr>
                </a:tc>
                <a:extLst>
                  <a:ext uri="{0D108BD9-81ED-4DB2-BD59-A6C34878D82A}">
                    <a16:rowId xmlns:a16="http://schemas.microsoft.com/office/drawing/2014/main" val="10006"/>
                  </a:ext>
                </a:extLst>
              </a:tr>
              <a:tr h="280591">
                <a:tc>
                  <a:txBody>
                    <a:bodyPr/>
                    <a:lstStyle/>
                    <a:p>
                      <a:pPr algn="r">
                        <a:lnSpc>
                          <a:spcPct val="80000"/>
                        </a:lnSpc>
                      </a:pPr>
                      <a:r>
                        <a:rPr lang="en-US" altLang="zh-TW" sz="1400" dirty="0"/>
                        <a:t>2.0</a:t>
                      </a:r>
                      <a:endParaRPr lang="zh-TW" altLang="en-US" sz="1400" dirty="0"/>
                    </a:p>
                  </a:txBody>
                  <a:tcPr marL="91439" marR="91439" marT="45710" marB="45710">
                    <a:solidFill>
                      <a:schemeClr val="bg1"/>
                    </a:solidFill>
                  </a:tcPr>
                </a:tc>
                <a:tc>
                  <a:txBody>
                    <a:bodyPr/>
                    <a:lstStyle/>
                    <a:p>
                      <a:pPr algn="r">
                        <a:lnSpc>
                          <a:spcPct val="80000"/>
                        </a:lnSpc>
                      </a:pPr>
                      <a:r>
                        <a:rPr lang="en-US" altLang="zh-TW" sz="1400" dirty="0"/>
                        <a:t>1.6</a:t>
                      </a:r>
                      <a:endParaRPr lang="zh-TW" altLang="en-US" sz="1400" dirty="0"/>
                    </a:p>
                  </a:txBody>
                  <a:tcPr marL="91439" marR="91439" marT="45710" marB="45710">
                    <a:solidFill>
                      <a:schemeClr val="bg1"/>
                    </a:solidFill>
                  </a:tcPr>
                </a:tc>
                <a:extLst>
                  <a:ext uri="{0D108BD9-81ED-4DB2-BD59-A6C34878D82A}">
                    <a16:rowId xmlns:a16="http://schemas.microsoft.com/office/drawing/2014/main" val="10007"/>
                  </a:ext>
                </a:extLst>
              </a:tr>
              <a:tr h="280591">
                <a:tc>
                  <a:txBody>
                    <a:bodyPr/>
                    <a:lstStyle/>
                    <a:p>
                      <a:pPr algn="r">
                        <a:lnSpc>
                          <a:spcPct val="80000"/>
                        </a:lnSpc>
                      </a:pPr>
                      <a:r>
                        <a:rPr lang="en-US" altLang="zh-TW" sz="1400" dirty="0"/>
                        <a:t>1.0</a:t>
                      </a:r>
                      <a:endParaRPr lang="zh-TW" altLang="en-US" sz="1400" dirty="0"/>
                    </a:p>
                  </a:txBody>
                  <a:tcPr marL="91439" marR="91439" marT="45710" marB="45710">
                    <a:solidFill>
                      <a:schemeClr val="bg1"/>
                    </a:solidFill>
                  </a:tcPr>
                </a:tc>
                <a:tc>
                  <a:txBody>
                    <a:bodyPr/>
                    <a:lstStyle/>
                    <a:p>
                      <a:pPr algn="r">
                        <a:lnSpc>
                          <a:spcPct val="80000"/>
                        </a:lnSpc>
                      </a:pPr>
                      <a:r>
                        <a:rPr lang="en-US" altLang="zh-TW" sz="1400" dirty="0"/>
                        <a:t>1.1</a:t>
                      </a:r>
                      <a:endParaRPr lang="zh-TW" altLang="en-US" sz="1400" dirty="0"/>
                    </a:p>
                  </a:txBody>
                  <a:tcPr marL="91439" marR="91439" marT="45710" marB="45710">
                    <a:solidFill>
                      <a:schemeClr val="bg1"/>
                    </a:solidFill>
                  </a:tcPr>
                </a:tc>
                <a:extLst>
                  <a:ext uri="{0D108BD9-81ED-4DB2-BD59-A6C34878D82A}">
                    <a16:rowId xmlns:a16="http://schemas.microsoft.com/office/drawing/2014/main" val="10008"/>
                  </a:ext>
                </a:extLst>
              </a:tr>
              <a:tr h="280591">
                <a:tc>
                  <a:txBody>
                    <a:bodyPr/>
                    <a:lstStyle/>
                    <a:p>
                      <a:pPr algn="r">
                        <a:lnSpc>
                          <a:spcPct val="80000"/>
                        </a:lnSpc>
                      </a:pPr>
                      <a:r>
                        <a:rPr lang="en-US" altLang="zh-TW" sz="1400" dirty="0"/>
                        <a:t>1.5</a:t>
                      </a:r>
                      <a:endParaRPr lang="zh-TW" altLang="en-US" sz="1400" dirty="0"/>
                    </a:p>
                  </a:txBody>
                  <a:tcPr marL="91439" marR="91439" marT="45710" marB="45710">
                    <a:solidFill>
                      <a:schemeClr val="bg1"/>
                    </a:solidFill>
                  </a:tcPr>
                </a:tc>
                <a:tc>
                  <a:txBody>
                    <a:bodyPr/>
                    <a:lstStyle/>
                    <a:p>
                      <a:pPr algn="r">
                        <a:lnSpc>
                          <a:spcPct val="80000"/>
                        </a:lnSpc>
                      </a:pPr>
                      <a:r>
                        <a:rPr lang="en-US" altLang="zh-TW" sz="1400" dirty="0"/>
                        <a:t>1.6</a:t>
                      </a:r>
                      <a:endParaRPr lang="zh-TW" altLang="en-US" sz="1400" dirty="0"/>
                    </a:p>
                  </a:txBody>
                  <a:tcPr marL="91439" marR="91439" marT="45710" marB="45710">
                    <a:solidFill>
                      <a:schemeClr val="bg1"/>
                    </a:solidFill>
                  </a:tcPr>
                </a:tc>
                <a:extLst>
                  <a:ext uri="{0D108BD9-81ED-4DB2-BD59-A6C34878D82A}">
                    <a16:rowId xmlns:a16="http://schemas.microsoft.com/office/drawing/2014/main" val="10009"/>
                  </a:ext>
                </a:extLst>
              </a:tr>
              <a:tr h="280591">
                <a:tc>
                  <a:txBody>
                    <a:bodyPr/>
                    <a:lstStyle/>
                    <a:p>
                      <a:pPr algn="r">
                        <a:lnSpc>
                          <a:spcPct val="80000"/>
                        </a:lnSpc>
                      </a:pPr>
                      <a:r>
                        <a:rPr lang="en-US" altLang="zh-TW" sz="1400" dirty="0"/>
                        <a:t>1.1</a:t>
                      </a:r>
                      <a:endParaRPr lang="zh-TW" altLang="en-US" sz="1400" dirty="0"/>
                    </a:p>
                  </a:txBody>
                  <a:tcPr marL="91439" marR="91439" marT="45710" marB="45710">
                    <a:solidFill>
                      <a:schemeClr val="bg1"/>
                    </a:solidFill>
                  </a:tcPr>
                </a:tc>
                <a:tc>
                  <a:txBody>
                    <a:bodyPr/>
                    <a:lstStyle/>
                    <a:p>
                      <a:pPr algn="r">
                        <a:lnSpc>
                          <a:spcPct val="80000"/>
                        </a:lnSpc>
                      </a:pPr>
                      <a:r>
                        <a:rPr lang="en-US" altLang="zh-TW" sz="1400" dirty="0"/>
                        <a:t>0.9</a:t>
                      </a:r>
                      <a:endParaRPr lang="zh-TW" altLang="en-US" sz="1400" dirty="0"/>
                    </a:p>
                  </a:txBody>
                  <a:tcPr marL="91439" marR="91439" marT="45710" marB="45710">
                    <a:solidFill>
                      <a:schemeClr val="bg1"/>
                    </a:solidFill>
                  </a:tcPr>
                </a:tc>
                <a:extLst>
                  <a:ext uri="{0D108BD9-81ED-4DB2-BD59-A6C34878D82A}">
                    <a16:rowId xmlns:a16="http://schemas.microsoft.com/office/drawing/2014/main" val="10010"/>
                  </a:ext>
                </a:extLst>
              </a:tr>
              <a:tr h="280591">
                <a:tc>
                  <a:txBody>
                    <a:bodyPr/>
                    <a:lstStyle/>
                    <a:p>
                      <a:pPr algn="r">
                        <a:lnSpc>
                          <a:spcPct val="80000"/>
                        </a:lnSpc>
                      </a:pPr>
                      <a:r>
                        <a:rPr lang="en-US" altLang="zh-TW" sz="1400" dirty="0"/>
                        <a:t>1.81</a:t>
                      </a:r>
                      <a:endParaRPr lang="zh-TW" altLang="en-US" sz="1400" dirty="0"/>
                    </a:p>
                  </a:txBody>
                  <a:tcPr marL="91439" marR="91439" marT="45710" marB="45710"/>
                </a:tc>
                <a:tc>
                  <a:txBody>
                    <a:bodyPr/>
                    <a:lstStyle/>
                    <a:p>
                      <a:pPr algn="r">
                        <a:lnSpc>
                          <a:spcPct val="80000"/>
                        </a:lnSpc>
                      </a:pPr>
                      <a:r>
                        <a:rPr lang="en-US" altLang="zh-TW" sz="1400" dirty="0"/>
                        <a:t>1.91</a:t>
                      </a:r>
                      <a:endParaRPr lang="zh-TW" altLang="en-US" sz="1400" dirty="0"/>
                    </a:p>
                  </a:txBody>
                  <a:tcPr marL="91439" marR="91439" marT="45710" marB="45710"/>
                </a:tc>
                <a:extLst>
                  <a:ext uri="{0D108BD9-81ED-4DB2-BD59-A6C34878D82A}">
                    <a16:rowId xmlns:a16="http://schemas.microsoft.com/office/drawing/2014/main" val="10011"/>
                  </a:ext>
                </a:extLst>
              </a:tr>
            </a:tbl>
          </a:graphicData>
        </a:graphic>
      </p:graphicFrame>
      <p:graphicFrame>
        <p:nvGraphicFramePr>
          <p:cNvPr id="62466" name="Object 7"/>
          <p:cNvGraphicFramePr>
            <a:graphicFrameLocks noChangeAspect="1"/>
          </p:cNvGraphicFramePr>
          <p:nvPr/>
        </p:nvGraphicFramePr>
        <p:xfrm>
          <a:off x="4581351" y="1981201"/>
          <a:ext cx="1091300" cy="671203"/>
        </p:xfrm>
        <a:graphic>
          <a:graphicData uri="http://schemas.openxmlformats.org/presentationml/2006/ole">
            <mc:AlternateContent xmlns:mc="http://schemas.openxmlformats.org/markup-compatibility/2006">
              <mc:Choice xmlns:v="urn:schemas-microsoft-com:vml" Requires="v">
                <p:oleObj spid="_x0000_s91213" name="Equation" r:id="rId3" imgW="660240" imgH="406080" progId="Equation.DSMT4">
                  <p:embed/>
                </p:oleObj>
              </mc:Choice>
              <mc:Fallback>
                <p:oleObj name="Equation" r:id="rId3" imgW="660240" imgH="406080" progId="Equation.DSMT4">
                  <p:embed/>
                  <p:pic>
                    <p:nvPicPr>
                      <p:cNvPr id="62466" name="Object 7"/>
                      <p:cNvPicPr>
                        <a:picLocks noChangeAspect="1" noChangeArrowheads="1"/>
                      </p:cNvPicPr>
                      <p:nvPr/>
                    </p:nvPicPr>
                    <p:blipFill>
                      <a:blip r:embed="rId4"/>
                      <a:srcRect/>
                      <a:stretch>
                        <a:fillRect/>
                      </a:stretch>
                    </p:blipFill>
                    <p:spPr bwMode="auto">
                      <a:xfrm>
                        <a:off x="4581351" y="1981201"/>
                        <a:ext cx="1091300" cy="671203"/>
                      </a:xfrm>
                      <a:prstGeom prst="rect">
                        <a:avLst/>
                      </a:prstGeom>
                      <a:noFill/>
                    </p:spPr>
                  </p:pic>
                </p:oleObj>
              </mc:Fallback>
            </mc:AlternateContent>
          </a:graphicData>
        </a:graphic>
      </p:graphicFrame>
      <p:graphicFrame>
        <p:nvGraphicFramePr>
          <p:cNvPr id="11" name="表格 10"/>
          <p:cNvGraphicFramePr>
            <a:graphicFrameLocks noGrp="1"/>
          </p:cNvGraphicFramePr>
          <p:nvPr/>
        </p:nvGraphicFramePr>
        <p:xfrm>
          <a:off x="5705473" y="804862"/>
          <a:ext cx="2524126" cy="3367092"/>
        </p:xfrm>
        <a:graphic>
          <a:graphicData uri="http://schemas.openxmlformats.org/drawingml/2006/table">
            <a:tbl>
              <a:tblPr firstRow="1" bandRow="1">
                <a:tableStyleId>{616DA210-FB5B-4158-B5E0-FEB733F419BA}</a:tableStyleId>
              </a:tblPr>
              <a:tblGrid>
                <a:gridCol w="1262063">
                  <a:extLst>
                    <a:ext uri="{9D8B030D-6E8A-4147-A177-3AD203B41FA5}">
                      <a16:colId xmlns:a16="http://schemas.microsoft.com/office/drawing/2014/main" val="20000"/>
                    </a:ext>
                  </a:extLst>
                </a:gridCol>
                <a:gridCol w="1262063">
                  <a:extLst>
                    <a:ext uri="{9D8B030D-6E8A-4147-A177-3AD203B41FA5}">
                      <a16:colId xmlns:a16="http://schemas.microsoft.com/office/drawing/2014/main" val="20001"/>
                    </a:ext>
                  </a:extLst>
                </a:gridCol>
              </a:tblGrid>
              <a:tr h="280591">
                <a:tc>
                  <a:txBody>
                    <a:bodyPr/>
                    <a:lstStyle/>
                    <a:p>
                      <a:pPr algn="ctr">
                        <a:lnSpc>
                          <a:spcPct val="80000"/>
                        </a:lnSpc>
                      </a:pPr>
                      <a:r>
                        <a:rPr lang="en-US" altLang="zh-TW" sz="1400" b="0" i="1" dirty="0"/>
                        <a:t>x</a:t>
                      </a:r>
                      <a:endParaRPr lang="zh-TW" altLang="en-US" sz="1400" b="0" i="1" dirty="0"/>
                    </a:p>
                  </a:txBody>
                  <a:tcPr marL="91439" marR="91439" marT="45719" marB="45719">
                    <a:solidFill>
                      <a:schemeClr val="bg2">
                        <a:lumMod val="25000"/>
                        <a:lumOff val="75000"/>
                      </a:schemeClr>
                    </a:solidFill>
                  </a:tcPr>
                </a:tc>
                <a:tc>
                  <a:txBody>
                    <a:bodyPr/>
                    <a:lstStyle/>
                    <a:p>
                      <a:pPr algn="ctr">
                        <a:lnSpc>
                          <a:spcPct val="80000"/>
                        </a:lnSpc>
                      </a:pPr>
                      <a:r>
                        <a:rPr lang="en-US" altLang="zh-TW" sz="1400" b="0" i="1" dirty="0"/>
                        <a:t>y</a:t>
                      </a:r>
                      <a:endParaRPr lang="zh-TW" altLang="en-US" sz="1400" b="0" i="1" dirty="0"/>
                    </a:p>
                  </a:txBody>
                  <a:tcPr marL="91439" marR="91439" marT="45719" marB="45719">
                    <a:solidFill>
                      <a:schemeClr val="bg2">
                        <a:lumMod val="25000"/>
                        <a:lumOff val="75000"/>
                      </a:schemeClr>
                    </a:solidFill>
                  </a:tcPr>
                </a:tc>
                <a:extLst>
                  <a:ext uri="{0D108BD9-81ED-4DB2-BD59-A6C34878D82A}">
                    <a16:rowId xmlns:a16="http://schemas.microsoft.com/office/drawing/2014/main" val="10000"/>
                  </a:ext>
                </a:extLst>
              </a:tr>
              <a:tr h="280591">
                <a:tc>
                  <a:txBody>
                    <a:bodyPr/>
                    <a:lstStyle/>
                    <a:p>
                      <a:pPr algn="r" fontAlgn="ctr">
                        <a:lnSpc>
                          <a:spcPct val="80000"/>
                        </a:lnSpc>
                      </a:pPr>
                      <a:r>
                        <a:rPr lang="en-US" altLang="zh-TW" sz="1400" b="0" i="0" u="none" strike="noStrike" dirty="0">
                          <a:solidFill>
                            <a:srgbClr val="000000"/>
                          </a:solidFill>
                          <a:latin typeface="+mn-lt"/>
                        </a:rPr>
                        <a:t>0.69</a:t>
                      </a:r>
                    </a:p>
                  </a:txBody>
                  <a:tcPr marL="0" marR="0" marT="0" marB="0" anchor="ctr">
                    <a:solidFill>
                      <a:schemeClr val="bg1"/>
                    </a:solidFill>
                  </a:tcPr>
                </a:tc>
                <a:tc>
                  <a:txBody>
                    <a:bodyPr/>
                    <a:lstStyle/>
                    <a:p>
                      <a:pPr algn="r" fontAlgn="ctr">
                        <a:lnSpc>
                          <a:spcPct val="80000"/>
                        </a:lnSpc>
                      </a:pPr>
                      <a:r>
                        <a:rPr lang="en-US" altLang="zh-TW" sz="1400" b="0" i="0" u="none" strike="noStrike" dirty="0">
                          <a:solidFill>
                            <a:srgbClr val="000000"/>
                          </a:solidFill>
                          <a:latin typeface="+mn-lt"/>
                        </a:rPr>
                        <a:t>0.49</a:t>
                      </a:r>
                    </a:p>
                  </a:txBody>
                  <a:tcPr marL="0" marR="0" marT="0" marB="0" anchor="ctr">
                    <a:solidFill>
                      <a:schemeClr val="bg1"/>
                    </a:solidFill>
                  </a:tcPr>
                </a:tc>
                <a:extLst>
                  <a:ext uri="{0D108BD9-81ED-4DB2-BD59-A6C34878D82A}">
                    <a16:rowId xmlns:a16="http://schemas.microsoft.com/office/drawing/2014/main" val="10001"/>
                  </a:ext>
                </a:extLst>
              </a:tr>
              <a:tr h="280591">
                <a:tc>
                  <a:txBody>
                    <a:bodyPr/>
                    <a:lstStyle/>
                    <a:p>
                      <a:pPr algn="r" fontAlgn="ctr">
                        <a:lnSpc>
                          <a:spcPct val="80000"/>
                        </a:lnSpc>
                      </a:pPr>
                      <a:r>
                        <a:rPr lang="en-US" altLang="zh-TW" sz="1400" b="0" i="0" u="none" strike="noStrike" dirty="0">
                          <a:solidFill>
                            <a:srgbClr val="000000"/>
                          </a:solidFill>
                          <a:latin typeface="+mn-lt"/>
                        </a:rPr>
                        <a:t>-1.31</a:t>
                      </a:r>
                    </a:p>
                  </a:txBody>
                  <a:tcPr marL="0" marR="0" marT="0" marB="0" anchor="ctr">
                    <a:solidFill>
                      <a:schemeClr val="bg1"/>
                    </a:solidFill>
                  </a:tcPr>
                </a:tc>
                <a:tc>
                  <a:txBody>
                    <a:bodyPr/>
                    <a:lstStyle/>
                    <a:p>
                      <a:pPr algn="r" fontAlgn="ctr">
                        <a:lnSpc>
                          <a:spcPct val="80000"/>
                        </a:lnSpc>
                      </a:pPr>
                      <a:r>
                        <a:rPr lang="en-US" altLang="zh-TW" sz="1400" b="0" i="0" u="none" strike="noStrike" dirty="0">
                          <a:solidFill>
                            <a:srgbClr val="000000"/>
                          </a:solidFill>
                          <a:latin typeface="+mn-lt"/>
                        </a:rPr>
                        <a:t>-1.21</a:t>
                      </a:r>
                    </a:p>
                  </a:txBody>
                  <a:tcPr marL="0" marR="0" marT="0" marB="0" anchor="ctr">
                    <a:solidFill>
                      <a:schemeClr val="bg1"/>
                    </a:solidFill>
                  </a:tcPr>
                </a:tc>
                <a:extLst>
                  <a:ext uri="{0D108BD9-81ED-4DB2-BD59-A6C34878D82A}">
                    <a16:rowId xmlns:a16="http://schemas.microsoft.com/office/drawing/2014/main" val="10002"/>
                  </a:ext>
                </a:extLst>
              </a:tr>
              <a:tr h="280591">
                <a:tc>
                  <a:txBody>
                    <a:bodyPr/>
                    <a:lstStyle/>
                    <a:p>
                      <a:pPr algn="r" fontAlgn="ctr">
                        <a:lnSpc>
                          <a:spcPct val="80000"/>
                        </a:lnSpc>
                      </a:pPr>
                      <a:r>
                        <a:rPr lang="en-US" altLang="zh-TW" sz="1400" b="0" i="0" u="none" strike="noStrike" dirty="0">
                          <a:solidFill>
                            <a:srgbClr val="000000"/>
                          </a:solidFill>
                          <a:latin typeface="+mn-lt"/>
                        </a:rPr>
                        <a:t>0.39</a:t>
                      </a:r>
                    </a:p>
                  </a:txBody>
                  <a:tcPr marL="0" marR="0" marT="0" marB="0" anchor="ctr">
                    <a:solidFill>
                      <a:schemeClr val="bg1"/>
                    </a:solidFill>
                  </a:tcPr>
                </a:tc>
                <a:tc>
                  <a:txBody>
                    <a:bodyPr/>
                    <a:lstStyle/>
                    <a:p>
                      <a:pPr algn="r" fontAlgn="ctr">
                        <a:lnSpc>
                          <a:spcPct val="80000"/>
                        </a:lnSpc>
                      </a:pPr>
                      <a:r>
                        <a:rPr lang="en-US" altLang="zh-TW" sz="1400" b="0" i="0" u="none" strike="noStrike" dirty="0">
                          <a:solidFill>
                            <a:srgbClr val="000000"/>
                          </a:solidFill>
                          <a:latin typeface="+mn-lt"/>
                        </a:rPr>
                        <a:t>0.99</a:t>
                      </a:r>
                    </a:p>
                  </a:txBody>
                  <a:tcPr marL="0" marR="0" marT="0" marB="0" anchor="ctr">
                    <a:solidFill>
                      <a:schemeClr val="bg1"/>
                    </a:solidFill>
                  </a:tcPr>
                </a:tc>
                <a:extLst>
                  <a:ext uri="{0D108BD9-81ED-4DB2-BD59-A6C34878D82A}">
                    <a16:rowId xmlns:a16="http://schemas.microsoft.com/office/drawing/2014/main" val="10003"/>
                  </a:ext>
                </a:extLst>
              </a:tr>
              <a:tr h="280591">
                <a:tc>
                  <a:txBody>
                    <a:bodyPr/>
                    <a:lstStyle/>
                    <a:p>
                      <a:pPr algn="r" fontAlgn="ctr">
                        <a:lnSpc>
                          <a:spcPct val="80000"/>
                        </a:lnSpc>
                      </a:pPr>
                      <a:r>
                        <a:rPr lang="en-US" altLang="zh-TW" sz="1400" b="0" i="0" u="none" strike="noStrike" dirty="0">
                          <a:solidFill>
                            <a:srgbClr val="000000"/>
                          </a:solidFill>
                          <a:latin typeface="+mn-lt"/>
                        </a:rPr>
                        <a:t>0.09</a:t>
                      </a:r>
                    </a:p>
                  </a:txBody>
                  <a:tcPr marL="0" marR="0" marT="0" marB="0" anchor="ctr">
                    <a:solidFill>
                      <a:schemeClr val="bg1"/>
                    </a:solidFill>
                  </a:tcPr>
                </a:tc>
                <a:tc>
                  <a:txBody>
                    <a:bodyPr/>
                    <a:lstStyle/>
                    <a:p>
                      <a:pPr algn="r" fontAlgn="ctr">
                        <a:lnSpc>
                          <a:spcPct val="80000"/>
                        </a:lnSpc>
                      </a:pPr>
                      <a:r>
                        <a:rPr lang="en-US" altLang="zh-TW" sz="1400" b="0" i="0" u="none" strike="noStrike" dirty="0">
                          <a:solidFill>
                            <a:srgbClr val="000000"/>
                          </a:solidFill>
                          <a:latin typeface="+mn-lt"/>
                        </a:rPr>
                        <a:t>0.29</a:t>
                      </a:r>
                    </a:p>
                  </a:txBody>
                  <a:tcPr marL="0" marR="0" marT="0" marB="0" anchor="ctr">
                    <a:solidFill>
                      <a:schemeClr val="bg1"/>
                    </a:solidFill>
                  </a:tcPr>
                </a:tc>
                <a:extLst>
                  <a:ext uri="{0D108BD9-81ED-4DB2-BD59-A6C34878D82A}">
                    <a16:rowId xmlns:a16="http://schemas.microsoft.com/office/drawing/2014/main" val="10004"/>
                  </a:ext>
                </a:extLst>
              </a:tr>
              <a:tr h="280591">
                <a:tc>
                  <a:txBody>
                    <a:bodyPr/>
                    <a:lstStyle/>
                    <a:p>
                      <a:pPr algn="r" fontAlgn="ctr">
                        <a:lnSpc>
                          <a:spcPct val="80000"/>
                        </a:lnSpc>
                      </a:pPr>
                      <a:r>
                        <a:rPr lang="en-US" altLang="zh-TW" sz="1400" b="0" i="0" u="none" strike="noStrike" dirty="0">
                          <a:solidFill>
                            <a:srgbClr val="000000"/>
                          </a:solidFill>
                          <a:latin typeface="+mn-lt"/>
                        </a:rPr>
                        <a:t>1.29</a:t>
                      </a:r>
                    </a:p>
                  </a:txBody>
                  <a:tcPr marL="0" marR="0" marT="0" marB="0" anchor="ctr">
                    <a:solidFill>
                      <a:schemeClr val="bg1"/>
                    </a:solidFill>
                  </a:tcPr>
                </a:tc>
                <a:tc>
                  <a:txBody>
                    <a:bodyPr/>
                    <a:lstStyle/>
                    <a:p>
                      <a:pPr algn="r" fontAlgn="ctr">
                        <a:lnSpc>
                          <a:spcPct val="80000"/>
                        </a:lnSpc>
                      </a:pPr>
                      <a:r>
                        <a:rPr lang="en-US" altLang="zh-TW" sz="1400" b="0" i="0" u="none" strike="noStrike" dirty="0">
                          <a:solidFill>
                            <a:srgbClr val="000000"/>
                          </a:solidFill>
                          <a:latin typeface="+mn-lt"/>
                        </a:rPr>
                        <a:t>1.09</a:t>
                      </a:r>
                    </a:p>
                  </a:txBody>
                  <a:tcPr marL="0" marR="0" marT="0" marB="0" anchor="ctr">
                    <a:solidFill>
                      <a:schemeClr val="bg1"/>
                    </a:solidFill>
                  </a:tcPr>
                </a:tc>
                <a:extLst>
                  <a:ext uri="{0D108BD9-81ED-4DB2-BD59-A6C34878D82A}">
                    <a16:rowId xmlns:a16="http://schemas.microsoft.com/office/drawing/2014/main" val="10005"/>
                  </a:ext>
                </a:extLst>
              </a:tr>
              <a:tr h="280591">
                <a:tc>
                  <a:txBody>
                    <a:bodyPr/>
                    <a:lstStyle/>
                    <a:p>
                      <a:pPr algn="r" fontAlgn="ctr">
                        <a:lnSpc>
                          <a:spcPct val="80000"/>
                        </a:lnSpc>
                      </a:pPr>
                      <a:r>
                        <a:rPr lang="en-US" altLang="zh-TW" sz="1400" b="0" i="0" u="none" strike="noStrike">
                          <a:solidFill>
                            <a:srgbClr val="000000"/>
                          </a:solidFill>
                          <a:latin typeface="+mn-lt"/>
                        </a:rPr>
                        <a:t>0.49</a:t>
                      </a:r>
                    </a:p>
                  </a:txBody>
                  <a:tcPr marL="0" marR="0" marT="0" marB="0" anchor="ctr">
                    <a:solidFill>
                      <a:schemeClr val="bg1"/>
                    </a:solidFill>
                  </a:tcPr>
                </a:tc>
                <a:tc>
                  <a:txBody>
                    <a:bodyPr/>
                    <a:lstStyle/>
                    <a:p>
                      <a:pPr algn="r" fontAlgn="ctr">
                        <a:lnSpc>
                          <a:spcPct val="80000"/>
                        </a:lnSpc>
                      </a:pPr>
                      <a:r>
                        <a:rPr lang="en-US" altLang="zh-TW" sz="1400" b="0" i="0" u="none" strike="noStrike" dirty="0">
                          <a:solidFill>
                            <a:srgbClr val="000000"/>
                          </a:solidFill>
                          <a:latin typeface="+mn-lt"/>
                        </a:rPr>
                        <a:t>0.79</a:t>
                      </a:r>
                    </a:p>
                  </a:txBody>
                  <a:tcPr marL="0" marR="0" marT="0" marB="0" anchor="ctr">
                    <a:solidFill>
                      <a:schemeClr val="bg1"/>
                    </a:solidFill>
                  </a:tcPr>
                </a:tc>
                <a:extLst>
                  <a:ext uri="{0D108BD9-81ED-4DB2-BD59-A6C34878D82A}">
                    <a16:rowId xmlns:a16="http://schemas.microsoft.com/office/drawing/2014/main" val="10006"/>
                  </a:ext>
                </a:extLst>
              </a:tr>
              <a:tr h="280591">
                <a:tc>
                  <a:txBody>
                    <a:bodyPr/>
                    <a:lstStyle/>
                    <a:p>
                      <a:pPr algn="r" fontAlgn="ctr">
                        <a:lnSpc>
                          <a:spcPct val="80000"/>
                        </a:lnSpc>
                      </a:pPr>
                      <a:r>
                        <a:rPr lang="en-US" altLang="zh-TW" sz="1400" b="0" i="0" u="none" strike="noStrike">
                          <a:solidFill>
                            <a:srgbClr val="000000"/>
                          </a:solidFill>
                          <a:latin typeface="+mn-lt"/>
                        </a:rPr>
                        <a:t>0.19</a:t>
                      </a:r>
                    </a:p>
                  </a:txBody>
                  <a:tcPr marL="0" marR="0" marT="0" marB="0" anchor="ctr">
                    <a:solidFill>
                      <a:schemeClr val="bg1"/>
                    </a:solidFill>
                  </a:tcPr>
                </a:tc>
                <a:tc>
                  <a:txBody>
                    <a:bodyPr/>
                    <a:lstStyle/>
                    <a:p>
                      <a:pPr algn="r" fontAlgn="ctr">
                        <a:lnSpc>
                          <a:spcPct val="80000"/>
                        </a:lnSpc>
                      </a:pPr>
                      <a:r>
                        <a:rPr lang="en-US" altLang="zh-TW" sz="1400" b="0" i="0" u="none" strike="noStrike" dirty="0">
                          <a:solidFill>
                            <a:srgbClr val="000000"/>
                          </a:solidFill>
                          <a:latin typeface="+mn-lt"/>
                        </a:rPr>
                        <a:t>-0.31</a:t>
                      </a:r>
                    </a:p>
                  </a:txBody>
                  <a:tcPr marL="0" marR="0" marT="0" marB="0" anchor="ctr">
                    <a:solidFill>
                      <a:schemeClr val="bg1"/>
                    </a:solidFill>
                  </a:tcPr>
                </a:tc>
                <a:extLst>
                  <a:ext uri="{0D108BD9-81ED-4DB2-BD59-A6C34878D82A}">
                    <a16:rowId xmlns:a16="http://schemas.microsoft.com/office/drawing/2014/main" val="10007"/>
                  </a:ext>
                </a:extLst>
              </a:tr>
              <a:tr h="280591">
                <a:tc>
                  <a:txBody>
                    <a:bodyPr/>
                    <a:lstStyle/>
                    <a:p>
                      <a:pPr algn="r" fontAlgn="ctr">
                        <a:lnSpc>
                          <a:spcPct val="80000"/>
                        </a:lnSpc>
                      </a:pPr>
                      <a:r>
                        <a:rPr lang="en-US" altLang="zh-TW" sz="1400" b="0" i="0" u="none" strike="noStrike">
                          <a:solidFill>
                            <a:srgbClr val="000000"/>
                          </a:solidFill>
                          <a:latin typeface="+mn-lt"/>
                        </a:rPr>
                        <a:t>-0.81</a:t>
                      </a:r>
                    </a:p>
                  </a:txBody>
                  <a:tcPr marL="0" marR="0" marT="0" marB="0" anchor="ctr">
                    <a:solidFill>
                      <a:schemeClr val="bg1"/>
                    </a:solidFill>
                  </a:tcPr>
                </a:tc>
                <a:tc>
                  <a:txBody>
                    <a:bodyPr/>
                    <a:lstStyle/>
                    <a:p>
                      <a:pPr algn="r" fontAlgn="ctr">
                        <a:lnSpc>
                          <a:spcPct val="80000"/>
                        </a:lnSpc>
                      </a:pPr>
                      <a:r>
                        <a:rPr lang="en-US" altLang="zh-TW" sz="1400" b="0" i="0" u="none" strike="noStrike" dirty="0">
                          <a:solidFill>
                            <a:srgbClr val="000000"/>
                          </a:solidFill>
                          <a:latin typeface="+mn-lt"/>
                        </a:rPr>
                        <a:t>-0.81</a:t>
                      </a:r>
                    </a:p>
                  </a:txBody>
                  <a:tcPr marL="0" marR="0" marT="0" marB="0" anchor="ctr">
                    <a:solidFill>
                      <a:schemeClr val="bg1"/>
                    </a:solidFill>
                  </a:tcPr>
                </a:tc>
                <a:extLst>
                  <a:ext uri="{0D108BD9-81ED-4DB2-BD59-A6C34878D82A}">
                    <a16:rowId xmlns:a16="http://schemas.microsoft.com/office/drawing/2014/main" val="10008"/>
                  </a:ext>
                </a:extLst>
              </a:tr>
              <a:tr h="280591">
                <a:tc>
                  <a:txBody>
                    <a:bodyPr/>
                    <a:lstStyle/>
                    <a:p>
                      <a:pPr algn="r" fontAlgn="ctr">
                        <a:lnSpc>
                          <a:spcPct val="80000"/>
                        </a:lnSpc>
                      </a:pPr>
                      <a:r>
                        <a:rPr lang="en-US" altLang="zh-TW" sz="1400" b="0" i="0" u="none" strike="noStrike">
                          <a:solidFill>
                            <a:srgbClr val="000000"/>
                          </a:solidFill>
                          <a:latin typeface="+mn-lt"/>
                        </a:rPr>
                        <a:t>-0.31</a:t>
                      </a:r>
                    </a:p>
                  </a:txBody>
                  <a:tcPr marL="0" marR="0" marT="0" marB="0" anchor="ctr">
                    <a:solidFill>
                      <a:schemeClr val="bg1"/>
                    </a:solidFill>
                  </a:tcPr>
                </a:tc>
                <a:tc>
                  <a:txBody>
                    <a:bodyPr/>
                    <a:lstStyle/>
                    <a:p>
                      <a:pPr algn="r" fontAlgn="ctr">
                        <a:lnSpc>
                          <a:spcPct val="80000"/>
                        </a:lnSpc>
                      </a:pPr>
                      <a:r>
                        <a:rPr lang="en-US" altLang="zh-TW" sz="1400" b="0" i="0" u="none" strike="noStrike" dirty="0">
                          <a:solidFill>
                            <a:srgbClr val="000000"/>
                          </a:solidFill>
                          <a:latin typeface="+mn-lt"/>
                        </a:rPr>
                        <a:t>-0.31</a:t>
                      </a:r>
                    </a:p>
                  </a:txBody>
                  <a:tcPr marL="0" marR="0" marT="0" marB="0" anchor="ctr">
                    <a:solidFill>
                      <a:schemeClr val="bg1"/>
                    </a:solidFill>
                  </a:tcPr>
                </a:tc>
                <a:extLst>
                  <a:ext uri="{0D108BD9-81ED-4DB2-BD59-A6C34878D82A}">
                    <a16:rowId xmlns:a16="http://schemas.microsoft.com/office/drawing/2014/main" val="10009"/>
                  </a:ext>
                </a:extLst>
              </a:tr>
              <a:tr h="280591">
                <a:tc>
                  <a:txBody>
                    <a:bodyPr/>
                    <a:lstStyle/>
                    <a:p>
                      <a:pPr algn="r" fontAlgn="ctr">
                        <a:lnSpc>
                          <a:spcPct val="80000"/>
                        </a:lnSpc>
                      </a:pPr>
                      <a:r>
                        <a:rPr lang="en-US" altLang="zh-TW" sz="1400" b="0" i="0" u="none" strike="noStrike" dirty="0">
                          <a:solidFill>
                            <a:srgbClr val="000000"/>
                          </a:solidFill>
                          <a:latin typeface="+mn-lt"/>
                        </a:rPr>
                        <a:t>-0.71</a:t>
                      </a:r>
                    </a:p>
                  </a:txBody>
                  <a:tcPr marL="0" marR="0" marT="0" marB="0" anchor="ctr">
                    <a:solidFill>
                      <a:schemeClr val="bg1"/>
                    </a:solidFill>
                  </a:tcPr>
                </a:tc>
                <a:tc>
                  <a:txBody>
                    <a:bodyPr/>
                    <a:lstStyle/>
                    <a:p>
                      <a:pPr algn="r" fontAlgn="ctr">
                        <a:lnSpc>
                          <a:spcPct val="80000"/>
                        </a:lnSpc>
                      </a:pPr>
                      <a:r>
                        <a:rPr lang="en-US" altLang="zh-TW" sz="1400" b="0" i="0" u="none" strike="noStrike" dirty="0">
                          <a:solidFill>
                            <a:srgbClr val="000000"/>
                          </a:solidFill>
                          <a:latin typeface="+mn-lt"/>
                        </a:rPr>
                        <a:t>-1.01</a:t>
                      </a:r>
                    </a:p>
                  </a:txBody>
                  <a:tcPr marL="0" marR="0" marT="0" marB="0" anchor="ctr">
                    <a:solidFill>
                      <a:schemeClr val="bg1"/>
                    </a:solidFill>
                  </a:tcPr>
                </a:tc>
                <a:extLst>
                  <a:ext uri="{0D108BD9-81ED-4DB2-BD59-A6C34878D82A}">
                    <a16:rowId xmlns:a16="http://schemas.microsoft.com/office/drawing/2014/main" val="10010"/>
                  </a:ext>
                </a:extLst>
              </a:tr>
              <a:tr h="280591">
                <a:tc>
                  <a:txBody>
                    <a:bodyPr/>
                    <a:lstStyle/>
                    <a:p>
                      <a:pPr algn="r">
                        <a:lnSpc>
                          <a:spcPct val="80000"/>
                        </a:lnSpc>
                      </a:pPr>
                      <a:r>
                        <a:rPr lang="en-US" altLang="zh-TW" sz="1400" dirty="0"/>
                        <a:t>0</a:t>
                      </a:r>
                      <a:endParaRPr lang="zh-TW" altLang="en-US" sz="1400" dirty="0"/>
                    </a:p>
                  </a:txBody>
                  <a:tcPr marL="91439" marR="91439" marT="45719" marB="45719"/>
                </a:tc>
                <a:tc>
                  <a:txBody>
                    <a:bodyPr/>
                    <a:lstStyle/>
                    <a:p>
                      <a:pPr algn="r">
                        <a:lnSpc>
                          <a:spcPct val="80000"/>
                        </a:lnSpc>
                      </a:pPr>
                      <a:r>
                        <a:rPr lang="en-US" altLang="zh-TW" sz="1400" dirty="0"/>
                        <a:t>0</a:t>
                      </a:r>
                      <a:endParaRPr lang="zh-TW" altLang="en-US" sz="1400" dirty="0"/>
                    </a:p>
                  </a:txBody>
                  <a:tcPr marL="91439" marR="91439" marT="45719" marB="45719"/>
                </a:tc>
                <a:extLst>
                  <a:ext uri="{0D108BD9-81ED-4DB2-BD59-A6C34878D82A}">
                    <a16:rowId xmlns:a16="http://schemas.microsoft.com/office/drawing/2014/main" val="10011"/>
                  </a:ext>
                </a:extLst>
              </a:tr>
            </a:tbl>
          </a:graphicData>
        </a:graphic>
      </p:graphicFrame>
      <p:graphicFrame>
        <p:nvGraphicFramePr>
          <p:cNvPr id="62467" name="Object 3"/>
          <p:cNvGraphicFramePr>
            <a:graphicFrameLocks noChangeAspect="1"/>
          </p:cNvGraphicFramePr>
          <p:nvPr/>
        </p:nvGraphicFramePr>
        <p:xfrm>
          <a:off x="8509000" y="2209801"/>
          <a:ext cx="1701800" cy="517525"/>
        </p:xfrm>
        <a:graphic>
          <a:graphicData uri="http://schemas.openxmlformats.org/presentationml/2006/ole">
            <mc:AlternateContent xmlns:mc="http://schemas.openxmlformats.org/markup-compatibility/2006">
              <mc:Choice xmlns:v="urn:schemas-microsoft-com:vml" Requires="v">
                <p:oleObj spid="_x0000_s91214" name="Equation" r:id="rId5" imgW="850680" imgH="253800" progId="Equation.DSMT4">
                  <p:embed/>
                </p:oleObj>
              </mc:Choice>
              <mc:Fallback>
                <p:oleObj name="Equation" r:id="rId5" imgW="850680" imgH="253800" progId="Equation.DSMT4">
                  <p:embed/>
                  <p:pic>
                    <p:nvPicPr>
                      <p:cNvPr id="6246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09000" y="2209801"/>
                        <a:ext cx="1701800" cy="517525"/>
                      </a:xfrm>
                      <a:prstGeom prst="rect">
                        <a:avLst/>
                      </a:prstGeom>
                      <a:noFill/>
                    </p:spPr>
                  </p:pic>
                </p:oleObj>
              </mc:Fallback>
            </mc:AlternateContent>
          </a:graphicData>
        </a:graphic>
      </p:graphicFrame>
      <p:graphicFrame>
        <p:nvGraphicFramePr>
          <p:cNvPr id="62468" name="Object 4"/>
          <p:cNvGraphicFramePr>
            <a:graphicFrameLocks noChangeAspect="1"/>
          </p:cNvGraphicFramePr>
          <p:nvPr/>
        </p:nvGraphicFramePr>
        <p:xfrm>
          <a:off x="2349104" y="4421982"/>
          <a:ext cx="7418525" cy="1859756"/>
        </p:xfrm>
        <a:graphic>
          <a:graphicData uri="http://schemas.openxmlformats.org/presentationml/2006/ole">
            <mc:AlternateContent xmlns:mc="http://schemas.openxmlformats.org/markup-compatibility/2006">
              <mc:Choice xmlns:v="urn:schemas-microsoft-com:vml" Requires="v">
                <p:oleObj spid="_x0000_s91215" name="Equation" r:id="rId7" imgW="3949560" imgH="990360" progId="Equation.DSMT4">
                  <p:embed/>
                </p:oleObj>
              </mc:Choice>
              <mc:Fallback>
                <p:oleObj name="Equation" r:id="rId7" imgW="3949560" imgH="990360" progId="Equation.DSMT4">
                  <p:embed/>
                  <p:pic>
                    <p:nvPicPr>
                      <p:cNvPr id="62468" name="Object 4"/>
                      <p:cNvPicPr>
                        <a:picLocks noChangeAspect="1" noChangeArrowheads="1"/>
                      </p:cNvPicPr>
                      <p:nvPr/>
                    </p:nvPicPr>
                    <p:blipFill>
                      <a:blip r:embed="rId8"/>
                      <a:srcRect/>
                      <a:stretch>
                        <a:fillRect/>
                      </a:stretch>
                    </p:blipFill>
                    <p:spPr bwMode="auto">
                      <a:xfrm>
                        <a:off x="2349104" y="4421982"/>
                        <a:ext cx="7418525" cy="1859756"/>
                      </a:xfrm>
                      <a:prstGeom prst="rect">
                        <a:avLst/>
                      </a:prstGeom>
                      <a:noFill/>
                    </p:spPr>
                  </p:pic>
                </p:oleObj>
              </mc:Fallback>
            </mc:AlternateContent>
          </a:graphicData>
        </a:graphic>
      </p:graphicFrame>
      <p:sp>
        <p:nvSpPr>
          <p:cNvPr id="14" name="Rectangle 20"/>
          <p:cNvSpPr>
            <a:spLocks noChangeArrowheads="1"/>
          </p:cNvSpPr>
          <p:nvPr/>
        </p:nvSpPr>
        <p:spPr bwMode="auto">
          <a:xfrm>
            <a:off x="2630487" y="304800"/>
            <a:ext cx="1214438" cy="500062"/>
          </a:xfrm>
          <a:prstGeom prst="rect">
            <a:avLst/>
          </a:prstGeom>
          <a:noFill/>
          <a:ln w="9525">
            <a:noFill/>
            <a:miter lim="800000"/>
            <a:headEnd/>
            <a:tailEnd/>
          </a:ln>
        </p:spPr>
        <p:txBody>
          <a:bodyPr/>
          <a:lstStyle/>
          <a:p>
            <a:pPr marL="185738" lvl="1" indent="-185738">
              <a:spcBef>
                <a:spcPct val="20000"/>
              </a:spcBef>
              <a:buClr>
                <a:schemeClr val="tx1"/>
              </a:buClr>
              <a:buSzPct val="40000"/>
              <a:defRPr/>
            </a:pPr>
            <a:r>
              <a:rPr lang="en-US" altLang="zh-TW" sz="2400" dirty="0">
                <a:ea typeface="新細明體" pitchFamily="18" charset="-120"/>
              </a:rPr>
              <a:t>Step 1:</a:t>
            </a:r>
          </a:p>
        </p:txBody>
      </p:sp>
      <p:sp>
        <p:nvSpPr>
          <p:cNvPr id="15" name="Rectangle 20"/>
          <p:cNvSpPr>
            <a:spLocks noChangeArrowheads="1"/>
          </p:cNvSpPr>
          <p:nvPr/>
        </p:nvSpPr>
        <p:spPr bwMode="auto">
          <a:xfrm>
            <a:off x="6273801" y="304800"/>
            <a:ext cx="1214437" cy="500062"/>
          </a:xfrm>
          <a:prstGeom prst="rect">
            <a:avLst/>
          </a:prstGeom>
          <a:noFill/>
          <a:ln w="9525">
            <a:noFill/>
            <a:miter lim="800000"/>
            <a:headEnd/>
            <a:tailEnd/>
          </a:ln>
        </p:spPr>
        <p:txBody>
          <a:bodyPr/>
          <a:lstStyle/>
          <a:p>
            <a:pPr marL="185738" lvl="1" indent="-185738">
              <a:spcBef>
                <a:spcPct val="20000"/>
              </a:spcBef>
              <a:buClr>
                <a:schemeClr val="tx1"/>
              </a:buClr>
              <a:buSzPct val="40000"/>
              <a:defRPr/>
            </a:pPr>
            <a:r>
              <a:rPr lang="en-US" altLang="zh-TW" sz="2400" dirty="0">
                <a:ea typeface="新細明體" pitchFamily="18" charset="-120"/>
              </a:rPr>
              <a:t>Step 2:</a:t>
            </a:r>
          </a:p>
        </p:txBody>
      </p:sp>
      <p:sp>
        <p:nvSpPr>
          <p:cNvPr id="16" name="Rectangle 20"/>
          <p:cNvSpPr>
            <a:spLocks noChangeArrowheads="1"/>
          </p:cNvSpPr>
          <p:nvPr/>
        </p:nvSpPr>
        <p:spPr bwMode="auto">
          <a:xfrm>
            <a:off x="2133600" y="4171950"/>
            <a:ext cx="1214438" cy="500062"/>
          </a:xfrm>
          <a:prstGeom prst="rect">
            <a:avLst/>
          </a:prstGeom>
          <a:noFill/>
          <a:ln w="9525">
            <a:noFill/>
            <a:miter lim="800000"/>
            <a:headEnd/>
            <a:tailEnd/>
          </a:ln>
        </p:spPr>
        <p:txBody>
          <a:bodyPr/>
          <a:lstStyle/>
          <a:p>
            <a:pPr marL="185738" lvl="1" indent="-185738">
              <a:spcBef>
                <a:spcPct val="20000"/>
              </a:spcBef>
              <a:buClr>
                <a:schemeClr val="tx1"/>
              </a:buClr>
              <a:buSzPct val="40000"/>
              <a:defRPr/>
            </a:pPr>
            <a:r>
              <a:rPr lang="en-US" altLang="zh-TW" sz="2400" dirty="0">
                <a:ea typeface="新細明體" pitchFamily="18" charset="-120"/>
              </a:rPr>
              <a:t>Step 3:</a:t>
            </a:r>
          </a:p>
        </p:txBody>
      </p:sp>
      <p:sp>
        <p:nvSpPr>
          <p:cNvPr id="12" name="TextBox 11"/>
          <p:cNvSpPr txBox="1"/>
          <p:nvPr/>
        </p:nvSpPr>
        <p:spPr>
          <a:xfrm>
            <a:off x="504877" y="6248400"/>
            <a:ext cx="8610600" cy="523220"/>
          </a:xfrm>
          <a:prstGeom prst="rect">
            <a:avLst/>
          </a:prstGeom>
          <a:solidFill>
            <a:schemeClr val="bg2"/>
          </a:solidFill>
        </p:spPr>
        <p:txBody>
          <a:bodyPr wrap="square" rtlCol="0">
            <a:spAutoFit/>
          </a:bodyPr>
          <a:lstStyle/>
          <a:p>
            <a:r>
              <a:rPr lang="en-US" sz="1400" dirty="0" err="1"/>
              <a:t>Sumber</a:t>
            </a:r>
            <a:r>
              <a:rPr lang="en-US" sz="1400" dirty="0"/>
              <a:t>: http://homepage.ntu.edu.tw/~jryanwang/course/Mathematics%20for%20Management%20( undergraduate%20level)/MM_undergraduate.htm</a:t>
            </a:r>
          </a:p>
        </p:txBody>
      </p:sp>
    </p:spTree>
    <p:extLst>
      <p:ext uri="{BB962C8B-B14F-4D97-AF65-F5344CB8AC3E}">
        <p14:creationId xmlns:p14="http://schemas.microsoft.com/office/powerpoint/2010/main" val="1769703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451" y="2256885"/>
            <a:ext cx="4676775" cy="348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pic>
      <p:sp>
        <p:nvSpPr>
          <p:cNvPr id="8" name="Rectangle 20"/>
          <p:cNvSpPr>
            <a:spLocks noChangeArrowheads="1"/>
          </p:cNvSpPr>
          <p:nvPr/>
        </p:nvSpPr>
        <p:spPr bwMode="auto">
          <a:xfrm>
            <a:off x="1606551" y="328073"/>
            <a:ext cx="7891462" cy="2500312"/>
          </a:xfrm>
          <a:prstGeom prst="rect">
            <a:avLst/>
          </a:prstGeom>
          <a:noFill/>
          <a:ln w="9525">
            <a:noFill/>
            <a:miter lim="800000"/>
            <a:headEnd/>
            <a:tailEnd/>
          </a:ln>
        </p:spPr>
        <p:txBody>
          <a:bodyPr/>
          <a:lstStyle/>
          <a:p>
            <a:pPr marL="185738" lvl="1" indent="-185738">
              <a:spcBef>
                <a:spcPct val="20000"/>
              </a:spcBef>
              <a:buClr>
                <a:schemeClr val="tx1"/>
              </a:buClr>
              <a:buSzPct val="40000"/>
              <a:buFont typeface="Wingdings" pitchFamily="2" charset="2"/>
              <a:buChar char="l"/>
              <a:defRPr/>
            </a:pPr>
            <a:r>
              <a:rPr lang="en-US" altLang="zh-TW" sz="2400" dirty="0">
                <a:ea typeface="新細明體" pitchFamily="18" charset="-120"/>
              </a:rPr>
              <a:t>Step 4: Calculate the eigenvectors and </a:t>
            </a:r>
            <a:r>
              <a:rPr lang="en-US" altLang="zh-TW" sz="2400" dirty="0" err="1">
                <a:ea typeface="新細明體" pitchFamily="18" charset="-120"/>
              </a:rPr>
              <a:t>eigenvalues</a:t>
            </a:r>
            <a:r>
              <a:rPr lang="en-US" altLang="zh-TW" sz="2400" dirty="0">
                <a:ea typeface="新細明體" pitchFamily="18" charset="-120"/>
              </a:rPr>
              <a:t> of the covariance matrix </a:t>
            </a:r>
            <a:r>
              <a:rPr lang="en-US" altLang="zh-TW" sz="2400" i="1" dirty="0">
                <a:ea typeface="新細明體" pitchFamily="18" charset="-120"/>
              </a:rPr>
              <a:t>A</a:t>
            </a:r>
          </a:p>
          <a:p>
            <a:pPr marL="185738" lvl="1" indent="-185738">
              <a:spcBef>
                <a:spcPct val="20000"/>
              </a:spcBef>
              <a:buClr>
                <a:schemeClr val="tx1"/>
              </a:buClr>
              <a:buSzPct val="40000"/>
              <a:buFont typeface="Wingdings" pitchFamily="2" charset="2"/>
              <a:buChar char="l"/>
              <a:defRPr/>
            </a:pPr>
            <a:endParaRPr lang="en-US" altLang="zh-TW" sz="2000" dirty="0">
              <a:ea typeface="新細明體" pitchFamily="18" charset="-120"/>
            </a:endParaRPr>
          </a:p>
        </p:txBody>
      </p:sp>
      <p:graphicFrame>
        <p:nvGraphicFramePr>
          <p:cNvPr id="63490" name="Object 2"/>
          <p:cNvGraphicFramePr>
            <a:graphicFrameLocks noChangeAspect="1"/>
          </p:cNvGraphicFramePr>
          <p:nvPr>
            <p:extLst>
              <p:ext uri="{D42A27DB-BD31-4B8C-83A1-F6EECF244321}">
                <p14:modId xmlns:p14="http://schemas.microsoft.com/office/powerpoint/2010/main" val="1824122481"/>
              </p:ext>
            </p:extLst>
          </p:nvPr>
        </p:nvGraphicFramePr>
        <p:xfrm>
          <a:off x="1820863" y="1185323"/>
          <a:ext cx="3638550" cy="823912"/>
        </p:xfrm>
        <a:graphic>
          <a:graphicData uri="http://schemas.openxmlformats.org/presentationml/2006/ole">
            <mc:AlternateContent xmlns:mc="http://schemas.openxmlformats.org/markup-compatibility/2006">
              <mc:Choice xmlns:v="urn:schemas-microsoft-com:vml" Requires="v">
                <p:oleObj spid="_x0000_s92262" name="Equation" r:id="rId4" imgW="2019240" imgH="457200" progId="Equation.DSMT4">
                  <p:embed/>
                </p:oleObj>
              </mc:Choice>
              <mc:Fallback>
                <p:oleObj name="Equation" r:id="rId4" imgW="2019240" imgH="457200" progId="Equation.DSMT4">
                  <p:embed/>
                  <p:pic>
                    <p:nvPicPr>
                      <p:cNvPr id="6349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0863" y="1185323"/>
                        <a:ext cx="3638550" cy="823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1" name="Object 3"/>
          <p:cNvGraphicFramePr>
            <a:graphicFrameLocks noChangeAspect="1"/>
          </p:cNvGraphicFramePr>
          <p:nvPr>
            <p:extLst>
              <p:ext uri="{D42A27DB-BD31-4B8C-83A1-F6EECF244321}">
                <p14:modId xmlns:p14="http://schemas.microsoft.com/office/powerpoint/2010/main" val="2963726803"/>
              </p:ext>
            </p:extLst>
          </p:nvPr>
        </p:nvGraphicFramePr>
        <p:xfrm>
          <a:off x="5892801" y="1185323"/>
          <a:ext cx="3732212" cy="823912"/>
        </p:xfrm>
        <a:graphic>
          <a:graphicData uri="http://schemas.openxmlformats.org/presentationml/2006/ole">
            <mc:AlternateContent xmlns:mc="http://schemas.openxmlformats.org/markup-compatibility/2006">
              <mc:Choice xmlns:v="urn:schemas-microsoft-com:vml" Requires="v">
                <p:oleObj spid="_x0000_s92263" name="Equation" r:id="rId6" imgW="2070000" imgH="457200" progId="Equation.DSMT4">
                  <p:embed/>
                </p:oleObj>
              </mc:Choice>
              <mc:Fallback>
                <p:oleObj name="Equation" r:id="rId6" imgW="2070000" imgH="457200" progId="Equation.DSMT4">
                  <p:embed/>
                  <p:pic>
                    <p:nvPicPr>
                      <p:cNvPr id="6349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92801" y="1185323"/>
                        <a:ext cx="3732212" cy="823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3496" name="直線單箭頭接點 11"/>
          <p:cNvCxnSpPr>
            <a:cxnSpLocks noChangeShapeType="1"/>
          </p:cNvCxnSpPr>
          <p:nvPr/>
        </p:nvCxnSpPr>
        <p:spPr bwMode="auto">
          <a:xfrm rot="10800000">
            <a:off x="4673601" y="2685510"/>
            <a:ext cx="1154113" cy="1588"/>
          </a:xfrm>
          <a:prstGeom prst="straightConnector1">
            <a:avLst/>
          </a:prstGeom>
          <a:noFill/>
          <a:ln w="25400" algn="ctr">
            <a:solidFill>
              <a:schemeClr val="tx1"/>
            </a:solidFill>
            <a:miter lim="800000"/>
            <a:headEnd/>
            <a:tailEnd type="arrow" w="med" len="med"/>
          </a:ln>
          <a:extLst>
            <a:ext uri="{909E8E84-426E-40DD-AFC4-6F175D3DCCD1}">
              <a14:hiddenFill xmlns:a14="http://schemas.microsoft.com/office/drawing/2010/main">
                <a:noFill/>
              </a14:hiddenFill>
            </a:ext>
          </a:extLst>
        </p:spPr>
      </p:cxnSp>
      <p:graphicFrame>
        <p:nvGraphicFramePr>
          <p:cNvPr id="63492" name="Object 6"/>
          <p:cNvGraphicFramePr>
            <a:graphicFrameLocks noChangeAspect="1"/>
          </p:cNvGraphicFramePr>
          <p:nvPr>
            <p:extLst>
              <p:ext uri="{D42A27DB-BD31-4B8C-83A1-F6EECF244321}">
                <p14:modId xmlns:p14="http://schemas.microsoft.com/office/powerpoint/2010/main" val="3190721794"/>
              </p:ext>
            </p:extLst>
          </p:nvPr>
        </p:nvGraphicFramePr>
        <p:xfrm>
          <a:off x="5885318" y="2479135"/>
          <a:ext cx="296863" cy="412750"/>
        </p:xfrm>
        <a:graphic>
          <a:graphicData uri="http://schemas.openxmlformats.org/presentationml/2006/ole">
            <mc:AlternateContent xmlns:mc="http://schemas.openxmlformats.org/markup-compatibility/2006">
              <mc:Choice xmlns:v="urn:schemas-microsoft-com:vml" Requires="v">
                <p:oleObj spid="_x0000_s92264" name="Equation" r:id="rId8" imgW="164880" imgH="228600" progId="Equation.DSMT4">
                  <p:embed/>
                </p:oleObj>
              </mc:Choice>
              <mc:Fallback>
                <p:oleObj name="Equation" r:id="rId8" imgW="164880" imgH="228600" progId="Equation.DSMT4">
                  <p:embed/>
                  <p:pic>
                    <p:nvPicPr>
                      <p:cNvPr id="63492"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85318" y="2479135"/>
                        <a:ext cx="296863"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3497" name="直線單箭頭接點 14"/>
          <p:cNvCxnSpPr>
            <a:cxnSpLocks noChangeShapeType="1"/>
          </p:cNvCxnSpPr>
          <p:nvPr/>
        </p:nvCxnSpPr>
        <p:spPr bwMode="auto">
          <a:xfrm flipV="1">
            <a:off x="1387476" y="2828386"/>
            <a:ext cx="714375" cy="428625"/>
          </a:xfrm>
          <a:prstGeom prst="straightConnector1">
            <a:avLst/>
          </a:prstGeom>
          <a:noFill/>
          <a:ln w="25400" algn="ctr">
            <a:solidFill>
              <a:schemeClr val="tx1"/>
            </a:solidFill>
            <a:miter lim="800000"/>
            <a:headEnd/>
            <a:tailEnd type="arrow" w="med" len="med"/>
          </a:ln>
          <a:extLst>
            <a:ext uri="{909E8E84-426E-40DD-AFC4-6F175D3DCCD1}">
              <a14:hiddenFill xmlns:a14="http://schemas.microsoft.com/office/drawing/2010/main">
                <a:noFill/>
              </a14:hiddenFill>
            </a:ext>
          </a:extLst>
        </p:spPr>
      </p:cxnSp>
      <p:graphicFrame>
        <p:nvGraphicFramePr>
          <p:cNvPr id="63493" name="Object 7"/>
          <p:cNvGraphicFramePr>
            <a:graphicFrameLocks noChangeAspect="1"/>
          </p:cNvGraphicFramePr>
          <p:nvPr/>
        </p:nvGraphicFramePr>
        <p:xfrm>
          <a:off x="1600201" y="3090862"/>
          <a:ext cx="319087" cy="412750"/>
        </p:xfrm>
        <a:graphic>
          <a:graphicData uri="http://schemas.openxmlformats.org/presentationml/2006/ole">
            <mc:AlternateContent xmlns:mc="http://schemas.openxmlformats.org/markup-compatibility/2006">
              <mc:Choice xmlns:v="urn:schemas-microsoft-com:vml" Requires="v">
                <p:oleObj spid="_x0000_s92265" name="Equation" r:id="rId10" imgW="177480" imgH="228600" progId="Equation.DSMT4">
                  <p:embed/>
                </p:oleObj>
              </mc:Choice>
              <mc:Fallback>
                <p:oleObj name="Equation" r:id="rId10" imgW="177480" imgH="228600" progId="Equation.DSMT4">
                  <p:embed/>
                  <p:pic>
                    <p:nvPicPr>
                      <p:cNvPr id="63493"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00201" y="3090862"/>
                        <a:ext cx="319087"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19" name="文字方塊 11"/>
              <p:cNvSpPr txBox="1">
                <a:spLocks noChangeArrowheads="1"/>
              </p:cNvSpPr>
              <p:nvPr/>
            </p:nvSpPr>
            <p:spPr bwMode="auto">
              <a:xfrm>
                <a:off x="6662738" y="1974166"/>
                <a:ext cx="5209948" cy="4502771"/>
              </a:xfrm>
              <a:prstGeom prst="rect">
                <a:avLst/>
              </a:prstGeom>
              <a:noFill/>
              <a:ln w="9525">
                <a:noFill/>
                <a:miter lim="800000"/>
                <a:headEnd/>
                <a:tailEnd/>
              </a:ln>
            </p:spPr>
            <p:txBody>
              <a:bodyPr wrap="square">
                <a:spAutoFit/>
              </a:bodyPr>
              <a:lstStyle/>
              <a:p>
                <a:pPr marL="273050" indent="-273050">
                  <a:lnSpc>
                    <a:spcPct val="97000"/>
                  </a:lnSpc>
                  <a:spcBef>
                    <a:spcPts val="600"/>
                  </a:spcBef>
                  <a:defRPr/>
                </a:pPr>
                <a:r>
                  <a:rPr lang="en-US" altLang="zh-TW" sz="2000" dirty="0">
                    <a:ea typeface="新細明體" pitchFamily="18" charset="-120"/>
                    <a:cs typeface="Arial" panose="020B0604020202020204" pitchFamily="34" charset="0"/>
                  </a:rPr>
                  <a:t>1.  The two eigenvectors are perpendicular (orthogonal) to each other according to </a:t>
                </a:r>
                <a:r>
                  <a:rPr lang="en-US" altLang="zh-TW" sz="2000" dirty="0" err="1">
                    <a:ea typeface="新細明體" pitchFamily="18" charset="-120"/>
                    <a:cs typeface="Arial" panose="020B0604020202020204" pitchFamily="34" charset="0"/>
                  </a:rPr>
                  <a:t>Thm</a:t>
                </a:r>
                <a:r>
                  <a:rPr lang="en-US" altLang="zh-TW" sz="2000" dirty="0">
                    <a:ea typeface="新細明體" pitchFamily="18" charset="-120"/>
                    <a:cs typeface="Arial" panose="020B0604020202020204" pitchFamily="34" charset="0"/>
                  </a:rPr>
                  <a:t>. 7.9 (In fact, they are </a:t>
                </a:r>
                <a:r>
                  <a:rPr lang="en-US" altLang="zh-TW" sz="2000" dirty="0" err="1">
                    <a:ea typeface="新細明體" pitchFamily="18" charset="-120"/>
                    <a:cs typeface="Arial" panose="020B0604020202020204" pitchFamily="34" charset="0"/>
                  </a:rPr>
                  <a:t>orthonormal</a:t>
                </a:r>
                <a:r>
                  <a:rPr lang="en-US" altLang="zh-TW" sz="2000" dirty="0">
                    <a:ea typeface="新細明體" pitchFamily="18" charset="-120"/>
                    <a:cs typeface="Arial" panose="020B0604020202020204" pitchFamily="34" charset="0"/>
                  </a:rPr>
                  <a:t> here)</a:t>
                </a:r>
              </a:p>
              <a:p>
                <a:pPr marL="273050" indent="-273050">
                  <a:lnSpc>
                    <a:spcPct val="97000"/>
                  </a:lnSpc>
                  <a:spcBef>
                    <a:spcPts val="600"/>
                  </a:spcBef>
                  <a:defRPr/>
                </a:pPr>
                <a:r>
                  <a:rPr lang="en-US" altLang="zh-TW" sz="2000" dirty="0">
                    <a:ea typeface="新細明體" pitchFamily="18" charset="-120"/>
                    <a:cs typeface="Arial" panose="020B0604020202020204" pitchFamily="34" charset="0"/>
                  </a:rPr>
                  <a:t>2.  </a:t>
                </a:r>
                <a:r>
                  <a:rPr lang="en-US" altLang="zh-TW" sz="2000" b="1" dirty="0">
                    <a:ea typeface="新細明體" pitchFamily="18" charset="-120"/>
                    <a:cs typeface="Arial" panose="020B0604020202020204" pitchFamily="34" charset="0"/>
                  </a:rPr>
                  <a:t>v</a:t>
                </a:r>
                <a:r>
                  <a:rPr lang="en-US" altLang="zh-TW" sz="2000" baseline="-25000" dirty="0">
                    <a:ea typeface="新細明體" pitchFamily="18" charset="-120"/>
                    <a:cs typeface="Arial" panose="020B0604020202020204" pitchFamily="34" charset="0"/>
                  </a:rPr>
                  <a:t>1</a:t>
                </a:r>
                <a:r>
                  <a:rPr lang="en-US" altLang="zh-TW" sz="2000" dirty="0">
                    <a:ea typeface="新細明體" pitchFamily="18" charset="-120"/>
                    <a:cs typeface="Arial" panose="020B0604020202020204" pitchFamily="34" charset="0"/>
                  </a:rPr>
                  <a:t> eigenvector (corresponding to the largest eigenvalue </a:t>
                </a:r>
                <a14:m>
                  <m:oMath xmlns:m="http://schemas.openxmlformats.org/officeDocument/2006/math">
                    <m:sSub>
                      <m:sSubPr>
                        <m:ctrlPr>
                          <a:rPr lang="en-US" altLang="zh-TW" sz="2000" i="1">
                            <a:latin typeface="Cambria Math" panose="02040503050406030204" pitchFamily="18" charset="0"/>
                            <a:ea typeface="新細明體" pitchFamily="18" charset="-120"/>
                          </a:rPr>
                        </m:ctrlPr>
                      </m:sSubPr>
                      <m:e>
                        <m:r>
                          <a:rPr lang="en-US" altLang="zh-TW" sz="2000" i="1">
                            <a:latin typeface="Cambria Math" panose="02040503050406030204" pitchFamily="18" charset="0"/>
                            <a:ea typeface="新細明體" pitchFamily="18" charset="-120"/>
                          </a:rPr>
                          <m:t>𝜆</m:t>
                        </m:r>
                      </m:e>
                      <m:sub>
                        <m:r>
                          <a:rPr lang="en-US" altLang="zh-TW" sz="2000" i="1">
                            <a:latin typeface="Cambria Math" panose="02040503050406030204" pitchFamily="18" charset="0"/>
                            <a:ea typeface="新細明體" pitchFamily="18" charset="-120"/>
                          </a:rPr>
                          <m:t>1</m:t>
                        </m:r>
                      </m:sub>
                    </m:sSub>
                  </m:oMath>
                </a14:m>
                <a:r>
                  <a:rPr lang="en-US" altLang="zh-TW" sz="2000" dirty="0">
                    <a:ea typeface="新細明體" pitchFamily="18" charset="-120"/>
                    <a:cs typeface="Arial" panose="020B0604020202020204" pitchFamily="34" charset="0"/>
                  </a:rPr>
                  <a:t>) is just like a best-fit regression line</a:t>
                </a:r>
              </a:p>
              <a:p>
                <a:pPr marL="273050" indent="-273050">
                  <a:lnSpc>
                    <a:spcPct val="97000"/>
                  </a:lnSpc>
                  <a:spcBef>
                    <a:spcPts val="600"/>
                  </a:spcBef>
                  <a:defRPr/>
                </a:pPr>
                <a:r>
                  <a:rPr lang="en-US" altLang="zh-TW" sz="2000" dirty="0">
                    <a:ea typeface="新細明體" pitchFamily="18" charset="-120"/>
                    <a:cs typeface="Arial" panose="020B0604020202020204" pitchFamily="34" charset="0"/>
                  </a:rPr>
                  <a:t>3.  </a:t>
                </a:r>
                <a:r>
                  <a:rPr lang="en-US" altLang="zh-TW" sz="2000" b="1" dirty="0">
                    <a:ea typeface="新細明體" pitchFamily="18" charset="-120"/>
                    <a:cs typeface="Arial" panose="020B0604020202020204" pitchFamily="34" charset="0"/>
                  </a:rPr>
                  <a:t>v</a:t>
                </a:r>
                <a:r>
                  <a:rPr lang="en-US" altLang="zh-TW" sz="2000" baseline="-25000" dirty="0">
                    <a:ea typeface="新細明體" pitchFamily="18" charset="-120"/>
                    <a:cs typeface="Arial" panose="020B0604020202020204" pitchFamily="34" charset="0"/>
                  </a:rPr>
                  <a:t>2 </a:t>
                </a:r>
                <a:r>
                  <a:rPr lang="en-US" altLang="zh-TW" sz="2000" dirty="0">
                    <a:ea typeface="新細明體" pitchFamily="18" charset="-120"/>
                    <a:cs typeface="Arial" panose="020B0604020202020204" pitchFamily="34" charset="0"/>
                  </a:rPr>
                  <a:t>seems less important to explain the data since the projection of each node on the </a:t>
                </a:r>
                <a:r>
                  <a:rPr lang="en-US" altLang="zh-TW" sz="2000" b="1" dirty="0">
                    <a:ea typeface="新細明體" pitchFamily="18" charset="-120"/>
                    <a:cs typeface="Arial" panose="020B0604020202020204" pitchFamily="34" charset="0"/>
                  </a:rPr>
                  <a:t>v</a:t>
                </a:r>
                <a:r>
                  <a:rPr lang="en-US" altLang="zh-TW" sz="2000" baseline="-25000" dirty="0">
                    <a:ea typeface="新細明體" pitchFamily="18" charset="-120"/>
                    <a:cs typeface="Arial" panose="020B0604020202020204" pitchFamily="34" charset="0"/>
                  </a:rPr>
                  <a:t>2  </a:t>
                </a:r>
                <a:r>
                  <a:rPr lang="en-US" altLang="zh-TW" sz="2000" dirty="0">
                    <a:ea typeface="新細明體" pitchFamily="18" charset="-120"/>
                    <a:cs typeface="Arial" panose="020B0604020202020204" pitchFamily="34" charset="0"/>
                  </a:rPr>
                  <a:t>axis is very close to zero</a:t>
                </a:r>
              </a:p>
              <a:p>
                <a:pPr marL="273050" indent="-273050">
                  <a:lnSpc>
                    <a:spcPct val="97000"/>
                  </a:lnSpc>
                  <a:spcBef>
                    <a:spcPts val="600"/>
                  </a:spcBef>
                  <a:defRPr/>
                </a:pPr>
                <a:r>
                  <a:rPr lang="en-US" altLang="zh-TW" sz="2000" dirty="0">
                    <a:ea typeface="新細明體" pitchFamily="18" charset="-120"/>
                    <a:cs typeface="Arial" panose="020B0604020202020204" pitchFamily="34" charset="0"/>
                  </a:rPr>
                  <a:t>4.  The interpretation of </a:t>
                </a:r>
                <a:r>
                  <a:rPr lang="en-US" altLang="zh-TW" sz="2000" b="1" dirty="0">
                    <a:ea typeface="新細明體" pitchFamily="18" charset="-120"/>
                    <a:cs typeface="Arial" panose="020B0604020202020204" pitchFamily="34" charset="0"/>
                  </a:rPr>
                  <a:t>v</a:t>
                </a:r>
                <a:r>
                  <a:rPr lang="en-US" altLang="zh-TW" sz="2000" baseline="-25000" dirty="0">
                    <a:ea typeface="新細明體" pitchFamily="18" charset="-120"/>
                    <a:cs typeface="Arial" panose="020B0604020202020204" pitchFamily="34" charset="0"/>
                  </a:rPr>
                  <a:t>1</a:t>
                </a:r>
                <a:r>
                  <a:rPr lang="en-US" altLang="zh-TW" sz="2000" dirty="0">
                    <a:ea typeface="新細明體" pitchFamily="18" charset="-120"/>
                    <a:cs typeface="Arial" panose="020B0604020202020204" pitchFamily="34" charset="0"/>
                  </a:rPr>
                  <a:t> is the new axis which retains as much as possible the </a:t>
                </a:r>
                <a:r>
                  <a:rPr lang="en-US" altLang="zh-TW" sz="2000" dirty="0" err="1">
                    <a:ea typeface="新細明體" pitchFamily="18" charset="-120"/>
                    <a:cs typeface="Arial" panose="020B0604020202020204" pitchFamily="34" charset="0"/>
                  </a:rPr>
                  <a:t>interpoint</a:t>
                </a:r>
                <a:r>
                  <a:rPr lang="en-US" altLang="zh-TW" sz="2000" dirty="0">
                    <a:ea typeface="新細明體" pitchFamily="18" charset="-120"/>
                    <a:cs typeface="Arial" panose="020B0604020202020204" pitchFamily="34" charset="0"/>
                  </a:rPr>
                  <a:t> distance information (or the variance information) that was contained in the original two dimensions</a:t>
                </a:r>
              </a:p>
            </p:txBody>
          </p:sp>
        </mc:Choice>
        <mc:Fallback xmlns="">
          <p:sp>
            <p:nvSpPr>
              <p:cNvPr id="19" name="文字方塊 11"/>
              <p:cNvSpPr txBox="1">
                <a:spLocks noRot="1" noChangeAspect="1" noMove="1" noResize="1" noEditPoints="1" noAdjustHandles="1" noChangeArrowheads="1" noChangeShapeType="1" noTextEdit="1"/>
              </p:cNvSpPr>
              <p:nvPr/>
            </p:nvSpPr>
            <p:spPr bwMode="auto">
              <a:xfrm>
                <a:off x="6662738" y="1974166"/>
                <a:ext cx="5209948" cy="4502771"/>
              </a:xfrm>
              <a:prstGeom prst="rect">
                <a:avLst/>
              </a:prstGeom>
              <a:blipFill>
                <a:blip r:embed="rId12"/>
                <a:stretch>
                  <a:fillRect l="-1287" t="-949" r="-936" b="-1626"/>
                </a:stretch>
              </a:blipFill>
              <a:ln w="9525">
                <a:noFill/>
                <a:miter lim="800000"/>
                <a:headEnd/>
                <a:tailEnd/>
              </a:ln>
            </p:spPr>
            <p:txBody>
              <a:bodyPr/>
              <a:lstStyle/>
              <a:p>
                <a:r>
                  <a:rPr lang="en-US">
                    <a:noFill/>
                  </a:rPr>
                  <a:t> </a:t>
                </a:r>
              </a:p>
            </p:txBody>
          </p:sp>
        </mc:Fallback>
      </mc:AlternateContent>
      <p:sp>
        <p:nvSpPr>
          <p:cNvPr id="11" name="TextBox 10"/>
          <p:cNvSpPr txBox="1"/>
          <p:nvPr/>
        </p:nvSpPr>
        <p:spPr>
          <a:xfrm>
            <a:off x="1622477" y="6043136"/>
            <a:ext cx="5040260" cy="738664"/>
          </a:xfrm>
          <a:prstGeom prst="rect">
            <a:avLst/>
          </a:prstGeom>
          <a:solidFill>
            <a:schemeClr val="bg2"/>
          </a:solidFill>
        </p:spPr>
        <p:txBody>
          <a:bodyPr wrap="square" rtlCol="0">
            <a:spAutoFit/>
          </a:bodyPr>
          <a:lstStyle/>
          <a:p>
            <a:r>
              <a:rPr lang="en-US" sz="1400" dirty="0" err="1"/>
              <a:t>Sumber</a:t>
            </a:r>
            <a:r>
              <a:rPr lang="en-US" sz="1400" dirty="0"/>
              <a:t>: http://homepage.ntu.edu.tw/~jryanwang/course/ Mathematics%20for%20Management%20( undergraduate%20level)/MM_undergraduate.htm</a:t>
            </a:r>
          </a:p>
        </p:txBody>
      </p:sp>
    </p:spTree>
    <p:extLst>
      <p:ext uri="{BB962C8B-B14F-4D97-AF65-F5344CB8AC3E}">
        <p14:creationId xmlns:p14="http://schemas.microsoft.com/office/powerpoint/2010/main" val="2537824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字方塊 11"/>
          <p:cNvSpPr txBox="1">
            <a:spLocks noChangeArrowheads="1"/>
          </p:cNvSpPr>
          <p:nvPr/>
        </p:nvSpPr>
        <p:spPr bwMode="auto">
          <a:xfrm>
            <a:off x="439932" y="275546"/>
            <a:ext cx="10783394" cy="430887"/>
          </a:xfrm>
          <a:prstGeom prst="rect">
            <a:avLst/>
          </a:prstGeom>
          <a:noFill/>
          <a:ln w="9525">
            <a:noFill/>
            <a:miter lim="800000"/>
            <a:headEnd/>
            <a:tailEnd/>
          </a:ln>
        </p:spPr>
        <p:txBody>
          <a:bodyPr wrap="square">
            <a:spAutoFit/>
          </a:bodyPr>
          <a:lstStyle/>
          <a:p>
            <a:pPr marL="273050" indent="-273050">
              <a:lnSpc>
                <a:spcPct val="110000"/>
              </a:lnSpc>
              <a:defRPr/>
            </a:pPr>
            <a:r>
              <a:rPr lang="en-US" altLang="zh-TW" sz="2000" dirty="0">
                <a:solidFill>
                  <a:srgbClr val="FF0000"/>
                </a:solidFill>
                <a:ea typeface="新細明體" pitchFamily="18" charset="-120"/>
              </a:rPr>
              <a:t>※ The intuition behind the principal component analysis:</a:t>
            </a:r>
          </a:p>
        </p:txBody>
      </p:sp>
      <p:graphicFrame>
        <p:nvGraphicFramePr>
          <p:cNvPr id="64514" name="Object 2"/>
          <p:cNvGraphicFramePr>
            <a:graphicFrameLocks noChangeAspect="1"/>
          </p:cNvGraphicFramePr>
          <p:nvPr>
            <p:extLst>
              <p:ext uri="{D42A27DB-BD31-4B8C-83A1-F6EECF244321}">
                <p14:modId xmlns:p14="http://schemas.microsoft.com/office/powerpoint/2010/main" val="432170053"/>
              </p:ext>
            </p:extLst>
          </p:nvPr>
        </p:nvGraphicFramePr>
        <p:xfrm>
          <a:off x="724759" y="704170"/>
          <a:ext cx="9461219" cy="1244600"/>
        </p:xfrm>
        <a:graphic>
          <a:graphicData uri="http://schemas.openxmlformats.org/presentationml/2006/ole">
            <mc:AlternateContent xmlns:mc="http://schemas.openxmlformats.org/markup-compatibility/2006">
              <mc:Choice xmlns:v="urn:schemas-microsoft-com:vml" Requires="v">
                <p:oleObj spid="_x0000_s93311" name="Equation" r:id="rId3" imgW="5105160" imgH="888840" progId="Equation.DSMT4">
                  <p:embed/>
                </p:oleObj>
              </mc:Choice>
              <mc:Fallback>
                <p:oleObj name="Equation" r:id="rId3" imgW="5105160" imgH="888840" progId="Equation.DSMT4">
                  <p:embed/>
                  <p:pic>
                    <p:nvPicPr>
                      <p:cNvPr id="6451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759" y="704170"/>
                        <a:ext cx="9461219" cy="1244600"/>
                      </a:xfrm>
                      <a:prstGeom prst="rect">
                        <a:avLst/>
                      </a:prstGeom>
                      <a:noFill/>
                    </p:spPr>
                  </p:pic>
                </p:oleObj>
              </mc:Fallback>
            </mc:AlternateContent>
          </a:graphicData>
        </a:graphic>
      </p:graphicFrame>
      <p:graphicFrame>
        <p:nvGraphicFramePr>
          <p:cNvPr id="64515" name="Object 11"/>
          <p:cNvGraphicFramePr>
            <a:graphicFrameLocks noChangeAspect="1"/>
          </p:cNvGraphicFramePr>
          <p:nvPr>
            <p:extLst>
              <p:ext uri="{D42A27DB-BD31-4B8C-83A1-F6EECF244321}">
                <p14:modId xmlns:p14="http://schemas.microsoft.com/office/powerpoint/2010/main" val="2897297620"/>
              </p:ext>
            </p:extLst>
          </p:nvPr>
        </p:nvGraphicFramePr>
        <p:xfrm>
          <a:off x="725714" y="1990045"/>
          <a:ext cx="9768115" cy="1973262"/>
        </p:xfrm>
        <a:graphic>
          <a:graphicData uri="http://schemas.openxmlformats.org/presentationml/2006/ole">
            <mc:AlternateContent xmlns:mc="http://schemas.openxmlformats.org/markup-compatibility/2006">
              <mc:Choice xmlns:v="urn:schemas-microsoft-com:vml" Requires="v">
                <p:oleObj spid="_x0000_s93312" name="Equation" r:id="rId5" imgW="5270400" imgH="1409400" progId="Equation.DSMT4">
                  <p:embed/>
                </p:oleObj>
              </mc:Choice>
              <mc:Fallback>
                <p:oleObj name="Equation" r:id="rId5" imgW="5270400" imgH="1409400" progId="Equation.DSMT4">
                  <p:embed/>
                  <p:pic>
                    <p:nvPicPr>
                      <p:cNvPr id="64515" name="Object 11"/>
                      <p:cNvPicPr>
                        <a:picLocks noChangeAspect="1" noChangeArrowheads="1"/>
                      </p:cNvPicPr>
                      <p:nvPr/>
                    </p:nvPicPr>
                    <p:blipFill>
                      <a:blip r:embed="rId6"/>
                      <a:srcRect/>
                      <a:stretch>
                        <a:fillRect/>
                      </a:stretch>
                    </p:blipFill>
                    <p:spPr bwMode="auto">
                      <a:xfrm>
                        <a:off x="725714" y="1990045"/>
                        <a:ext cx="9768115" cy="1973262"/>
                      </a:xfrm>
                      <a:prstGeom prst="rect">
                        <a:avLst/>
                      </a:prstGeom>
                      <a:noFill/>
                    </p:spPr>
                  </p:pic>
                </p:oleObj>
              </mc:Fallback>
            </mc:AlternateContent>
          </a:graphicData>
        </a:graphic>
      </p:graphicFrame>
      <p:graphicFrame>
        <p:nvGraphicFramePr>
          <p:cNvPr id="64516" name="Object 12"/>
          <p:cNvGraphicFramePr>
            <a:graphicFrameLocks noChangeAspect="1"/>
          </p:cNvGraphicFramePr>
          <p:nvPr>
            <p:extLst>
              <p:ext uri="{D42A27DB-BD31-4B8C-83A1-F6EECF244321}">
                <p14:modId xmlns:p14="http://schemas.microsoft.com/office/powerpoint/2010/main" val="322075233"/>
              </p:ext>
            </p:extLst>
          </p:nvPr>
        </p:nvGraphicFramePr>
        <p:xfrm>
          <a:off x="682499" y="3998232"/>
          <a:ext cx="10024562" cy="960438"/>
        </p:xfrm>
        <a:graphic>
          <a:graphicData uri="http://schemas.openxmlformats.org/presentationml/2006/ole">
            <mc:AlternateContent xmlns:mc="http://schemas.openxmlformats.org/markup-compatibility/2006">
              <mc:Choice xmlns:v="urn:schemas-microsoft-com:vml" Requires="v">
                <p:oleObj spid="_x0000_s93313" name="Equation" r:id="rId7" imgW="5410080" imgH="685800" progId="Equation.DSMT4">
                  <p:embed/>
                </p:oleObj>
              </mc:Choice>
              <mc:Fallback>
                <p:oleObj name="Equation" r:id="rId7" imgW="5410080" imgH="685800" progId="Equation.DSMT4">
                  <p:embed/>
                  <p:pic>
                    <p:nvPicPr>
                      <p:cNvPr id="64516"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2499" y="3998232"/>
                        <a:ext cx="10024562" cy="960438"/>
                      </a:xfrm>
                      <a:prstGeom prst="rect">
                        <a:avLst/>
                      </a:prstGeom>
                      <a:noFill/>
                    </p:spPr>
                  </p:pic>
                </p:oleObj>
              </mc:Fallback>
            </mc:AlternateContent>
          </a:graphicData>
        </a:graphic>
      </p:graphicFrame>
      <p:graphicFrame>
        <p:nvGraphicFramePr>
          <p:cNvPr id="64517" name="Object 13"/>
          <p:cNvGraphicFramePr>
            <a:graphicFrameLocks noChangeAspect="1"/>
          </p:cNvGraphicFramePr>
          <p:nvPr>
            <p:extLst>
              <p:ext uri="{D42A27DB-BD31-4B8C-83A1-F6EECF244321}">
                <p14:modId xmlns:p14="http://schemas.microsoft.com/office/powerpoint/2010/main" val="1568200526"/>
              </p:ext>
            </p:extLst>
          </p:nvPr>
        </p:nvGraphicFramePr>
        <p:xfrm>
          <a:off x="628931" y="5707970"/>
          <a:ext cx="10190623" cy="639762"/>
        </p:xfrm>
        <a:graphic>
          <a:graphicData uri="http://schemas.openxmlformats.org/presentationml/2006/ole">
            <mc:AlternateContent xmlns:mc="http://schemas.openxmlformats.org/markup-compatibility/2006">
              <mc:Choice xmlns:v="urn:schemas-microsoft-com:vml" Requires="v">
                <p:oleObj spid="_x0000_s93314" name="Equation" r:id="rId9" imgW="5499000" imgH="457200" progId="Equation.DSMT4">
                  <p:embed/>
                </p:oleObj>
              </mc:Choice>
              <mc:Fallback>
                <p:oleObj name="Equation" r:id="rId9" imgW="5499000" imgH="457200" progId="Equation.DSMT4">
                  <p:embed/>
                  <p:pic>
                    <p:nvPicPr>
                      <p:cNvPr id="64517"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8931" y="5707970"/>
                        <a:ext cx="10190623" cy="639762"/>
                      </a:xfrm>
                      <a:prstGeom prst="rect">
                        <a:avLst/>
                      </a:prstGeom>
                      <a:noFill/>
                    </p:spPr>
                  </p:pic>
                </p:oleObj>
              </mc:Fallback>
            </mc:AlternateContent>
          </a:graphicData>
        </a:graphic>
      </p:graphicFrame>
      <p:graphicFrame>
        <p:nvGraphicFramePr>
          <p:cNvPr id="64518" name="Object 6"/>
          <p:cNvGraphicFramePr>
            <a:graphicFrameLocks noChangeAspect="1"/>
          </p:cNvGraphicFramePr>
          <p:nvPr>
            <p:extLst>
              <p:ext uri="{D42A27DB-BD31-4B8C-83A1-F6EECF244321}">
                <p14:modId xmlns:p14="http://schemas.microsoft.com/office/powerpoint/2010/main" val="3654232772"/>
              </p:ext>
            </p:extLst>
          </p:nvPr>
        </p:nvGraphicFramePr>
        <p:xfrm>
          <a:off x="593372" y="4958671"/>
          <a:ext cx="10594212" cy="674687"/>
        </p:xfrm>
        <a:graphic>
          <a:graphicData uri="http://schemas.openxmlformats.org/presentationml/2006/ole">
            <mc:AlternateContent xmlns:mc="http://schemas.openxmlformats.org/markup-compatibility/2006">
              <mc:Choice xmlns:v="urn:schemas-microsoft-com:vml" Requires="v">
                <p:oleObj spid="_x0000_s93315" name="Equation" r:id="rId11" imgW="5715000" imgH="482400" progId="Equation.DSMT4">
                  <p:embed/>
                </p:oleObj>
              </mc:Choice>
              <mc:Fallback>
                <p:oleObj name="Equation" r:id="rId11" imgW="5715000" imgH="482400" progId="Equation.DSMT4">
                  <p:embed/>
                  <p:pic>
                    <p:nvPicPr>
                      <p:cNvPr id="64518"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3372" y="4958671"/>
                        <a:ext cx="10594212" cy="674687"/>
                      </a:xfrm>
                      <a:prstGeom prst="rect">
                        <a:avLst/>
                      </a:prstGeom>
                      <a:noFill/>
                    </p:spPr>
                  </p:pic>
                </p:oleObj>
              </mc:Fallback>
            </mc:AlternateContent>
          </a:graphicData>
        </a:graphic>
      </p:graphicFrame>
      <p:sp>
        <p:nvSpPr>
          <p:cNvPr id="8" name="文字方塊 11"/>
          <p:cNvSpPr txBox="1">
            <a:spLocks noChangeArrowheads="1"/>
          </p:cNvSpPr>
          <p:nvPr/>
        </p:nvSpPr>
        <p:spPr bwMode="auto">
          <a:xfrm>
            <a:off x="8838502" y="3306831"/>
            <a:ext cx="2627784" cy="719236"/>
          </a:xfrm>
          <a:prstGeom prst="rect">
            <a:avLst/>
          </a:prstGeom>
          <a:noFill/>
          <a:ln w="9525">
            <a:noFill/>
            <a:miter lim="800000"/>
            <a:headEnd/>
            <a:tailEnd/>
          </a:ln>
        </p:spPr>
        <p:txBody>
          <a:bodyPr wrap="square">
            <a:spAutoFit/>
          </a:bodyPr>
          <a:lstStyle/>
          <a:p>
            <a:pPr>
              <a:lnSpc>
                <a:spcPct val="97000"/>
              </a:lnSpc>
              <a:spcBef>
                <a:spcPts val="200"/>
              </a:spcBef>
              <a:defRPr/>
            </a:pPr>
            <a:r>
              <a:rPr lang="en-US" altLang="zh-TW" sz="1400" dirty="0">
                <a:solidFill>
                  <a:srgbClr val="0000FF"/>
                </a:solidFill>
                <a:ea typeface="新細明體" pitchFamily="18" charset="-120"/>
              </a:rPr>
              <a:t>(It also implies that the new series of </a:t>
            </a:r>
            <a:r>
              <a:rPr lang="en-US" altLang="zh-TW" sz="1400" i="1" dirty="0">
                <a:solidFill>
                  <a:srgbClr val="0000FF"/>
                </a:solidFill>
                <a:ea typeface="新細明體" pitchFamily="18" charset="-120"/>
              </a:rPr>
              <a:t>x’</a:t>
            </a:r>
            <a:r>
              <a:rPr lang="en-US" altLang="zh-TW" sz="1400" dirty="0">
                <a:solidFill>
                  <a:srgbClr val="0000FF"/>
                </a:solidFill>
                <a:ea typeface="新細明體" pitchFamily="18" charset="-120"/>
              </a:rPr>
              <a:t> and </a:t>
            </a:r>
            <a:r>
              <a:rPr lang="en-US" altLang="zh-TW" sz="1400" i="1" dirty="0">
                <a:solidFill>
                  <a:srgbClr val="0000FF"/>
                </a:solidFill>
                <a:ea typeface="新細明體" pitchFamily="18" charset="-120"/>
              </a:rPr>
              <a:t>y’  </a:t>
            </a:r>
            <a:r>
              <a:rPr lang="en-US" altLang="zh-TW" sz="1400" dirty="0">
                <a:solidFill>
                  <a:srgbClr val="0000FF"/>
                </a:solidFill>
                <a:ea typeface="新細明體" pitchFamily="18" charset="-120"/>
              </a:rPr>
              <a:t>are independent)</a:t>
            </a:r>
          </a:p>
        </p:txBody>
      </p:sp>
    </p:spTree>
    <p:extLst>
      <p:ext uri="{BB962C8B-B14F-4D97-AF65-F5344CB8AC3E}">
        <p14:creationId xmlns:p14="http://schemas.microsoft.com/office/powerpoint/2010/main" val="2622603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0"/>
          <p:cNvSpPr>
            <a:spLocks noChangeArrowheads="1"/>
          </p:cNvSpPr>
          <p:nvPr/>
        </p:nvSpPr>
        <p:spPr bwMode="auto">
          <a:xfrm>
            <a:off x="2024063" y="228601"/>
            <a:ext cx="7891462" cy="1285875"/>
          </a:xfrm>
          <a:prstGeom prst="rect">
            <a:avLst/>
          </a:prstGeom>
          <a:noFill/>
          <a:ln w="9525">
            <a:noFill/>
            <a:miter lim="800000"/>
            <a:headEnd/>
            <a:tailEnd/>
          </a:ln>
        </p:spPr>
        <p:txBody>
          <a:bodyPr/>
          <a:lstStyle/>
          <a:p>
            <a:pPr marL="185738" lvl="1" indent="-185738">
              <a:spcBef>
                <a:spcPct val="20000"/>
              </a:spcBef>
              <a:buClr>
                <a:schemeClr val="tx1"/>
              </a:buClr>
              <a:buSzPct val="40000"/>
              <a:buFont typeface="Wingdings" pitchFamily="2" charset="2"/>
              <a:buChar char="l"/>
              <a:defRPr/>
            </a:pPr>
            <a:r>
              <a:rPr lang="en-US" altLang="zh-TW" sz="2000" dirty="0">
                <a:ea typeface="新細明體" pitchFamily="18" charset="-120"/>
              </a:rPr>
              <a:t>Step 5: Deriving the transformed data set:</a:t>
            </a:r>
          </a:p>
        </p:txBody>
      </p:sp>
      <p:graphicFrame>
        <p:nvGraphicFramePr>
          <p:cNvPr id="65538" name="Object 6"/>
          <p:cNvGraphicFramePr>
            <a:graphicFrameLocks noChangeAspect="1"/>
          </p:cNvGraphicFramePr>
          <p:nvPr/>
        </p:nvGraphicFramePr>
        <p:xfrm>
          <a:off x="7381875" y="271462"/>
          <a:ext cx="1652588" cy="457200"/>
        </p:xfrm>
        <a:graphic>
          <a:graphicData uri="http://schemas.openxmlformats.org/presentationml/2006/ole">
            <mc:AlternateContent xmlns:mc="http://schemas.openxmlformats.org/markup-compatibility/2006">
              <mc:Choice xmlns:v="urn:schemas-microsoft-com:vml" Requires="v">
                <p:oleObj spid="_x0000_s94435" name="Equation" r:id="rId3" imgW="825480" imgH="228600" progId="Equation.DSMT4">
                  <p:embed/>
                </p:oleObj>
              </mc:Choice>
              <mc:Fallback>
                <p:oleObj name="Equation" r:id="rId3" imgW="825480" imgH="228600" progId="Equation.DSMT4">
                  <p:embed/>
                  <p:pic>
                    <p:nvPicPr>
                      <p:cNvPr id="6553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875" y="271462"/>
                        <a:ext cx="1652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表格 16"/>
          <p:cNvGraphicFramePr>
            <a:graphicFrameLocks noGrp="1"/>
          </p:cNvGraphicFramePr>
          <p:nvPr/>
        </p:nvGraphicFramePr>
        <p:xfrm>
          <a:off x="2809875" y="2495550"/>
          <a:ext cx="2286000" cy="2990904"/>
        </p:xfrm>
        <a:graphic>
          <a:graphicData uri="http://schemas.openxmlformats.org/drawingml/2006/table">
            <a:tbl>
              <a:tblPr firstRow="1" bandRow="1">
                <a:tableStyleId>{616DA210-FB5B-4158-B5E0-FEB733F419BA}</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283427">
                <a:tc>
                  <a:txBody>
                    <a:bodyPr/>
                    <a:lstStyle/>
                    <a:p>
                      <a:pPr algn="ctr">
                        <a:lnSpc>
                          <a:spcPct val="90000"/>
                        </a:lnSpc>
                      </a:pPr>
                      <a:r>
                        <a:rPr lang="en-US" altLang="zh-TW" sz="1400" b="0" i="1" dirty="0"/>
                        <a:t>x’</a:t>
                      </a:r>
                      <a:endParaRPr lang="zh-TW" altLang="en-US" sz="1400" b="0" i="1" dirty="0"/>
                    </a:p>
                  </a:txBody>
                  <a:tcPr marL="91439" marR="91439" marT="45714" marB="45714">
                    <a:solidFill>
                      <a:schemeClr val="bg2">
                        <a:lumMod val="25000"/>
                        <a:lumOff val="75000"/>
                      </a:schemeClr>
                    </a:solidFill>
                  </a:tcPr>
                </a:tc>
                <a:tc>
                  <a:txBody>
                    <a:bodyPr/>
                    <a:lstStyle/>
                    <a:p>
                      <a:pPr algn="ctr">
                        <a:lnSpc>
                          <a:spcPct val="90000"/>
                        </a:lnSpc>
                      </a:pPr>
                      <a:r>
                        <a:rPr lang="en-US" altLang="zh-TW" sz="1400" b="0" i="1" dirty="0"/>
                        <a:t>y’</a:t>
                      </a:r>
                      <a:endParaRPr lang="zh-TW" altLang="en-US" sz="1400" b="0" i="1" dirty="0"/>
                    </a:p>
                  </a:txBody>
                  <a:tcPr marL="91439" marR="91439" marT="45714" marB="45714">
                    <a:solidFill>
                      <a:schemeClr val="bg2">
                        <a:lumMod val="25000"/>
                        <a:lumOff val="75000"/>
                      </a:schemeClr>
                    </a:solidFill>
                  </a:tcPr>
                </a:tc>
                <a:extLst>
                  <a:ext uri="{0D108BD9-81ED-4DB2-BD59-A6C34878D82A}">
                    <a16:rowId xmlns:a16="http://schemas.microsoft.com/office/drawing/2014/main" val="10000"/>
                  </a:ext>
                </a:extLst>
              </a:tr>
              <a:tr h="242400">
                <a:tc>
                  <a:txBody>
                    <a:bodyPr/>
                    <a:lstStyle/>
                    <a:p>
                      <a:pPr algn="r" fontAlgn="ctr"/>
                      <a:r>
                        <a:rPr lang="en-US" altLang="zh-TW" sz="1400" b="0" i="0" u="none" strike="noStrike" dirty="0">
                          <a:solidFill>
                            <a:srgbClr val="000000"/>
                          </a:solidFill>
                          <a:latin typeface="+mn-lt"/>
                        </a:rPr>
                        <a:t>-0.82797 </a:t>
                      </a:r>
                    </a:p>
                  </a:txBody>
                  <a:tcPr marL="0" marR="0" marT="0" marB="0" anchor="ctr">
                    <a:solidFill>
                      <a:schemeClr val="bg1"/>
                    </a:solidFill>
                  </a:tcPr>
                </a:tc>
                <a:tc>
                  <a:txBody>
                    <a:bodyPr/>
                    <a:lstStyle/>
                    <a:p>
                      <a:pPr algn="r" fontAlgn="ctr"/>
                      <a:r>
                        <a:rPr lang="en-US" altLang="zh-TW" sz="1400" b="0" i="0" u="none" strike="noStrike" dirty="0">
                          <a:solidFill>
                            <a:srgbClr val="000000"/>
                          </a:solidFill>
                          <a:latin typeface="+mn-lt"/>
                        </a:rPr>
                        <a:t>-0.17512 </a:t>
                      </a:r>
                    </a:p>
                  </a:txBody>
                  <a:tcPr marL="0" marR="0" marT="0" marB="0" anchor="ctr">
                    <a:solidFill>
                      <a:schemeClr val="bg1"/>
                    </a:solidFill>
                  </a:tcPr>
                </a:tc>
                <a:extLst>
                  <a:ext uri="{0D108BD9-81ED-4DB2-BD59-A6C34878D82A}">
                    <a16:rowId xmlns:a16="http://schemas.microsoft.com/office/drawing/2014/main" val="10001"/>
                  </a:ext>
                </a:extLst>
              </a:tr>
              <a:tr h="242400">
                <a:tc>
                  <a:txBody>
                    <a:bodyPr/>
                    <a:lstStyle/>
                    <a:p>
                      <a:pPr algn="r" fontAlgn="ctr"/>
                      <a:r>
                        <a:rPr lang="en-US" altLang="zh-TW" sz="1400" b="0" i="0" u="none" strike="noStrike" dirty="0">
                          <a:solidFill>
                            <a:srgbClr val="000000"/>
                          </a:solidFill>
                          <a:latin typeface="+mn-lt"/>
                        </a:rPr>
                        <a:t>1.77758 </a:t>
                      </a:r>
                    </a:p>
                  </a:txBody>
                  <a:tcPr marL="0" marR="0" marT="0" marB="0" anchor="ctr">
                    <a:solidFill>
                      <a:schemeClr val="bg1"/>
                    </a:solidFill>
                  </a:tcPr>
                </a:tc>
                <a:tc>
                  <a:txBody>
                    <a:bodyPr/>
                    <a:lstStyle/>
                    <a:p>
                      <a:pPr algn="r" fontAlgn="ctr"/>
                      <a:r>
                        <a:rPr lang="en-US" altLang="zh-TW" sz="1400" b="0" i="0" u="none" strike="noStrike" dirty="0">
                          <a:solidFill>
                            <a:srgbClr val="000000"/>
                          </a:solidFill>
                          <a:latin typeface="+mn-lt"/>
                        </a:rPr>
                        <a:t>0.14286 </a:t>
                      </a:r>
                    </a:p>
                  </a:txBody>
                  <a:tcPr marL="0" marR="0" marT="0" marB="0" anchor="ctr">
                    <a:solidFill>
                      <a:schemeClr val="bg1"/>
                    </a:solidFill>
                  </a:tcPr>
                </a:tc>
                <a:extLst>
                  <a:ext uri="{0D108BD9-81ED-4DB2-BD59-A6C34878D82A}">
                    <a16:rowId xmlns:a16="http://schemas.microsoft.com/office/drawing/2014/main" val="10002"/>
                  </a:ext>
                </a:extLst>
              </a:tr>
              <a:tr h="242400">
                <a:tc>
                  <a:txBody>
                    <a:bodyPr/>
                    <a:lstStyle/>
                    <a:p>
                      <a:pPr algn="r" fontAlgn="ctr"/>
                      <a:r>
                        <a:rPr lang="en-US" altLang="zh-TW" sz="1400" b="0" i="0" u="none" strike="noStrike" dirty="0">
                          <a:solidFill>
                            <a:srgbClr val="000000"/>
                          </a:solidFill>
                          <a:latin typeface="+mn-lt"/>
                        </a:rPr>
                        <a:t>-0.99220 </a:t>
                      </a:r>
                    </a:p>
                  </a:txBody>
                  <a:tcPr marL="0" marR="0" marT="0" marB="0" anchor="ctr">
                    <a:solidFill>
                      <a:schemeClr val="bg1"/>
                    </a:solidFill>
                  </a:tcPr>
                </a:tc>
                <a:tc>
                  <a:txBody>
                    <a:bodyPr/>
                    <a:lstStyle/>
                    <a:p>
                      <a:pPr algn="r" fontAlgn="ctr"/>
                      <a:r>
                        <a:rPr lang="en-US" altLang="zh-TW" sz="1400" b="0" i="0" u="none" strike="noStrike" dirty="0">
                          <a:solidFill>
                            <a:srgbClr val="000000"/>
                          </a:solidFill>
                          <a:latin typeface="+mn-lt"/>
                        </a:rPr>
                        <a:t>0.38437 </a:t>
                      </a:r>
                    </a:p>
                  </a:txBody>
                  <a:tcPr marL="0" marR="0" marT="0" marB="0" anchor="ctr">
                    <a:solidFill>
                      <a:schemeClr val="bg1"/>
                    </a:solidFill>
                  </a:tcPr>
                </a:tc>
                <a:extLst>
                  <a:ext uri="{0D108BD9-81ED-4DB2-BD59-A6C34878D82A}">
                    <a16:rowId xmlns:a16="http://schemas.microsoft.com/office/drawing/2014/main" val="10003"/>
                  </a:ext>
                </a:extLst>
              </a:tr>
              <a:tr h="242400">
                <a:tc>
                  <a:txBody>
                    <a:bodyPr/>
                    <a:lstStyle/>
                    <a:p>
                      <a:pPr algn="r" fontAlgn="ctr"/>
                      <a:r>
                        <a:rPr lang="en-US" altLang="zh-TW" sz="1400" b="0" i="0" u="none" strike="noStrike" dirty="0">
                          <a:solidFill>
                            <a:srgbClr val="000000"/>
                          </a:solidFill>
                          <a:latin typeface="+mn-lt"/>
                        </a:rPr>
                        <a:t>-0.27421 </a:t>
                      </a:r>
                    </a:p>
                  </a:txBody>
                  <a:tcPr marL="0" marR="0" marT="0" marB="0" anchor="ctr">
                    <a:solidFill>
                      <a:schemeClr val="bg1"/>
                    </a:solidFill>
                  </a:tcPr>
                </a:tc>
                <a:tc>
                  <a:txBody>
                    <a:bodyPr/>
                    <a:lstStyle/>
                    <a:p>
                      <a:pPr algn="r" fontAlgn="ctr"/>
                      <a:r>
                        <a:rPr lang="en-US" altLang="zh-TW" sz="1400" b="0" i="0" u="none" strike="noStrike" dirty="0">
                          <a:solidFill>
                            <a:srgbClr val="000000"/>
                          </a:solidFill>
                          <a:latin typeface="+mn-lt"/>
                        </a:rPr>
                        <a:t>0.13042 </a:t>
                      </a:r>
                    </a:p>
                  </a:txBody>
                  <a:tcPr marL="0" marR="0" marT="0" marB="0" anchor="ctr">
                    <a:solidFill>
                      <a:schemeClr val="bg1"/>
                    </a:solidFill>
                  </a:tcPr>
                </a:tc>
                <a:extLst>
                  <a:ext uri="{0D108BD9-81ED-4DB2-BD59-A6C34878D82A}">
                    <a16:rowId xmlns:a16="http://schemas.microsoft.com/office/drawing/2014/main" val="10004"/>
                  </a:ext>
                </a:extLst>
              </a:tr>
              <a:tr h="242400">
                <a:tc>
                  <a:txBody>
                    <a:bodyPr/>
                    <a:lstStyle/>
                    <a:p>
                      <a:pPr algn="r" fontAlgn="ctr"/>
                      <a:r>
                        <a:rPr lang="en-US" altLang="zh-TW" sz="1400" b="0" i="0" u="none" strike="noStrike">
                          <a:solidFill>
                            <a:srgbClr val="000000"/>
                          </a:solidFill>
                          <a:latin typeface="+mn-lt"/>
                        </a:rPr>
                        <a:t>-1.67580 </a:t>
                      </a:r>
                    </a:p>
                  </a:txBody>
                  <a:tcPr marL="0" marR="0" marT="0" marB="0" anchor="ctr">
                    <a:solidFill>
                      <a:schemeClr val="bg1"/>
                    </a:solidFill>
                  </a:tcPr>
                </a:tc>
                <a:tc>
                  <a:txBody>
                    <a:bodyPr/>
                    <a:lstStyle/>
                    <a:p>
                      <a:pPr algn="r" fontAlgn="ctr"/>
                      <a:r>
                        <a:rPr lang="en-US" altLang="zh-TW" sz="1400" b="0" i="0" u="none" strike="noStrike" dirty="0">
                          <a:solidFill>
                            <a:srgbClr val="000000"/>
                          </a:solidFill>
                          <a:latin typeface="+mn-lt"/>
                        </a:rPr>
                        <a:t>-0.20950 </a:t>
                      </a:r>
                    </a:p>
                  </a:txBody>
                  <a:tcPr marL="0" marR="0" marT="0" marB="0" anchor="ctr">
                    <a:solidFill>
                      <a:schemeClr val="bg1"/>
                    </a:solidFill>
                  </a:tcPr>
                </a:tc>
                <a:extLst>
                  <a:ext uri="{0D108BD9-81ED-4DB2-BD59-A6C34878D82A}">
                    <a16:rowId xmlns:a16="http://schemas.microsoft.com/office/drawing/2014/main" val="10005"/>
                  </a:ext>
                </a:extLst>
              </a:tr>
              <a:tr h="242400">
                <a:tc>
                  <a:txBody>
                    <a:bodyPr/>
                    <a:lstStyle/>
                    <a:p>
                      <a:pPr algn="r" fontAlgn="ctr"/>
                      <a:r>
                        <a:rPr lang="en-US" altLang="zh-TW" sz="1400" b="0" i="0" u="none" strike="noStrike" dirty="0">
                          <a:solidFill>
                            <a:srgbClr val="000000"/>
                          </a:solidFill>
                          <a:latin typeface="+mn-lt"/>
                        </a:rPr>
                        <a:t>-0.91295 </a:t>
                      </a:r>
                    </a:p>
                  </a:txBody>
                  <a:tcPr marL="0" marR="0" marT="0" marB="0" anchor="ctr">
                    <a:solidFill>
                      <a:schemeClr val="bg1"/>
                    </a:solidFill>
                  </a:tcPr>
                </a:tc>
                <a:tc>
                  <a:txBody>
                    <a:bodyPr/>
                    <a:lstStyle/>
                    <a:p>
                      <a:pPr algn="r" fontAlgn="ctr"/>
                      <a:r>
                        <a:rPr lang="en-US" altLang="zh-TW" sz="1400" b="0" i="0" u="none" strike="noStrike" dirty="0">
                          <a:solidFill>
                            <a:srgbClr val="000000"/>
                          </a:solidFill>
                          <a:latin typeface="+mn-lt"/>
                        </a:rPr>
                        <a:t>0.17528 </a:t>
                      </a:r>
                    </a:p>
                  </a:txBody>
                  <a:tcPr marL="0" marR="0" marT="0" marB="0" anchor="ctr">
                    <a:solidFill>
                      <a:schemeClr val="bg1"/>
                    </a:solidFill>
                  </a:tcPr>
                </a:tc>
                <a:extLst>
                  <a:ext uri="{0D108BD9-81ED-4DB2-BD59-A6C34878D82A}">
                    <a16:rowId xmlns:a16="http://schemas.microsoft.com/office/drawing/2014/main" val="10006"/>
                  </a:ext>
                </a:extLst>
              </a:tr>
              <a:tr h="242400">
                <a:tc>
                  <a:txBody>
                    <a:bodyPr/>
                    <a:lstStyle/>
                    <a:p>
                      <a:pPr algn="r" fontAlgn="ctr"/>
                      <a:r>
                        <a:rPr lang="en-US" altLang="zh-TW" sz="1400" b="0" i="0" u="none" strike="noStrike" dirty="0">
                          <a:solidFill>
                            <a:srgbClr val="000000"/>
                          </a:solidFill>
                          <a:latin typeface="+mn-lt"/>
                        </a:rPr>
                        <a:t>0.09911 </a:t>
                      </a:r>
                    </a:p>
                  </a:txBody>
                  <a:tcPr marL="0" marR="0" marT="0" marB="0" anchor="ctr">
                    <a:solidFill>
                      <a:schemeClr val="bg1"/>
                    </a:solidFill>
                  </a:tcPr>
                </a:tc>
                <a:tc>
                  <a:txBody>
                    <a:bodyPr/>
                    <a:lstStyle/>
                    <a:p>
                      <a:pPr algn="r" fontAlgn="ctr"/>
                      <a:r>
                        <a:rPr lang="en-US" altLang="zh-TW" sz="1400" b="0" i="0" u="none" strike="noStrike" dirty="0">
                          <a:solidFill>
                            <a:srgbClr val="000000"/>
                          </a:solidFill>
                          <a:latin typeface="+mn-lt"/>
                        </a:rPr>
                        <a:t>-0.34982 </a:t>
                      </a:r>
                    </a:p>
                  </a:txBody>
                  <a:tcPr marL="0" marR="0" marT="0" marB="0" anchor="ctr">
                    <a:solidFill>
                      <a:schemeClr val="bg1"/>
                    </a:solidFill>
                  </a:tcPr>
                </a:tc>
                <a:extLst>
                  <a:ext uri="{0D108BD9-81ED-4DB2-BD59-A6C34878D82A}">
                    <a16:rowId xmlns:a16="http://schemas.microsoft.com/office/drawing/2014/main" val="10007"/>
                  </a:ext>
                </a:extLst>
              </a:tr>
              <a:tr h="242400">
                <a:tc>
                  <a:txBody>
                    <a:bodyPr/>
                    <a:lstStyle/>
                    <a:p>
                      <a:pPr algn="r" fontAlgn="ctr"/>
                      <a:r>
                        <a:rPr lang="en-US" altLang="zh-TW" sz="1400" b="0" i="0" u="none" strike="noStrike">
                          <a:solidFill>
                            <a:srgbClr val="000000"/>
                          </a:solidFill>
                          <a:latin typeface="+mn-lt"/>
                        </a:rPr>
                        <a:t>1.14457 </a:t>
                      </a:r>
                    </a:p>
                  </a:txBody>
                  <a:tcPr marL="0" marR="0" marT="0" marB="0" anchor="ctr">
                    <a:solidFill>
                      <a:schemeClr val="bg1"/>
                    </a:solidFill>
                  </a:tcPr>
                </a:tc>
                <a:tc>
                  <a:txBody>
                    <a:bodyPr/>
                    <a:lstStyle/>
                    <a:p>
                      <a:pPr algn="r" fontAlgn="ctr"/>
                      <a:r>
                        <a:rPr lang="en-US" altLang="zh-TW" sz="1400" b="0" i="0" u="none" strike="noStrike" dirty="0">
                          <a:solidFill>
                            <a:srgbClr val="000000"/>
                          </a:solidFill>
                          <a:latin typeface="+mn-lt"/>
                        </a:rPr>
                        <a:t>0.04642 </a:t>
                      </a:r>
                    </a:p>
                  </a:txBody>
                  <a:tcPr marL="0" marR="0" marT="0" marB="0" anchor="ctr">
                    <a:solidFill>
                      <a:schemeClr val="bg1"/>
                    </a:solidFill>
                  </a:tcPr>
                </a:tc>
                <a:extLst>
                  <a:ext uri="{0D108BD9-81ED-4DB2-BD59-A6C34878D82A}">
                    <a16:rowId xmlns:a16="http://schemas.microsoft.com/office/drawing/2014/main" val="10008"/>
                  </a:ext>
                </a:extLst>
              </a:tr>
              <a:tr h="242400">
                <a:tc>
                  <a:txBody>
                    <a:bodyPr/>
                    <a:lstStyle/>
                    <a:p>
                      <a:pPr algn="r" fontAlgn="ctr"/>
                      <a:r>
                        <a:rPr lang="en-US" altLang="zh-TW" sz="1400" b="0" i="0" u="none" strike="noStrike">
                          <a:solidFill>
                            <a:srgbClr val="000000"/>
                          </a:solidFill>
                          <a:latin typeface="+mn-lt"/>
                        </a:rPr>
                        <a:t>0.43805 </a:t>
                      </a:r>
                    </a:p>
                  </a:txBody>
                  <a:tcPr marL="0" marR="0" marT="0" marB="0" anchor="ctr">
                    <a:solidFill>
                      <a:schemeClr val="bg1"/>
                    </a:solidFill>
                  </a:tcPr>
                </a:tc>
                <a:tc>
                  <a:txBody>
                    <a:bodyPr/>
                    <a:lstStyle/>
                    <a:p>
                      <a:pPr algn="r" fontAlgn="ctr"/>
                      <a:r>
                        <a:rPr lang="en-US" altLang="zh-TW" sz="1400" b="0" i="0" u="none" strike="noStrike" dirty="0">
                          <a:solidFill>
                            <a:srgbClr val="000000"/>
                          </a:solidFill>
                          <a:latin typeface="+mn-lt"/>
                        </a:rPr>
                        <a:t>0.01776 </a:t>
                      </a:r>
                    </a:p>
                  </a:txBody>
                  <a:tcPr marL="0" marR="0" marT="0" marB="0" anchor="ctr">
                    <a:solidFill>
                      <a:schemeClr val="bg1"/>
                    </a:solidFill>
                  </a:tcPr>
                </a:tc>
                <a:extLst>
                  <a:ext uri="{0D108BD9-81ED-4DB2-BD59-A6C34878D82A}">
                    <a16:rowId xmlns:a16="http://schemas.microsoft.com/office/drawing/2014/main" val="10009"/>
                  </a:ext>
                </a:extLst>
              </a:tr>
              <a:tr h="242400">
                <a:tc>
                  <a:txBody>
                    <a:bodyPr/>
                    <a:lstStyle/>
                    <a:p>
                      <a:pPr algn="r" fontAlgn="ctr"/>
                      <a:r>
                        <a:rPr lang="en-US" altLang="zh-TW" sz="1400" b="0" i="0" u="none" strike="noStrike">
                          <a:solidFill>
                            <a:srgbClr val="000000"/>
                          </a:solidFill>
                          <a:latin typeface="+mn-lt"/>
                        </a:rPr>
                        <a:t>1.22382 </a:t>
                      </a:r>
                    </a:p>
                  </a:txBody>
                  <a:tcPr marL="0" marR="0" marT="0" marB="0" anchor="ctr">
                    <a:solidFill>
                      <a:schemeClr val="bg1"/>
                    </a:solidFill>
                  </a:tcPr>
                </a:tc>
                <a:tc>
                  <a:txBody>
                    <a:bodyPr/>
                    <a:lstStyle/>
                    <a:p>
                      <a:pPr algn="r" fontAlgn="ctr"/>
                      <a:r>
                        <a:rPr lang="en-US" altLang="zh-TW" sz="1400" b="0" i="0" u="none" strike="noStrike" dirty="0">
                          <a:solidFill>
                            <a:srgbClr val="000000"/>
                          </a:solidFill>
                          <a:latin typeface="+mn-lt"/>
                        </a:rPr>
                        <a:t>-0.16268 </a:t>
                      </a:r>
                    </a:p>
                  </a:txBody>
                  <a:tcPr marL="0" marR="0" marT="0" marB="0" anchor="ctr">
                    <a:solidFill>
                      <a:schemeClr val="bg1"/>
                    </a:solidFill>
                  </a:tcPr>
                </a:tc>
                <a:extLst>
                  <a:ext uri="{0D108BD9-81ED-4DB2-BD59-A6C34878D82A}">
                    <a16:rowId xmlns:a16="http://schemas.microsoft.com/office/drawing/2014/main" val="10010"/>
                  </a:ext>
                </a:extLst>
              </a:tr>
              <a:tr h="283427">
                <a:tc>
                  <a:txBody>
                    <a:bodyPr/>
                    <a:lstStyle/>
                    <a:p>
                      <a:pPr algn="r">
                        <a:lnSpc>
                          <a:spcPct val="90000"/>
                        </a:lnSpc>
                      </a:pPr>
                      <a:r>
                        <a:rPr lang="en-US" altLang="zh-TW" sz="1400" dirty="0"/>
                        <a:t>0</a:t>
                      </a:r>
                      <a:endParaRPr lang="zh-TW" altLang="en-US" sz="1400" dirty="0"/>
                    </a:p>
                  </a:txBody>
                  <a:tcPr marL="91439" marR="91439" marT="45714" marB="45714"/>
                </a:tc>
                <a:tc>
                  <a:txBody>
                    <a:bodyPr/>
                    <a:lstStyle/>
                    <a:p>
                      <a:pPr algn="r">
                        <a:lnSpc>
                          <a:spcPct val="90000"/>
                        </a:lnSpc>
                      </a:pPr>
                      <a:r>
                        <a:rPr lang="en-US" altLang="zh-TW" sz="1400" dirty="0"/>
                        <a:t>0</a:t>
                      </a:r>
                      <a:endParaRPr lang="zh-TW" altLang="en-US" sz="1400" dirty="0"/>
                    </a:p>
                  </a:txBody>
                  <a:tcPr marL="91439" marR="91439" marT="45714" marB="45714"/>
                </a:tc>
                <a:extLst>
                  <a:ext uri="{0D108BD9-81ED-4DB2-BD59-A6C34878D82A}">
                    <a16:rowId xmlns:a16="http://schemas.microsoft.com/office/drawing/2014/main" val="10011"/>
                  </a:ext>
                </a:extLst>
              </a:tr>
            </a:tbl>
          </a:graphicData>
        </a:graphic>
      </p:graphicFrame>
      <p:graphicFrame>
        <p:nvGraphicFramePr>
          <p:cNvPr id="18" name="表格 17"/>
          <p:cNvGraphicFramePr>
            <a:graphicFrameLocks noGrp="1"/>
          </p:cNvGraphicFramePr>
          <p:nvPr/>
        </p:nvGraphicFramePr>
        <p:xfrm>
          <a:off x="7667625" y="2495550"/>
          <a:ext cx="2286000" cy="3040060"/>
        </p:xfrm>
        <a:graphic>
          <a:graphicData uri="http://schemas.openxmlformats.org/drawingml/2006/table">
            <a:tbl>
              <a:tblPr firstRow="1" bandRow="1">
                <a:tableStyleId>{616DA210-FB5B-4158-B5E0-FEB733F419BA}</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283465">
                <a:tc>
                  <a:txBody>
                    <a:bodyPr/>
                    <a:lstStyle/>
                    <a:p>
                      <a:pPr algn="ctr">
                        <a:lnSpc>
                          <a:spcPct val="90000"/>
                        </a:lnSpc>
                      </a:pPr>
                      <a:r>
                        <a:rPr lang="en-US" altLang="zh-TW" sz="1400" b="0" i="1" dirty="0"/>
                        <a:t>x’</a:t>
                      </a:r>
                      <a:endParaRPr lang="zh-TW" altLang="en-US" sz="1400" b="0" i="1" dirty="0"/>
                    </a:p>
                  </a:txBody>
                  <a:tcPr marL="91439" marR="91439">
                    <a:solidFill>
                      <a:schemeClr val="bg2">
                        <a:lumMod val="25000"/>
                        <a:lumOff val="75000"/>
                      </a:schemeClr>
                    </a:solidFill>
                  </a:tcPr>
                </a:tc>
                <a:tc>
                  <a:txBody>
                    <a:bodyPr/>
                    <a:lstStyle/>
                    <a:p>
                      <a:pPr algn="ctr">
                        <a:lnSpc>
                          <a:spcPct val="90000"/>
                        </a:lnSpc>
                      </a:pPr>
                      <a:r>
                        <a:rPr lang="en-US" altLang="zh-TW" sz="1400" b="0" i="1" dirty="0"/>
                        <a:t>y’</a:t>
                      </a:r>
                      <a:endParaRPr lang="zh-TW" altLang="en-US" sz="1400" b="0" i="1" dirty="0"/>
                    </a:p>
                  </a:txBody>
                  <a:tcPr marL="91439" marR="91439">
                    <a:solidFill>
                      <a:schemeClr val="bg2">
                        <a:lumMod val="25000"/>
                        <a:lumOff val="75000"/>
                      </a:schemeClr>
                    </a:solidFill>
                  </a:tcPr>
                </a:tc>
                <a:extLst>
                  <a:ext uri="{0D108BD9-81ED-4DB2-BD59-A6C34878D82A}">
                    <a16:rowId xmlns:a16="http://schemas.microsoft.com/office/drawing/2014/main" val="10000"/>
                  </a:ext>
                </a:extLst>
              </a:tr>
              <a:tr h="247313">
                <a:tc>
                  <a:txBody>
                    <a:bodyPr/>
                    <a:lstStyle/>
                    <a:p>
                      <a:pPr algn="r" fontAlgn="ctr"/>
                      <a:r>
                        <a:rPr lang="en-US" altLang="zh-TW" sz="1400" b="0" i="0" u="none" strike="noStrike" dirty="0">
                          <a:solidFill>
                            <a:srgbClr val="000000"/>
                          </a:solidFill>
                          <a:latin typeface="+mn-lt"/>
                        </a:rPr>
                        <a:t>-0.82797 </a:t>
                      </a:r>
                    </a:p>
                  </a:txBody>
                  <a:tcPr marL="0" marR="0" marT="0" marB="0" anchor="ctr">
                    <a:solidFill>
                      <a:schemeClr val="bg1"/>
                    </a:solidFill>
                  </a:tcPr>
                </a:tc>
                <a:tc>
                  <a:txBody>
                    <a:bodyPr/>
                    <a:lstStyle/>
                    <a:p>
                      <a:pPr algn="r" fontAlgn="ctr"/>
                      <a:r>
                        <a:rPr lang="en-US" altLang="zh-TW" sz="1400" b="0" i="0" u="none" strike="noStrike">
                          <a:solidFill>
                            <a:srgbClr val="000000"/>
                          </a:solidFill>
                          <a:latin typeface="+mn-lt"/>
                        </a:rPr>
                        <a:t>0 </a:t>
                      </a:r>
                    </a:p>
                  </a:txBody>
                  <a:tcPr marL="0" marR="0" marT="0" marB="0" anchor="ctr">
                    <a:solidFill>
                      <a:schemeClr val="bg1"/>
                    </a:solidFill>
                  </a:tcPr>
                </a:tc>
                <a:extLst>
                  <a:ext uri="{0D108BD9-81ED-4DB2-BD59-A6C34878D82A}">
                    <a16:rowId xmlns:a16="http://schemas.microsoft.com/office/drawing/2014/main" val="10001"/>
                  </a:ext>
                </a:extLst>
              </a:tr>
              <a:tr h="247313">
                <a:tc>
                  <a:txBody>
                    <a:bodyPr/>
                    <a:lstStyle/>
                    <a:p>
                      <a:pPr algn="r" fontAlgn="ctr"/>
                      <a:r>
                        <a:rPr lang="en-US" altLang="zh-TW" sz="1400" b="0" i="0" u="none" strike="noStrike" dirty="0">
                          <a:solidFill>
                            <a:srgbClr val="000000"/>
                          </a:solidFill>
                          <a:latin typeface="+mn-lt"/>
                        </a:rPr>
                        <a:t>1.77758 </a:t>
                      </a:r>
                    </a:p>
                  </a:txBody>
                  <a:tcPr marL="0" marR="0" marT="0" marB="0" anchor="ctr">
                    <a:solidFill>
                      <a:schemeClr val="bg1"/>
                    </a:solidFill>
                  </a:tcPr>
                </a:tc>
                <a:tc>
                  <a:txBody>
                    <a:bodyPr/>
                    <a:lstStyle/>
                    <a:p>
                      <a:pPr algn="r" fontAlgn="ctr"/>
                      <a:r>
                        <a:rPr lang="en-US" altLang="zh-TW" sz="1400" b="0" i="0" u="none" strike="noStrike" dirty="0">
                          <a:solidFill>
                            <a:srgbClr val="000000"/>
                          </a:solidFill>
                          <a:latin typeface="+mn-lt"/>
                        </a:rPr>
                        <a:t>0 </a:t>
                      </a:r>
                    </a:p>
                  </a:txBody>
                  <a:tcPr marL="0" marR="0" marT="0" marB="0" anchor="ctr">
                    <a:solidFill>
                      <a:schemeClr val="bg1"/>
                    </a:solidFill>
                  </a:tcPr>
                </a:tc>
                <a:extLst>
                  <a:ext uri="{0D108BD9-81ED-4DB2-BD59-A6C34878D82A}">
                    <a16:rowId xmlns:a16="http://schemas.microsoft.com/office/drawing/2014/main" val="10002"/>
                  </a:ext>
                </a:extLst>
              </a:tr>
              <a:tr h="247313">
                <a:tc>
                  <a:txBody>
                    <a:bodyPr/>
                    <a:lstStyle/>
                    <a:p>
                      <a:pPr algn="r" fontAlgn="ctr"/>
                      <a:r>
                        <a:rPr lang="en-US" altLang="zh-TW" sz="1400" b="0" i="0" u="none" strike="noStrike" dirty="0">
                          <a:solidFill>
                            <a:srgbClr val="000000"/>
                          </a:solidFill>
                          <a:latin typeface="+mn-lt"/>
                        </a:rPr>
                        <a:t>-0.99220 </a:t>
                      </a:r>
                    </a:p>
                  </a:txBody>
                  <a:tcPr marL="0" marR="0" marT="0" marB="0" anchor="ctr">
                    <a:solidFill>
                      <a:schemeClr val="bg1"/>
                    </a:solidFill>
                  </a:tcPr>
                </a:tc>
                <a:tc>
                  <a:txBody>
                    <a:bodyPr/>
                    <a:lstStyle/>
                    <a:p>
                      <a:pPr algn="r" fontAlgn="ctr"/>
                      <a:r>
                        <a:rPr lang="en-US" altLang="zh-TW" sz="1400" b="0" i="0" u="none" strike="noStrike" dirty="0">
                          <a:solidFill>
                            <a:srgbClr val="000000"/>
                          </a:solidFill>
                          <a:latin typeface="+mn-lt"/>
                        </a:rPr>
                        <a:t>0 </a:t>
                      </a:r>
                    </a:p>
                  </a:txBody>
                  <a:tcPr marL="0" marR="0" marT="0" marB="0" anchor="ctr">
                    <a:solidFill>
                      <a:schemeClr val="bg1"/>
                    </a:solidFill>
                  </a:tcPr>
                </a:tc>
                <a:extLst>
                  <a:ext uri="{0D108BD9-81ED-4DB2-BD59-A6C34878D82A}">
                    <a16:rowId xmlns:a16="http://schemas.microsoft.com/office/drawing/2014/main" val="10003"/>
                  </a:ext>
                </a:extLst>
              </a:tr>
              <a:tr h="247313">
                <a:tc>
                  <a:txBody>
                    <a:bodyPr/>
                    <a:lstStyle/>
                    <a:p>
                      <a:pPr algn="r" fontAlgn="ctr"/>
                      <a:r>
                        <a:rPr lang="en-US" altLang="zh-TW" sz="1400" b="0" i="0" u="none" strike="noStrike" dirty="0">
                          <a:solidFill>
                            <a:srgbClr val="000000"/>
                          </a:solidFill>
                          <a:latin typeface="+mn-lt"/>
                        </a:rPr>
                        <a:t>-0.27421 </a:t>
                      </a:r>
                    </a:p>
                  </a:txBody>
                  <a:tcPr marL="0" marR="0" marT="0" marB="0" anchor="ctr">
                    <a:solidFill>
                      <a:schemeClr val="bg1"/>
                    </a:solidFill>
                  </a:tcPr>
                </a:tc>
                <a:tc>
                  <a:txBody>
                    <a:bodyPr/>
                    <a:lstStyle/>
                    <a:p>
                      <a:pPr algn="r" fontAlgn="ctr"/>
                      <a:r>
                        <a:rPr lang="en-US" altLang="zh-TW" sz="1400" b="0" i="0" u="none" strike="noStrike" dirty="0">
                          <a:solidFill>
                            <a:srgbClr val="000000"/>
                          </a:solidFill>
                          <a:latin typeface="+mn-lt"/>
                        </a:rPr>
                        <a:t>0 </a:t>
                      </a:r>
                    </a:p>
                  </a:txBody>
                  <a:tcPr marL="0" marR="0" marT="0" marB="0" anchor="ctr">
                    <a:solidFill>
                      <a:schemeClr val="bg1"/>
                    </a:solidFill>
                  </a:tcPr>
                </a:tc>
                <a:extLst>
                  <a:ext uri="{0D108BD9-81ED-4DB2-BD59-A6C34878D82A}">
                    <a16:rowId xmlns:a16="http://schemas.microsoft.com/office/drawing/2014/main" val="10004"/>
                  </a:ext>
                </a:extLst>
              </a:tr>
              <a:tr h="247313">
                <a:tc>
                  <a:txBody>
                    <a:bodyPr/>
                    <a:lstStyle/>
                    <a:p>
                      <a:pPr algn="r" fontAlgn="ctr"/>
                      <a:r>
                        <a:rPr lang="en-US" altLang="zh-TW" sz="1400" b="0" i="0" u="none" strike="noStrike" dirty="0">
                          <a:solidFill>
                            <a:srgbClr val="000000"/>
                          </a:solidFill>
                          <a:latin typeface="+mn-lt"/>
                        </a:rPr>
                        <a:t>-1.67580 </a:t>
                      </a:r>
                    </a:p>
                  </a:txBody>
                  <a:tcPr marL="0" marR="0" marT="0" marB="0" anchor="ctr">
                    <a:solidFill>
                      <a:schemeClr val="bg1"/>
                    </a:solidFill>
                  </a:tcPr>
                </a:tc>
                <a:tc>
                  <a:txBody>
                    <a:bodyPr/>
                    <a:lstStyle/>
                    <a:p>
                      <a:pPr algn="r" fontAlgn="ctr"/>
                      <a:r>
                        <a:rPr lang="en-US" altLang="zh-TW" sz="1400" b="0" i="0" u="none" strike="noStrike" dirty="0">
                          <a:solidFill>
                            <a:srgbClr val="000000"/>
                          </a:solidFill>
                          <a:latin typeface="+mn-lt"/>
                        </a:rPr>
                        <a:t>0 </a:t>
                      </a:r>
                    </a:p>
                  </a:txBody>
                  <a:tcPr marL="0" marR="0" marT="0" marB="0" anchor="ctr">
                    <a:solidFill>
                      <a:schemeClr val="bg1"/>
                    </a:solidFill>
                  </a:tcPr>
                </a:tc>
                <a:extLst>
                  <a:ext uri="{0D108BD9-81ED-4DB2-BD59-A6C34878D82A}">
                    <a16:rowId xmlns:a16="http://schemas.microsoft.com/office/drawing/2014/main" val="10005"/>
                  </a:ext>
                </a:extLst>
              </a:tr>
              <a:tr h="247313">
                <a:tc>
                  <a:txBody>
                    <a:bodyPr/>
                    <a:lstStyle/>
                    <a:p>
                      <a:pPr algn="r" fontAlgn="ctr"/>
                      <a:r>
                        <a:rPr lang="en-US" altLang="zh-TW" sz="1400" b="0" i="0" u="none" strike="noStrike" dirty="0">
                          <a:solidFill>
                            <a:srgbClr val="000000"/>
                          </a:solidFill>
                          <a:latin typeface="+mn-lt"/>
                        </a:rPr>
                        <a:t>-0.91295 </a:t>
                      </a:r>
                    </a:p>
                  </a:txBody>
                  <a:tcPr marL="0" marR="0" marT="0" marB="0" anchor="ctr">
                    <a:solidFill>
                      <a:schemeClr val="bg1"/>
                    </a:solidFill>
                  </a:tcPr>
                </a:tc>
                <a:tc>
                  <a:txBody>
                    <a:bodyPr/>
                    <a:lstStyle/>
                    <a:p>
                      <a:pPr algn="r" fontAlgn="ctr"/>
                      <a:r>
                        <a:rPr lang="en-US" altLang="zh-TW" sz="1400" b="0" i="0" u="none" strike="noStrike" dirty="0">
                          <a:solidFill>
                            <a:srgbClr val="000000"/>
                          </a:solidFill>
                          <a:latin typeface="+mn-lt"/>
                        </a:rPr>
                        <a:t>0 </a:t>
                      </a:r>
                    </a:p>
                  </a:txBody>
                  <a:tcPr marL="0" marR="0" marT="0" marB="0" anchor="ctr">
                    <a:solidFill>
                      <a:schemeClr val="bg1"/>
                    </a:solidFill>
                  </a:tcPr>
                </a:tc>
                <a:extLst>
                  <a:ext uri="{0D108BD9-81ED-4DB2-BD59-A6C34878D82A}">
                    <a16:rowId xmlns:a16="http://schemas.microsoft.com/office/drawing/2014/main" val="10006"/>
                  </a:ext>
                </a:extLst>
              </a:tr>
              <a:tr h="247313">
                <a:tc>
                  <a:txBody>
                    <a:bodyPr/>
                    <a:lstStyle/>
                    <a:p>
                      <a:pPr algn="r" fontAlgn="ctr"/>
                      <a:r>
                        <a:rPr lang="en-US" altLang="zh-TW" sz="1400" b="0" i="0" u="none" strike="noStrike" dirty="0">
                          <a:solidFill>
                            <a:srgbClr val="000000"/>
                          </a:solidFill>
                          <a:latin typeface="+mn-lt"/>
                        </a:rPr>
                        <a:t>0.09911 </a:t>
                      </a:r>
                    </a:p>
                  </a:txBody>
                  <a:tcPr marL="0" marR="0" marT="0" marB="0" anchor="ctr">
                    <a:solidFill>
                      <a:schemeClr val="bg1"/>
                    </a:solidFill>
                  </a:tcPr>
                </a:tc>
                <a:tc>
                  <a:txBody>
                    <a:bodyPr/>
                    <a:lstStyle/>
                    <a:p>
                      <a:pPr algn="r" fontAlgn="ctr"/>
                      <a:r>
                        <a:rPr lang="en-US" altLang="zh-TW" sz="1400" b="0" i="0" u="none" strike="noStrike" dirty="0">
                          <a:solidFill>
                            <a:srgbClr val="000000"/>
                          </a:solidFill>
                          <a:latin typeface="+mn-lt"/>
                        </a:rPr>
                        <a:t>0 </a:t>
                      </a:r>
                    </a:p>
                  </a:txBody>
                  <a:tcPr marL="0" marR="0" marT="0" marB="0" anchor="ctr">
                    <a:solidFill>
                      <a:schemeClr val="bg1"/>
                    </a:solidFill>
                  </a:tcPr>
                </a:tc>
                <a:extLst>
                  <a:ext uri="{0D108BD9-81ED-4DB2-BD59-A6C34878D82A}">
                    <a16:rowId xmlns:a16="http://schemas.microsoft.com/office/drawing/2014/main" val="10007"/>
                  </a:ext>
                </a:extLst>
              </a:tr>
              <a:tr h="247313">
                <a:tc>
                  <a:txBody>
                    <a:bodyPr/>
                    <a:lstStyle/>
                    <a:p>
                      <a:pPr algn="r" fontAlgn="ctr"/>
                      <a:r>
                        <a:rPr lang="en-US" altLang="zh-TW" sz="1400" b="0" i="0" u="none" strike="noStrike">
                          <a:solidFill>
                            <a:srgbClr val="000000"/>
                          </a:solidFill>
                          <a:latin typeface="+mn-lt"/>
                        </a:rPr>
                        <a:t>1.14457 </a:t>
                      </a:r>
                    </a:p>
                  </a:txBody>
                  <a:tcPr marL="0" marR="0" marT="0" marB="0" anchor="ctr">
                    <a:solidFill>
                      <a:schemeClr val="bg1"/>
                    </a:solidFill>
                  </a:tcPr>
                </a:tc>
                <a:tc>
                  <a:txBody>
                    <a:bodyPr/>
                    <a:lstStyle/>
                    <a:p>
                      <a:pPr algn="r" fontAlgn="ctr"/>
                      <a:r>
                        <a:rPr lang="en-US" altLang="zh-TW" sz="1400" b="0" i="0" u="none" strike="noStrike" dirty="0">
                          <a:solidFill>
                            <a:srgbClr val="000000"/>
                          </a:solidFill>
                          <a:latin typeface="+mn-lt"/>
                        </a:rPr>
                        <a:t>0 </a:t>
                      </a:r>
                    </a:p>
                  </a:txBody>
                  <a:tcPr marL="0" marR="0" marT="0" marB="0" anchor="ctr">
                    <a:solidFill>
                      <a:schemeClr val="bg1"/>
                    </a:solidFill>
                  </a:tcPr>
                </a:tc>
                <a:extLst>
                  <a:ext uri="{0D108BD9-81ED-4DB2-BD59-A6C34878D82A}">
                    <a16:rowId xmlns:a16="http://schemas.microsoft.com/office/drawing/2014/main" val="10008"/>
                  </a:ext>
                </a:extLst>
              </a:tr>
              <a:tr h="247313">
                <a:tc>
                  <a:txBody>
                    <a:bodyPr/>
                    <a:lstStyle/>
                    <a:p>
                      <a:pPr algn="r" fontAlgn="ctr"/>
                      <a:r>
                        <a:rPr lang="en-US" altLang="zh-TW" sz="1400" b="0" i="0" u="none" strike="noStrike">
                          <a:solidFill>
                            <a:srgbClr val="000000"/>
                          </a:solidFill>
                          <a:latin typeface="+mn-lt"/>
                        </a:rPr>
                        <a:t>0.43805 </a:t>
                      </a:r>
                    </a:p>
                  </a:txBody>
                  <a:tcPr marL="0" marR="0" marT="0" marB="0" anchor="ctr">
                    <a:solidFill>
                      <a:schemeClr val="bg1"/>
                    </a:solidFill>
                  </a:tcPr>
                </a:tc>
                <a:tc>
                  <a:txBody>
                    <a:bodyPr/>
                    <a:lstStyle/>
                    <a:p>
                      <a:pPr algn="r" fontAlgn="ctr"/>
                      <a:r>
                        <a:rPr lang="en-US" altLang="zh-TW" sz="1400" b="0" i="0" u="none" strike="noStrike" dirty="0">
                          <a:solidFill>
                            <a:srgbClr val="000000"/>
                          </a:solidFill>
                          <a:latin typeface="+mn-lt"/>
                        </a:rPr>
                        <a:t>0 </a:t>
                      </a:r>
                    </a:p>
                  </a:txBody>
                  <a:tcPr marL="0" marR="0" marT="0" marB="0" anchor="ctr">
                    <a:solidFill>
                      <a:schemeClr val="bg1"/>
                    </a:solidFill>
                  </a:tcPr>
                </a:tc>
                <a:extLst>
                  <a:ext uri="{0D108BD9-81ED-4DB2-BD59-A6C34878D82A}">
                    <a16:rowId xmlns:a16="http://schemas.microsoft.com/office/drawing/2014/main" val="10009"/>
                  </a:ext>
                </a:extLst>
              </a:tr>
              <a:tr h="247313">
                <a:tc>
                  <a:txBody>
                    <a:bodyPr/>
                    <a:lstStyle/>
                    <a:p>
                      <a:pPr algn="r" fontAlgn="ctr"/>
                      <a:r>
                        <a:rPr lang="en-US" altLang="zh-TW" sz="1400" b="0" i="0" u="none" strike="noStrike" dirty="0">
                          <a:solidFill>
                            <a:srgbClr val="000000"/>
                          </a:solidFill>
                          <a:latin typeface="+mn-lt"/>
                        </a:rPr>
                        <a:t>1.22382 </a:t>
                      </a:r>
                    </a:p>
                  </a:txBody>
                  <a:tcPr marL="0" marR="0" marT="0" marB="0" anchor="ctr">
                    <a:solidFill>
                      <a:schemeClr val="bg1"/>
                    </a:solidFill>
                  </a:tcPr>
                </a:tc>
                <a:tc>
                  <a:txBody>
                    <a:bodyPr/>
                    <a:lstStyle/>
                    <a:p>
                      <a:pPr algn="r" fontAlgn="ctr"/>
                      <a:r>
                        <a:rPr lang="en-US" altLang="zh-TW" sz="1400" b="0" i="0" u="none" strike="noStrike" dirty="0">
                          <a:solidFill>
                            <a:srgbClr val="000000"/>
                          </a:solidFill>
                          <a:latin typeface="+mn-lt"/>
                        </a:rPr>
                        <a:t>0 </a:t>
                      </a:r>
                    </a:p>
                  </a:txBody>
                  <a:tcPr marL="0" marR="0" marT="0" marB="0" anchor="ctr">
                    <a:solidFill>
                      <a:schemeClr val="bg1"/>
                    </a:solidFill>
                  </a:tcPr>
                </a:tc>
                <a:extLst>
                  <a:ext uri="{0D108BD9-81ED-4DB2-BD59-A6C34878D82A}">
                    <a16:rowId xmlns:a16="http://schemas.microsoft.com/office/drawing/2014/main" val="10010"/>
                  </a:ext>
                </a:extLst>
              </a:tr>
              <a:tr h="283465">
                <a:tc>
                  <a:txBody>
                    <a:bodyPr/>
                    <a:lstStyle/>
                    <a:p>
                      <a:pPr algn="r">
                        <a:lnSpc>
                          <a:spcPct val="90000"/>
                        </a:lnSpc>
                      </a:pPr>
                      <a:r>
                        <a:rPr lang="en-US" altLang="zh-TW" sz="1400" dirty="0"/>
                        <a:t>0</a:t>
                      </a:r>
                      <a:endParaRPr lang="zh-TW" altLang="en-US" sz="1400" dirty="0"/>
                    </a:p>
                  </a:txBody>
                  <a:tcPr marL="91439" marR="91439"/>
                </a:tc>
                <a:tc>
                  <a:txBody>
                    <a:bodyPr/>
                    <a:lstStyle/>
                    <a:p>
                      <a:pPr algn="r">
                        <a:lnSpc>
                          <a:spcPct val="90000"/>
                        </a:lnSpc>
                      </a:pPr>
                      <a:r>
                        <a:rPr lang="en-US" altLang="zh-TW" sz="1400" dirty="0"/>
                        <a:t>0</a:t>
                      </a:r>
                      <a:endParaRPr lang="zh-TW" altLang="en-US" sz="1400" dirty="0"/>
                    </a:p>
                  </a:txBody>
                  <a:tcPr marL="91439" marR="91439"/>
                </a:tc>
                <a:extLst>
                  <a:ext uri="{0D108BD9-81ED-4DB2-BD59-A6C34878D82A}">
                    <a16:rowId xmlns:a16="http://schemas.microsoft.com/office/drawing/2014/main" val="10011"/>
                  </a:ext>
                </a:extLst>
              </a:tr>
            </a:tbl>
          </a:graphicData>
        </a:graphic>
      </p:graphicFrame>
      <p:graphicFrame>
        <p:nvGraphicFramePr>
          <p:cNvPr id="65539" name="Object 3"/>
          <p:cNvGraphicFramePr>
            <a:graphicFrameLocks noChangeAspect="1"/>
          </p:cNvGraphicFramePr>
          <p:nvPr/>
        </p:nvGraphicFramePr>
        <p:xfrm>
          <a:off x="1919288" y="3951288"/>
          <a:ext cx="817562" cy="366713"/>
        </p:xfrm>
        <a:graphic>
          <a:graphicData uri="http://schemas.openxmlformats.org/presentationml/2006/ole">
            <mc:AlternateContent xmlns:mc="http://schemas.openxmlformats.org/markup-compatibility/2006">
              <mc:Choice xmlns:v="urn:schemas-microsoft-com:vml" Requires="v">
                <p:oleObj spid="_x0000_s94436" name="Equation" r:id="rId5" imgW="507960" imgH="228600" progId="Equation.DSMT4">
                  <p:embed/>
                </p:oleObj>
              </mc:Choice>
              <mc:Fallback>
                <p:oleObj name="Equation" r:id="rId5" imgW="507960" imgH="228600" progId="Equation.DSMT4">
                  <p:embed/>
                  <p:pic>
                    <p:nvPicPr>
                      <p:cNvPr id="6553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9288" y="3951288"/>
                        <a:ext cx="817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0" name="Object 9"/>
          <p:cNvGraphicFramePr>
            <a:graphicFrameLocks noChangeAspect="1"/>
          </p:cNvGraphicFramePr>
          <p:nvPr/>
        </p:nvGraphicFramePr>
        <p:xfrm>
          <a:off x="6789738" y="3944938"/>
          <a:ext cx="817562" cy="366713"/>
        </p:xfrm>
        <a:graphic>
          <a:graphicData uri="http://schemas.openxmlformats.org/presentationml/2006/ole">
            <mc:AlternateContent xmlns:mc="http://schemas.openxmlformats.org/markup-compatibility/2006">
              <mc:Choice xmlns:v="urn:schemas-microsoft-com:vml" Requires="v">
                <p:oleObj spid="_x0000_s94437" name="Equation" r:id="rId7" imgW="507960" imgH="228600" progId="Equation.DSMT4">
                  <p:embed/>
                </p:oleObj>
              </mc:Choice>
              <mc:Fallback>
                <p:oleObj name="Equation" r:id="rId7" imgW="507960" imgH="228600" progId="Equation.DSMT4">
                  <p:embed/>
                  <p:pic>
                    <p:nvPicPr>
                      <p:cNvPr id="6554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9738" y="3944938"/>
                        <a:ext cx="8175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1" name="Object 11"/>
          <p:cNvGraphicFramePr>
            <a:graphicFrameLocks noChangeAspect="1"/>
          </p:cNvGraphicFramePr>
          <p:nvPr/>
        </p:nvGraphicFramePr>
        <p:xfrm>
          <a:off x="1666876" y="5600700"/>
          <a:ext cx="3413125" cy="639762"/>
        </p:xfrm>
        <a:graphic>
          <a:graphicData uri="http://schemas.openxmlformats.org/presentationml/2006/ole">
            <mc:AlternateContent xmlns:mc="http://schemas.openxmlformats.org/markup-compatibility/2006">
              <mc:Choice xmlns:v="urn:schemas-microsoft-com:vml" Requires="v">
                <p:oleObj spid="_x0000_s94438" name="Equation" r:id="rId8" imgW="2438280" imgH="457200" progId="Equation.DSMT4">
                  <p:embed/>
                </p:oleObj>
              </mc:Choice>
              <mc:Fallback>
                <p:oleObj name="Equation" r:id="rId8" imgW="2438280" imgH="457200" progId="Equation.DSMT4">
                  <p:embed/>
                  <p:pic>
                    <p:nvPicPr>
                      <p:cNvPr id="65541"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66876" y="5600700"/>
                        <a:ext cx="3413125" cy="639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2" name="Object 89"/>
          <p:cNvGraphicFramePr>
            <a:graphicFrameLocks noChangeAspect="1"/>
          </p:cNvGraphicFramePr>
          <p:nvPr/>
        </p:nvGraphicFramePr>
        <p:xfrm>
          <a:off x="7245350" y="5616575"/>
          <a:ext cx="2738438" cy="639762"/>
        </p:xfrm>
        <a:graphic>
          <a:graphicData uri="http://schemas.openxmlformats.org/presentationml/2006/ole">
            <mc:AlternateContent xmlns:mc="http://schemas.openxmlformats.org/markup-compatibility/2006">
              <mc:Choice xmlns:v="urn:schemas-microsoft-com:vml" Requires="v">
                <p:oleObj spid="_x0000_s94439" name="Equation" r:id="rId10" imgW="1955520" imgH="457200" progId="Equation.DSMT4">
                  <p:embed/>
                </p:oleObj>
              </mc:Choice>
              <mc:Fallback>
                <p:oleObj name="Equation" r:id="rId10" imgW="1955520" imgH="457200" progId="Equation.DSMT4">
                  <p:embed/>
                  <p:pic>
                    <p:nvPicPr>
                      <p:cNvPr id="65542" name="Object 8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45350" y="5616575"/>
                        <a:ext cx="2738438" cy="639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3" name="Object 2"/>
          <p:cNvGraphicFramePr>
            <a:graphicFrameLocks noChangeAspect="1"/>
          </p:cNvGraphicFramePr>
          <p:nvPr/>
        </p:nvGraphicFramePr>
        <p:xfrm>
          <a:off x="1774825" y="639762"/>
          <a:ext cx="4565842" cy="633663"/>
        </p:xfrm>
        <a:graphic>
          <a:graphicData uri="http://schemas.openxmlformats.org/presentationml/2006/ole">
            <mc:AlternateContent xmlns:mc="http://schemas.openxmlformats.org/markup-compatibility/2006">
              <mc:Choice xmlns:v="urn:schemas-microsoft-com:vml" Requires="v">
                <p:oleObj spid="_x0000_s94440" name="Equation" r:id="rId12" imgW="3479760" imgH="482400" progId="Equation.DSMT4">
                  <p:embed/>
                </p:oleObj>
              </mc:Choice>
              <mc:Fallback>
                <p:oleObj name="Equation" r:id="rId12" imgW="3479760" imgH="482400" progId="Equation.DSMT4">
                  <p:embed/>
                  <p:pic>
                    <p:nvPicPr>
                      <p:cNvPr id="65543" name="Object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74825" y="639762"/>
                        <a:ext cx="4565842" cy="633663"/>
                      </a:xfrm>
                      <a:prstGeom prst="rect">
                        <a:avLst/>
                      </a:prstGeom>
                      <a:noFill/>
                    </p:spPr>
                  </p:pic>
                </p:oleObj>
              </mc:Fallback>
            </mc:AlternateContent>
          </a:graphicData>
        </a:graphic>
      </p:graphicFrame>
      <p:graphicFrame>
        <p:nvGraphicFramePr>
          <p:cNvPr id="65544" name="Object 92"/>
          <p:cNvGraphicFramePr>
            <a:graphicFrameLocks noChangeAspect="1"/>
          </p:cNvGraphicFramePr>
          <p:nvPr/>
        </p:nvGraphicFramePr>
        <p:xfrm>
          <a:off x="6998419" y="784225"/>
          <a:ext cx="2708708" cy="299878"/>
        </p:xfrm>
        <a:graphic>
          <a:graphicData uri="http://schemas.openxmlformats.org/presentationml/2006/ole">
            <mc:AlternateContent xmlns:mc="http://schemas.openxmlformats.org/markup-compatibility/2006">
              <mc:Choice xmlns:v="urn:schemas-microsoft-com:vml" Requires="v">
                <p:oleObj spid="_x0000_s94441" name="Equation" r:id="rId14" imgW="1828800" imgH="203040" progId="Equation.DSMT4">
                  <p:embed/>
                </p:oleObj>
              </mc:Choice>
              <mc:Fallback>
                <p:oleObj name="Equation" r:id="rId14" imgW="1828800" imgH="203040" progId="Equation.DSMT4">
                  <p:embed/>
                  <p:pic>
                    <p:nvPicPr>
                      <p:cNvPr id="65544" name="Object 92"/>
                      <p:cNvPicPr>
                        <a:picLocks noChangeAspect="1" noChangeArrowheads="1"/>
                      </p:cNvPicPr>
                      <p:nvPr/>
                    </p:nvPicPr>
                    <p:blipFill>
                      <a:blip r:embed="rId15"/>
                      <a:srcRect/>
                      <a:stretch>
                        <a:fillRect/>
                      </a:stretch>
                    </p:blipFill>
                    <p:spPr bwMode="auto">
                      <a:xfrm>
                        <a:off x="6998419" y="784225"/>
                        <a:ext cx="2708708" cy="299878"/>
                      </a:xfrm>
                      <a:prstGeom prst="rect">
                        <a:avLst/>
                      </a:prstGeom>
                      <a:noFill/>
                    </p:spPr>
                  </p:pic>
                </p:oleObj>
              </mc:Fallback>
            </mc:AlternateContent>
          </a:graphicData>
        </a:graphic>
      </p:graphicFrame>
      <p:graphicFrame>
        <p:nvGraphicFramePr>
          <p:cNvPr id="65545" name="Object 93"/>
          <p:cNvGraphicFramePr>
            <a:graphicFrameLocks noChangeAspect="1"/>
          </p:cNvGraphicFramePr>
          <p:nvPr/>
        </p:nvGraphicFramePr>
        <p:xfrm>
          <a:off x="2063751" y="1216025"/>
          <a:ext cx="4614455" cy="1298575"/>
        </p:xfrm>
        <a:graphic>
          <a:graphicData uri="http://schemas.openxmlformats.org/presentationml/2006/ole">
            <mc:AlternateContent xmlns:mc="http://schemas.openxmlformats.org/markup-compatibility/2006">
              <mc:Choice xmlns:v="urn:schemas-microsoft-com:vml" Requires="v">
                <p:oleObj spid="_x0000_s94442" name="Equation" r:id="rId16" imgW="3517560" imgH="990360" progId="Equation.DSMT4">
                  <p:embed/>
                </p:oleObj>
              </mc:Choice>
              <mc:Fallback>
                <p:oleObj name="Equation" r:id="rId16" imgW="3517560" imgH="990360" progId="Equation.DSMT4">
                  <p:embed/>
                  <p:pic>
                    <p:nvPicPr>
                      <p:cNvPr id="65545" name="Object 9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63751" y="1216025"/>
                        <a:ext cx="4614455" cy="1298575"/>
                      </a:xfrm>
                      <a:prstGeom prst="rect">
                        <a:avLst/>
                      </a:prstGeom>
                      <a:noFill/>
                    </p:spPr>
                  </p:pic>
                </p:oleObj>
              </mc:Fallback>
            </mc:AlternateContent>
          </a:graphicData>
        </a:graphic>
      </p:graphicFrame>
      <p:graphicFrame>
        <p:nvGraphicFramePr>
          <p:cNvPr id="65546" name="Object 10"/>
          <p:cNvGraphicFramePr>
            <a:graphicFrameLocks noChangeAspect="1"/>
          </p:cNvGraphicFramePr>
          <p:nvPr/>
        </p:nvGraphicFramePr>
        <p:xfrm>
          <a:off x="7248128" y="1215603"/>
          <a:ext cx="3198710" cy="1146597"/>
        </p:xfrm>
        <a:graphic>
          <a:graphicData uri="http://schemas.openxmlformats.org/presentationml/2006/ole">
            <mc:AlternateContent xmlns:mc="http://schemas.openxmlformats.org/markup-compatibility/2006">
              <mc:Choice xmlns:v="urn:schemas-microsoft-com:vml" Requires="v">
                <p:oleObj spid="_x0000_s94443" name="Equation" r:id="rId18" imgW="2158920" imgH="774360" progId="Equation.DSMT4">
                  <p:embed/>
                </p:oleObj>
              </mc:Choice>
              <mc:Fallback>
                <p:oleObj name="Equation" r:id="rId18" imgW="2158920" imgH="774360" progId="Equation.DSMT4">
                  <p:embed/>
                  <p:pic>
                    <p:nvPicPr>
                      <p:cNvPr id="65546" name="Object 10"/>
                      <p:cNvPicPr>
                        <a:picLocks noChangeAspect="1" noChangeArrowheads="1"/>
                      </p:cNvPicPr>
                      <p:nvPr/>
                    </p:nvPicPr>
                    <p:blipFill>
                      <a:blip r:embed="rId19"/>
                      <a:srcRect/>
                      <a:stretch>
                        <a:fillRect/>
                      </a:stretch>
                    </p:blipFill>
                    <p:spPr bwMode="auto">
                      <a:xfrm>
                        <a:off x="7248128" y="1215603"/>
                        <a:ext cx="3198710" cy="1146597"/>
                      </a:xfrm>
                      <a:prstGeom prst="rect">
                        <a:avLst/>
                      </a:prstGeom>
                      <a:noFill/>
                    </p:spPr>
                  </p:pic>
                </p:oleObj>
              </mc:Fallback>
            </mc:AlternateContent>
          </a:graphicData>
        </a:graphic>
      </p:graphicFrame>
    </p:spTree>
    <p:extLst>
      <p:ext uri="{BB962C8B-B14F-4D97-AF65-F5344CB8AC3E}">
        <p14:creationId xmlns:p14="http://schemas.microsoft.com/office/powerpoint/2010/main" val="2212068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0"/>
          <p:cNvSpPr>
            <a:spLocks noChangeArrowheads="1"/>
          </p:cNvSpPr>
          <p:nvPr/>
        </p:nvSpPr>
        <p:spPr bwMode="auto">
          <a:xfrm>
            <a:off x="2024063" y="187325"/>
            <a:ext cx="7891462" cy="627062"/>
          </a:xfrm>
          <a:prstGeom prst="rect">
            <a:avLst/>
          </a:prstGeom>
          <a:noFill/>
          <a:ln w="9525">
            <a:noFill/>
            <a:miter lim="800000"/>
            <a:headEnd/>
            <a:tailEnd/>
          </a:ln>
        </p:spPr>
        <p:txBody>
          <a:bodyPr/>
          <a:lstStyle/>
          <a:p>
            <a:pPr marL="185738" lvl="1" indent="-185738">
              <a:lnSpc>
                <a:spcPct val="110000"/>
              </a:lnSpc>
              <a:spcBef>
                <a:spcPct val="20000"/>
              </a:spcBef>
              <a:buClr>
                <a:schemeClr val="tx1"/>
              </a:buClr>
              <a:buSzPct val="40000"/>
              <a:buFont typeface="Wingdings" pitchFamily="2" charset="2"/>
              <a:buChar char="l"/>
              <a:defRPr/>
            </a:pPr>
            <a:r>
              <a:rPr lang="en-US" altLang="zh-TW" sz="2000" dirty="0">
                <a:ea typeface="新細明體" pitchFamily="18" charset="-120"/>
              </a:rPr>
              <a:t>Step 6: Getting the original data back:</a:t>
            </a:r>
          </a:p>
        </p:txBody>
      </p:sp>
      <p:graphicFrame>
        <p:nvGraphicFramePr>
          <p:cNvPr id="17" name="表格 16"/>
          <p:cNvGraphicFramePr>
            <a:graphicFrameLocks noGrp="1"/>
          </p:cNvGraphicFramePr>
          <p:nvPr/>
        </p:nvGraphicFramePr>
        <p:xfrm>
          <a:off x="2843212" y="2427919"/>
          <a:ext cx="2286000" cy="3025776"/>
        </p:xfrm>
        <a:graphic>
          <a:graphicData uri="http://schemas.openxmlformats.org/drawingml/2006/table">
            <a:tbl>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290513">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TW" sz="1400" b="0" i="1" u="none" strike="noStrike" cap="none" normalizeH="0" baseline="0" dirty="0">
                          <a:ln>
                            <a:noFill/>
                          </a:ln>
                          <a:solidFill>
                            <a:schemeClr val="tx1"/>
                          </a:solidFill>
                          <a:effectLst/>
                          <a:latin typeface="Times New Roman" pitchFamily="18" charset="0"/>
                          <a:ea typeface="標楷體" pitchFamily="65" charset="-120"/>
                        </a:rPr>
                        <a:t>x</a:t>
                      </a:r>
                      <a:endParaRPr kumimoji="0" lang="zh-TW" altLang="en-US" sz="1400" b="0" i="1" u="none" strike="noStrike" cap="none" normalizeH="0" baseline="0" dirty="0">
                        <a:ln>
                          <a:noFill/>
                        </a:ln>
                        <a:solidFill>
                          <a:schemeClr val="tx1"/>
                        </a:solidFill>
                        <a:effectLst/>
                        <a:latin typeface="Times New Roman" pitchFamily="18" charset="0"/>
                        <a:ea typeface="標楷體"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C6C6C6"/>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TW" sz="1400" b="0" i="1" u="none" strike="noStrike" cap="none" normalizeH="0" baseline="0">
                          <a:ln>
                            <a:noFill/>
                          </a:ln>
                          <a:solidFill>
                            <a:schemeClr val="tx1"/>
                          </a:solidFill>
                          <a:effectLst/>
                          <a:latin typeface="Times New Roman" pitchFamily="18" charset="0"/>
                          <a:ea typeface="標楷體" pitchFamily="65" charset="-120"/>
                        </a:rPr>
                        <a:t>y</a:t>
                      </a:r>
                      <a:endParaRPr kumimoji="0" lang="zh-TW" altLang="en-US" sz="1400" b="0" i="1" u="none" strike="noStrike" cap="none" normalizeH="0" baseline="0">
                        <a:ln>
                          <a:noFill/>
                        </a:ln>
                        <a:solidFill>
                          <a:schemeClr val="tx1"/>
                        </a:solidFill>
                        <a:effectLst/>
                        <a:latin typeface="Times New Roman" pitchFamily="18" charset="0"/>
                        <a:ea typeface="標楷體"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5400" cap="flat" cmpd="sng" algn="ctr">
                      <a:solidFill>
                        <a:schemeClr val="tx1"/>
                      </a:solidFill>
                      <a:prstDash val="solid"/>
                      <a:round/>
                      <a:headEnd type="none" w="med" len="med"/>
                      <a:tailEnd type="none" w="med" len="med"/>
                    </a:lnB>
                    <a:lnTlToBr>
                      <a:noFill/>
                    </a:lnTlToBr>
                    <a:lnBlToTr>
                      <a:noFill/>
                    </a:lnBlToTr>
                    <a:solidFill>
                      <a:srgbClr val="C6C6C6"/>
                    </a:solidFill>
                  </a:tcPr>
                </a:tc>
                <a:extLst>
                  <a:ext uri="{0D108BD9-81ED-4DB2-BD59-A6C34878D82A}">
                    <a16:rowId xmlns:a16="http://schemas.microsoft.com/office/drawing/2014/main" val="10000"/>
                  </a:ext>
                </a:extLst>
              </a:tr>
              <a:tr h="244475">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Times New Roman" pitchFamily="18" charset="0"/>
                          <a:ea typeface="標楷體" pitchFamily="65" charset="-120"/>
                        </a:rPr>
                        <a:t>2.5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TW" sz="1400" b="0" i="0" u="none" strike="noStrike" cap="none" normalizeH="0" baseline="0">
                          <a:ln>
                            <a:noFill/>
                          </a:ln>
                          <a:solidFill>
                            <a:srgbClr val="000000"/>
                          </a:solidFill>
                          <a:effectLst/>
                          <a:latin typeface="Times New Roman" pitchFamily="18" charset="0"/>
                          <a:ea typeface="標楷體" pitchFamily="65" charset="-120"/>
                        </a:rPr>
                        <a:t>2.4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54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44475">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TW" sz="1400" b="0" i="0" u="none" strike="noStrike" cap="none" normalizeH="0" baseline="0">
                          <a:ln>
                            <a:noFill/>
                          </a:ln>
                          <a:solidFill>
                            <a:srgbClr val="000000"/>
                          </a:solidFill>
                          <a:effectLst/>
                          <a:latin typeface="Times New Roman" pitchFamily="18" charset="0"/>
                          <a:ea typeface="標楷體" pitchFamily="65" charset="-120"/>
                        </a:rPr>
                        <a:t>0.5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Times New Roman" pitchFamily="18" charset="0"/>
                          <a:ea typeface="標楷體" pitchFamily="65" charset="-120"/>
                        </a:rPr>
                        <a:t>0.7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44475">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TW" sz="1400" b="0" i="0" u="none" strike="noStrike" cap="none" normalizeH="0" baseline="0">
                          <a:ln>
                            <a:noFill/>
                          </a:ln>
                          <a:solidFill>
                            <a:srgbClr val="000000"/>
                          </a:solidFill>
                          <a:effectLst/>
                          <a:latin typeface="Times New Roman" pitchFamily="18" charset="0"/>
                          <a:ea typeface="標楷體" pitchFamily="65" charset="-120"/>
                        </a:rPr>
                        <a:t>2.2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Times New Roman" pitchFamily="18" charset="0"/>
                          <a:ea typeface="標楷體" pitchFamily="65" charset="-120"/>
                        </a:rPr>
                        <a:t>2.9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44475">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TW" sz="1400" b="0" i="0" u="none" strike="noStrike" cap="none" normalizeH="0" baseline="0">
                          <a:ln>
                            <a:noFill/>
                          </a:ln>
                          <a:solidFill>
                            <a:srgbClr val="000000"/>
                          </a:solidFill>
                          <a:effectLst/>
                          <a:latin typeface="Times New Roman" pitchFamily="18" charset="0"/>
                          <a:ea typeface="標楷體" pitchFamily="65" charset="-120"/>
                        </a:rPr>
                        <a:t>1.9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Times New Roman" pitchFamily="18" charset="0"/>
                          <a:ea typeface="標楷體" pitchFamily="65" charset="-120"/>
                        </a:rPr>
                        <a:t>2.2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44475">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TW" sz="1400" b="0" i="0" u="none" strike="noStrike" cap="none" normalizeH="0" baseline="0">
                          <a:ln>
                            <a:noFill/>
                          </a:ln>
                          <a:solidFill>
                            <a:srgbClr val="000000"/>
                          </a:solidFill>
                          <a:effectLst/>
                          <a:latin typeface="Times New Roman" pitchFamily="18" charset="0"/>
                          <a:ea typeface="標楷體" pitchFamily="65" charset="-120"/>
                        </a:rPr>
                        <a:t>3.1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Times New Roman" pitchFamily="18" charset="0"/>
                          <a:ea typeface="標楷體" pitchFamily="65" charset="-12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244475">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TW" sz="1400" b="0" i="0" u="none" strike="noStrike" cap="none" normalizeH="0" baseline="0">
                          <a:ln>
                            <a:noFill/>
                          </a:ln>
                          <a:solidFill>
                            <a:srgbClr val="000000"/>
                          </a:solidFill>
                          <a:effectLst/>
                          <a:latin typeface="Times New Roman" pitchFamily="18" charset="0"/>
                          <a:ea typeface="標楷體" pitchFamily="65" charset="-120"/>
                        </a:rPr>
                        <a:t>2.3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Times New Roman" pitchFamily="18" charset="0"/>
                          <a:ea typeface="標楷體" pitchFamily="65" charset="-120"/>
                        </a:rPr>
                        <a:t>2.7</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244475">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TW" sz="1400" b="0" i="0" u="none" strike="noStrike" cap="none" normalizeH="0" baseline="0">
                          <a:ln>
                            <a:noFill/>
                          </a:ln>
                          <a:solidFill>
                            <a:srgbClr val="000000"/>
                          </a:solidFill>
                          <a:effectLst/>
                          <a:latin typeface="Times New Roman" pitchFamily="18" charset="0"/>
                          <a:ea typeface="標楷體" pitchFamily="65" charset="-120"/>
                        </a:rPr>
                        <a:t>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Times New Roman" pitchFamily="18" charset="0"/>
                          <a:ea typeface="標楷體" pitchFamily="65" charset="-120"/>
                        </a:rPr>
                        <a:t>1.6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244475">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TW" sz="1400" b="0" i="0" u="none" strike="noStrike" cap="none" normalizeH="0" baseline="0">
                          <a:ln>
                            <a:noFill/>
                          </a:ln>
                          <a:solidFill>
                            <a:srgbClr val="000000"/>
                          </a:solidFill>
                          <a:effectLst/>
                          <a:latin typeface="Times New Roman" pitchFamily="18" charset="0"/>
                          <a:ea typeface="標楷體" pitchFamily="65" charset="-12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Times New Roman" pitchFamily="18" charset="0"/>
                          <a:ea typeface="標楷體" pitchFamily="65" charset="-12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244475">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TW" sz="1400" b="0" i="0" u="none" strike="noStrike" cap="none" normalizeH="0" baseline="0">
                          <a:ln>
                            <a:noFill/>
                          </a:ln>
                          <a:solidFill>
                            <a:srgbClr val="000000"/>
                          </a:solidFill>
                          <a:effectLst/>
                          <a:latin typeface="Times New Roman" pitchFamily="18" charset="0"/>
                          <a:ea typeface="標楷體" pitchFamily="65" charset="-120"/>
                        </a:rPr>
                        <a:t>1.5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Times New Roman" pitchFamily="18" charset="0"/>
                          <a:ea typeface="標楷體" pitchFamily="65" charset="-120"/>
                        </a:rPr>
                        <a:t>1.6</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244475">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TW" sz="1400" b="0" i="0" u="none" strike="noStrike" cap="none" normalizeH="0" baseline="0">
                          <a:ln>
                            <a:noFill/>
                          </a:ln>
                          <a:solidFill>
                            <a:srgbClr val="000000"/>
                          </a:solidFill>
                          <a:effectLst/>
                          <a:latin typeface="Times New Roman" pitchFamily="18" charset="0"/>
                          <a:ea typeface="標楷體" pitchFamily="65" charset="-120"/>
                        </a:rPr>
                        <a:t>1.1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1" fontAlgn="ctr" latinLnBrk="0" hangingPunct="1">
                        <a:lnSpc>
                          <a:spcPct val="100000"/>
                        </a:lnSpc>
                        <a:spcBef>
                          <a:spcPct val="0"/>
                        </a:spcBef>
                        <a:spcAft>
                          <a:spcPct val="0"/>
                        </a:spcAft>
                        <a:buClrTx/>
                        <a:buSzTx/>
                        <a:buFontTx/>
                        <a:buNone/>
                        <a:tabLst/>
                      </a:pPr>
                      <a:r>
                        <a:rPr kumimoji="0" lang="en-US" altLang="zh-TW" sz="1400" b="0" i="0" u="none" strike="noStrike" cap="none" normalizeH="0" baseline="0" dirty="0">
                          <a:ln>
                            <a:noFill/>
                          </a:ln>
                          <a:solidFill>
                            <a:srgbClr val="000000"/>
                          </a:solidFill>
                          <a:effectLst/>
                          <a:latin typeface="Times New Roman" pitchFamily="18" charset="0"/>
                          <a:ea typeface="標楷體" pitchFamily="65" charset="-120"/>
                        </a:rPr>
                        <a:t>0.9</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290513">
                <a:tc>
                  <a:txBody>
                    <a:bodyPr/>
                    <a:lstStyle/>
                    <a:p>
                      <a:pPr marL="0" marR="0" lvl="0" indent="0" algn="r" defTabSz="914400" rtl="0" eaLnBrk="1" fontAlgn="base" latinLnBrk="0" hangingPunct="1">
                        <a:lnSpc>
                          <a:spcPct val="90000"/>
                        </a:lnSpc>
                        <a:spcBef>
                          <a:spcPct val="0"/>
                        </a:spcBef>
                        <a:spcAft>
                          <a:spcPct val="0"/>
                        </a:spcAft>
                        <a:buClrTx/>
                        <a:buSzTx/>
                        <a:buFontTx/>
                        <a:buNone/>
                        <a:tabLst/>
                      </a:pPr>
                      <a:r>
                        <a:rPr kumimoji="0" lang="en-US" altLang="zh-TW" sz="1400" b="0" i="0" u="none" strike="noStrike" cap="none" normalizeH="0" baseline="0">
                          <a:ln>
                            <a:noFill/>
                          </a:ln>
                          <a:solidFill>
                            <a:schemeClr val="tx1"/>
                          </a:solidFill>
                          <a:effectLst/>
                          <a:latin typeface="Times New Roman" pitchFamily="18" charset="0"/>
                          <a:ea typeface="標楷體" pitchFamily="65" charset="-120"/>
                        </a:rPr>
                        <a:t>1.81</a:t>
                      </a:r>
                      <a:endParaRPr kumimoji="0" lang="zh-TW" altLang="en-US" sz="1400" b="0" i="0" u="none" strike="noStrike" cap="none" normalizeH="0" baseline="0">
                        <a:ln>
                          <a:noFill/>
                        </a:ln>
                        <a:solidFill>
                          <a:schemeClr val="tx1"/>
                        </a:solidFill>
                        <a:effectLst/>
                        <a:latin typeface="Times New Roman" pitchFamily="18" charset="0"/>
                        <a:ea typeface="標楷體"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tc>
                  <a:txBody>
                    <a:bodyPr/>
                    <a:lstStyle/>
                    <a:p>
                      <a:pPr marL="0" marR="0" lvl="0" indent="0" algn="r" defTabSz="914400" rtl="0" eaLnBrk="1" fontAlgn="base" latinLnBrk="0" hangingPunct="1">
                        <a:lnSpc>
                          <a:spcPct val="90000"/>
                        </a:lnSpc>
                        <a:spcBef>
                          <a:spcPct val="0"/>
                        </a:spcBef>
                        <a:spcAft>
                          <a:spcPct val="0"/>
                        </a:spcAft>
                        <a:buClrTx/>
                        <a:buSzTx/>
                        <a:buFontTx/>
                        <a:buNone/>
                        <a:tabLst/>
                      </a:pPr>
                      <a:r>
                        <a:rPr kumimoji="0" lang="en-US" altLang="zh-TW" sz="1400" b="0" i="0" u="none" strike="noStrike" cap="none" normalizeH="0" baseline="0" dirty="0">
                          <a:ln>
                            <a:noFill/>
                          </a:ln>
                          <a:solidFill>
                            <a:schemeClr val="tx1"/>
                          </a:solidFill>
                          <a:effectLst/>
                          <a:latin typeface="Times New Roman" pitchFamily="18" charset="0"/>
                          <a:ea typeface="標楷體" pitchFamily="65" charset="-120"/>
                        </a:rPr>
                        <a:t>1.91</a:t>
                      </a:r>
                      <a:endParaRPr kumimoji="0" lang="zh-TW" altLang="en-US" sz="1400" b="0" i="0" u="none" strike="noStrike" cap="none" normalizeH="0" baseline="0" dirty="0">
                        <a:ln>
                          <a:noFill/>
                        </a:ln>
                        <a:solidFill>
                          <a:schemeClr val="tx1"/>
                        </a:solidFill>
                        <a:effectLst/>
                        <a:latin typeface="Times New Roman" pitchFamily="18" charset="0"/>
                        <a:ea typeface="標楷體" pitchFamily="65"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alpha val="20000"/>
                      </a:schemeClr>
                    </a:solidFill>
                  </a:tcPr>
                </a:tc>
                <a:extLst>
                  <a:ext uri="{0D108BD9-81ED-4DB2-BD59-A6C34878D82A}">
                    <a16:rowId xmlns:a16="http://schemas.microsoft.com/office/drawing/2014/main" val="10011"/>
                  </a:ext>
                </a:extLst>
              </a:tr>
            </a:tbl>
          </a:graphicData>
        </a:graphic>
      </p:graphicFrame>
      <p:graphicFrame>
        <p:nvGraphicFramePr>
          <p:cNvPr id="18" name="表格 17"/>
          <p:cNvGraphicFramePr>
            <a:graphicFrameLocks noGrp="1"/>
          </p:cNvGraphicFramePr>
          <p:nvPr/>
        </p:nvGraphicFramePr>
        <p:xfrm>
          <a:off x="7129462" y="2405694"/>
          <a:ext cx="2286000" cy="3046412"/>
        </p:xfrm>
        <a:graphic>
          <a:graphicData uri="http://schemas.openxmlformats.org/drawingml/2006/table">
            <a:tbl>
              <a:tblPr firstRow="1" bandRow="1">
                <a:tableStyleId>{616DA210-FB5B-4158-B5E0-FEB733F419BA}</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283476">
                <a:tc>
                  <a:txBody>
                    <a:bodyPr/>
                    <a:lstStyle/>
                    <a:p>
                      <a:pPr algn="ctr">
                        <a:lnSpc>
                          <a:spcPct val="90000"/>
                        </a:lnSpc>
                      </a:pPr>
                      <a:r>
                        <a:rPr lang="en-US" altLang="zh-TW" sz="1400" b="0" i="1" dirty="0"/>
                        <a:t>x</a:t>
                      </a:r>
                      <a:endParaRPr lang="zh-TW" altLang="en-US" sz="1400" b="0" i="1" dirty="0"/>
                    </a:p>
                  </a:txBody>
                  <a:tcPr marL="91439" marR="91439" marT="45722" marB="45722">
                    <a:solidFill>
                      <a:schemeClr val="bg2">
                        <a:lumMod val="25000"/>
                        <a:lumOff val="75000"/>
                      </a:schemeClr>
                    </a:solidFill>
                  </a:tcPr>
                </a:tc>
                <a:tc>
                  <a:txBody>
                    <a:bodyPr/>
                    <a:lstStyle/>
                    <a:p>
                      <a:pPr algn="ctr">
                        <a:lnSpc>
                          <a:spcPct val="90000"/>
                        </a:lnSpc>
                      </a:pPr>
                      <a:r>
                        <a:rPr lang="en-US" altLang="zh-TW" sz="1400" b="0" i="1" dirty="0"/>
                        <a:t>y</a:t>
                      </a:r>
                      <a:endParaRPr lang="zh-TW" altLang="en-US" sz="1400" b="0" i="1" dirty="0"/>
                    </a:p>
                  </a:txBody>
                  <a:tcPr marL="91439" marR="91439" marT="45722" marB="45722">
                    <a:solidFill>
                      <a:schemeClr val="bg2">
                        <a:lumMod val="25000"/>
                        <a:lumOff val="75000"/>
                      </a:schemeClr>
                    </a:solidFill>
                  </a:tcPr>
                </a:tc>
                <a:extLst>
                  <a:ext uri="{0D108BD9-81ED-4DB2-BD59-A6C34878D82A}">
                    <a16:rowId xmlns:a16="http://schemas.microsoft.com/office/drawing/2014/main" val="10000"/>
                  </a:ext>
                </a:extLst>
              </a:tr>
              <a:tr h="247946">
                <a:tc>
                  <a:txBody>
                    <a:bodyPr/>
                    <a:lstStyle/>
                    <a:p>
                      <a:pPr algn="r" fontAlgn="ctr"/>
                      <a:r>
                        <a:rPr lang="en-US" altLang="zh-TW" sz="1400" b="0" i="0" u="none" strike="noStrike" dirty="0">
                          <a:solidFill>
                            <a:srgbClr val="000000"/>
                          </a:solidFill>
                          <a:latin typeface="+mn-lt"/>
                        </a:rPr>
                        <a:t>2.37 </a:t>
                      </a:r>
                    </a:p>
                  </a:txBody>
                  <a:tcPr marL="0" marR="0" marT="0" marB="0" anchor="ctr">
                    <a:solidFill>
                      <a:schemeClr val="bg1"/>
                    </a:solidFill>
                  </a:tcPr>
                </a:tc>
                <a:tc>
                  <a:txBody>
                    <a:bodyPr/>
                    <a:lstStyle/>
                    <a:p>
                      <a:pPr algn="r" fontAlgn="ctr"/>
                      <a:r>
                        <a:rPr lang="en-US" altLang="zh-TW" sz="1400" b="0" i="0" u="none" strike="noStrike" dirty="0">
                          <a:solidFill>
                            <a:srgbClr val="000000"/>
                          </a:solidFill>
                          <a:latin typeface="+mn-lt"/>
                        </a:rPr>
                        <a:t>2.52 </a:t>
                      </a:r>
                    </a:p>
                  </a:txBody>
                  <a:tcPr marL="0" marR="0" marT="0" marB="0" anchor="ctr">
                    <a:solidFill>
                      <a:schemeClr val="bg1"/>
                    </a:solidFill>
                  </a:tcPr>
                </a:tc>
                <a:extLst>
                  <a:ext uri="{0D108BD9-81ED-4DB2-BD59-A6C34878D82A}">
                    <a16:rowId xmlns:a16="http://schemas.microsoft.com/office/drawing/2014/main" val="10001"/>
                  </a:ext>
                </a:extLst>
              </a:tr>
              <a:tr h="247946">
                <a:tc>
                  <a:txBody>
                    <a:bodyPr/>
                    <a:lstStyle/>
                    <a:p>
                      <a:pPr algn="r" fontAlgn="ctr"/>
                      <a:r>
                        <a:rPr lang="en-US" altLang="zh-TW" sz="1400" b="0" i="0" u="none" strike="noStrike" dirty="0">
                          <a:solidFill>
                            <a:srgbClr val="000000"/>
                          </a:solidFill>
                          <a:latin typeface="+mn-lt"/>
                        </a:rPr>
                        <a:t>0.61 </a:t>
                      </a:r>
                    </a:p>
                  </a:txBody>
                  <a:tcPr marL="0" marR="0" marT="0" marB="0" anchor="ctr">
                    <a:solidFill>
                      <a:schemeClr val="bg1"/>
                    </a:solidFill>
                  </a:tcPr>
                </a:tc>
                <a:tc>
                  <a:txBody>
                    <a:bodyPr/>
                    <a:lstStyle/>
                    <a:p>
                      <a:pPr algn="r" fontAlgn="ctr"/>
                      <a:r>
                        <a:rPr lang="en-US" altLang="zh-TW" sz="1400" b="0" i="0" u="none" strike="noStrike" dirty="0">
                          <a:solidFill>
                            <a:srgbClr val="000000"/>
                          </a:solidFill>
                          <a:latin typeface="+mn-lt"/>
                        </a:rPr>
                        <a:t>0.60 </a:t>
                      </a:r>
                    </a:p>
                  </a:txBody>
                  <a:tcPr marL="0" marR="0" marT="0" marB="0" anchor="ctr">
                    <a:solidFill>
                      <a:schemeClr val="bg1"/>
                    </a:solidFill>
                  </a:tcPr>
                </a:tc>
                <a:extLst>
                  <a:ext uri="{0D108BD9-81ED-4DB2-BD59-A6C34878D82A}">
                    <a16:rowId xmlns:a16="http://schemas.microsoft.com/office/drawing/2014/main" val="10002"/>
                  </a:ext>
                </a:extLst>
              </a:tr>
              <a:tr h="247946">
                <a:tc>
                  <a:txBody>
                    <a:bodyPr/>
                    <a:lstStyle/>
                    <a:p>
                      <a:pPr algn="r" fontAlgn="ctr"/>
                      <a:r>
                        <a:rPr lang="en-US" altLang="zh-TW" sz="1400" b="0" i="0" u="none" strike="noStrike">
                          <a:solidFill>
                            <a:srgbClr val="000000"/>
                          </a:solidFill>
                          <a:latin typeface="+mn-lt"/>
                        </a:rPr>
                        <a:t>2.48 </a:t>
                      </a:r>
                    </a:p>
                  </a:txBody>
                  <a:tcPr marL="0" marR="0" marT="0" marB="0" anchor="ctr">
                    <a:solidFill>
                      <a:schemeClr val="bg1"/>
                    </a:solidFill>
                  </a:tcPr>
                </a:tc>
                <a:tc>
                  <a:txBody>
                    <a:bodyPr/>
                    <a:lstStyle/>
                    <a:p>
                      <a:pPr algn="r" fontAlgn="ctr"/>
                      <a:r>
                        <a:rPr lang="en-US" altLang="zh-TW" sz="1400" b="0" i="0" u="none" strike="noStrike" dirty="0">
                          <a:solidFill>
                            <a:srgbClr val="000000"/>
                          </a:solidFill>
                          <a:latin typeface="+mn-lt"/>
                        </a:rPr>
                        <a:t>2.64 </a:t>
                      </a:r>
                    </a:p>
                  </a:txBody>
                  <a:tcPr marL="0" marR="0" marT="0" marB="0" anchor="ctr">
                    <a:solidFill>
                      <a:schemeClr val="bg1"/>
                    </a:solidFill>
                  </a:tcPr>
                </a:tc>
                <a:extLst>
                  <a:ext uri="{0D108BD9-81ED-4DB2-BD59-A6C34878D82A}">
                    <a16:rowId xmlns:a16="http://schemas.microsoft.com/office/drawing/2014/main" val="10003"/>
                  </a:ext>
                </a:extLst>
              </a:tr>
              <a:tr h="247946">
                <a:tc>
                  <a:txBody>
                    <a:bodyPr/>
                    <a:lstStyle/>
                    <a:p>
                      <a:pPr algn="r" fontAlgn="ctr"/>
                      <a:r>
                        <a:rPr lang="en-US" altLang="zh-TW" sz="1400" b="0" i="0" u="none" strike="noStrike">
                          <a:solidFill>
                            <a:srgbClr val="000000"/>
                          </a:solidFill>
                          <a:latin typeface="+mn-lt"/>
                        </a:rPr>
                        <a:t>2.00 </a:t>
                      </a:r>
                    </a:p>
                  </a:txBody>
                  <a:tcPr marL="0" marR="0" marT="0" marB="0" anchor="ctr">
                    <a:solidFill>
                      <a:schemeClr val="bg1"/>
                    </a:solidFill>
                  </a:tcPr>
                </a:tc>
                <a:tc>
                  <a:txBody>
                    <a:bodyPr/>
                    <a:lstStyle/>
                    <a:p>
                      <a:pPr algn="r" fontAlgn="ctr"/>
                      <a:r>
                        <a:rPr lang="en-US" altLang="zh-TW" sz="1400" b="0" i="0" u="none" strike="noStrike" dirty="0">
                          <a:solidFill>
                            <a:srgbClr val="000000"/>
                          </a:solidFill>
                          <a:latin typeface="+mn-lt"/>
                        </a:rPr>
                        <a:t>2.11 </a:t>
                      </a:r>
                    </a:p>
                  </a:txBody>
                  <a:tcPr marL="0" marR="0" marT="0" marB="0" anchor="ctr">
                    <a:solidFill>
                      <a:schemeClr val="bg1"/>
                    </a:solidFill>
                  </a:tcPr>
                </a:tc>
                <a:extLst>
                  <a:ext uri="{0D108BD9-81ED-4DB2-BD59-A6C34878D82A}">
                    <a16:rowId xmlns:a16="http://schemas.microsoft.com/office/drawing/2014/main" val="10004"/>
                  </a:ext>
                </a:extLst>
              </a:tr>
              <a:tr h="247946">
                <a:tc>
                  <a:txBody>
                    <a:bodyPr/>
                    <a:lstStyle/>
                    <a:p>
                      <a:pPr algn="r" fontAlgn="ctr"/>
                      <a:r>
                        <a:rPr lang="en-US" altLang="zh-TW" sz="1400" b="0" i="0" u="none" strike="noStrike">
                          <a:solidFill>
                            <a:srgbClr val="000000"/>
                          </a:solidFill>
                          <a:latin typeface="+mn-lt"/>
                        </a:rPr>
                        <a:t>2.95 </a:t>
                      </a:r>
                    </a:p>
                  </a:txBody>
                  <a:tcPr marL="0" marR="0" marT="0" marB="0" anchor="ctr">
                    <a:solidFill>
                      <a:schemeClr val="bg1"/>
                    </a:solidFill>
                  </a:tcPr>
                </a:tc>
                <a:tc>
                  <a:txBody>
                    <a:bodyPr/>
                    <a:lstStyle/>
                    <a:p>
                      <a:pPr algn="r" fontAlgn="ctr"/>
                      <a:r>
                        <a:rPr lang="en-US" altLang="zh-TW" sz="1400" b="0" i="0" u="none" strike="noStrike" dirty="0">
                          <a:solidFill>
                            <a:srgbClr val="000000"/>
                          </a:solidFill>
                          <a:latin typeface="+mn-lt"/>
                        </a:rPr>
                        <a:t>3.14 </a:t>
                      </a:r>
                    </a:p>
                  </a:txBody>
                  <a:tcPr marL="0" marR="0" marT="0" marB="0" anchor="ctr">
                    <a:solidFill>
                      <a:schemeClr val="bg1"/>
                    </a:solidFill>
                  </a:tcPr>
                </a:tc>
                <a:extLst>
                  <a:ext uri="{0D108BD9-81ED-4DB2-BD59-A6C34878D82A}">
                    <a16:rowId xmlns:a16="http://schemas.microsoft.com/office/drawing/2014/main" val="10005"/>
                  </a:ext>
                </a:extLst>
              </a:tr>
              <a:tr h="247946">
                <a:tc>
                  <a:txBody>
                    <a:bodyPr/>
                    <a:lstStyle/>
                    <a:p>
                      <a:pPr algn="r" fontAlgn="ctr"/>
                      <a:r>
                        <a:rPr lang="en-US" altLang="zh-TW" sz="1400" b="0" i="0" u="none" strike="noStrike">
                          <a:solidFill>
                            <a:srgbClr val="000000"/>
                          </a:solidFill>
                          <a:latin typeface="+mn-lt"/>
                        </a:rPr>
                        <a:t>2.43 </a:t>
                      </a:r>
                    </a:p>
                  </a:txBody>
                  <a:tcPr marL="0" marR="0" marT="0" marB="0" anchor="ctr">
                    <a:solidFill>
                      <a:schemeClr val="bg1"/>
                    </a:solidFill>
                  </a:tcPr>
                </a:tc>
                <a:tc>
                  <a:txBody>
                    <a:bodyPr/>
                    <a:lstStyle/>
                    <a:p>
                      <a:pPr algn="r" fontAlgn="ctr"/>
                      <a:r>
                        <a:rPr lang="en-US" altLang="zh-TW" sz="1400" b="0" i="0" u="none" strike="noStrike" dirty="0">
                          <a:solidFill>
                            <a:srgbClr val="000000"/>
                          </a:solidFill>
                          <a:latin typeface="+mn-lt"/>
                        </a:rPr>
                        <a:t>2.58 </a:t>
                      </a:r>
                    </a:p>
                  </a:txBody>
                  <a:tcPr marL="0" marR="0" marT="0" marB="0" anchor="ctr">
                    <a:solidFill>
                      <a:schemeClr val="bg1"/>
                    </a:solidFill>
                  </a:tcPr>
                </a:tc>
                <a:extLst>
                  <a:ext uri="{0D108BD9-81ED-4DB2-BD59-A6C34878D82A}">
                    <a16:rowId xmlns:a16="http://schemas.microsoft.com/office/drawing/2014/main" val="10006"/>
                  </a:ext>
                </a:extLst>
              </a:tr>
              <a:tr h="247946">
                <a:tc>
                  <a:txBody>
                    <a:bodyPr/>
                    <a:lstStyle/>
                    <a:p>
                      <a:pPr algn="r" fontAlgn="ctr"/>
                      <a:r>
                        <a:rPr lang="en-US" altLang="zh-TW" sz="1400" b="0" i="0" u="none" strike="noStrike">
                          <a:solidFill>
                            <a:srgbClr val="000000"/>
                          </a:solidFill>
                          <a:latin typeface="+mn-lt"/>
                        </a:rPr>
                        <a:t>1.74 </a:t>
                      </a:r>
                    </a:p>
                  </a:txBody>
                  <a:tcPr marL="0" marR="0" marT="0" marB="0" anchor="ctr">
                    <a:solidFill>
                      <a:schemeClr val="bg1"/>
                    </a:solidFill>
                  </a:tcPr>
                </a:tc>
                <a:tc>
                  <a:txBody>
                    <a:bodyPr/>
                    <a:lstStyle/>
                    <a:p>
                      <a:pPr algn="r" fontAlgn="ctr"/>
                      <a:r>
                        <a:rPr lang="en-US" altLang="zh-TW" sz="1400" b="0" i="0" u="none" strike="noStrike" dirty="0">
                          <a:solidFill>
                            <a:srgbClr val="000000"/>
                          </a:solidFill>
                          <a:latin typeface="+mn-lt"/>
                        </a:rPr>
                        <a:t>1.84 </a:t>
                      </a:r>
                    </a:p>
                  </a:txBody>
                  <a:tcPr marL="0" marR="0" marT="0" marB="0" anchor="ctr">
                    <a:solidFill>
                      <a:schemeClr val="bg1"/>
                    </a:solidFill>
                  </a:tcPr>
                </a:tc>
                <a:extLst>
                  <a:ext uri="{0D108BD9-81ED-4DB2-BD59-A6C34878D82A}">
                    <a16:rowId xmlns:a16="http://schemas.microsoft.com/office/drawing/2014/main" val="10007"/>
                  </a:ext>
                </a:extLst>
              </a:tr>
              <a:tr h="247946">
                <a:tc>
                  <a:txBody>
                    <a:bodyPr/>
                    <a:lstStyle/>
                    <a:p>
                      <a:pPr algn="r" fontAlgn="ctr"/>
                      <a:r>
                        <a:rPr lang="en-US" altLang="zh-TW" sz="1400" b="0" i="0" u="none" strike="noStrike">
                          <a:solidFill>
                            <a:srgbClr val="000000"/>
                          </a:solidFill>
                          <a:latin typeface="+mn-lt"/>
                        </a:rPr>
                        <a:t>1.03 </a:t>
                      </a:r>
                    </a:p>
                  </a:txBody>
                  <a:tcPr marL="0" marR="0" marT="0" marB="0" anchor="ctr">
                    <a:solidFill>
                      <a:schemeClr val="bg1"/>
                    </a:solidFill>
                  </a:tcPr>
                </a:tc>
                <a:tc>
                  <a:txBody>
                    <a:bodyPr/>
                    <a:lstStyle/>
                    <a:p>
                      <a:pPr algn="r" fontAlgn="ctr"/>
                      <a:r>
                        <a:rPr lang="en-US" altLang="zh-TW" sz="1400" b="0" i="0" u="none" strike="noStrike" dirty="0">
                          <a:solidFill>
                            <a:srgbClr val="000000"/>
                          </a:solidFill>
                          <a:latin typeface="+mn-lt"/>
                        </a:rPr>
                        <a:t>1.07 </a:t>
                      </a:r>
                    </a:p>
                  </a:txBody>
                  <a:tcPr marL="0" marR="0" marT="0" marB="0" anchor="ctr">
                    <a:solidFill>
                      <a:schemeClr val="bg1"/>
                    </a:solidFill>
                  </a:tcPr>
                </a:tc>
                <a:extLst>
                  <a:ext uri="{0D108BD9-81ED-4DB2-BD59-A6C34878D82A}">
                    <a16:rowId xmlns:a16="http://schemas.microsoft.com/office/drawing/2014/main" val="10008"/>
                  </a:ext>
                </a:extLst>
              </a:tr>
              <a:tr h="247946">
                <a:tc>
                  <a:txBody>
                    <a:bodyPr/>
                    <a:lstStyle/>
                    <a:p>
                      <a:pPr algn="r" fontAlgn="ctr"/>
                      <a:r>
                        <a:rPr lang="en-US" altLang="zh-TW" sz="1400" b="0" i="0" u="none" strike="noStrike">
                          <a:solidFill>
                            <a:srgbClr val="000000"/>
                          </a:solidFill>
                          <a:latin typeface="+mn-lt"/>
                        </a:rPr>
                        <a:t>1.51 </a:t>
                      </a:r>
                    </a:p>
                  </a:txBody>
                  <a:tcPr marL="0" marR="0" marT="0" marB="0" anchor="ctr">
                    <a:solidFill>
                      <a:schemeClr val="bg1"/>
                    </a:solidFill>
                  </a:tcPr>
                </a:tc>
                <a:tc>
                  <a:txBody>
                    <a:bodyPr/>
                    <a:lstStyle/>
                    <a:p>
                      <a:pPr algn="r" fontAlgn="ctr"/>
                      <a:r>
                        <a:rPr lang="en-US" altLang="zh-TW" sz="1400" b="0" i="0" u="none" strike="noStrike" dirty="0">
                          <a:solidFill>
                            <a:srgbClr val="000000"/>
                          </a:solidFill>
                          <a:latin typeface="+mn-lt"/>
                        </a:rPr>
                        <a:t>1.59 </a:t>
                      </a:r>
                    </a:p>
                  </a:txBody>
                  <a:tcPr marL="0" marR="0" marT="0" marB="0" anchor="ctr">
                    <a:solidFill>
                      <a:schemeClr val="bg1"/>
                    </a:solidFill>
                  </a:tcPr>
                </a:tc>
                <a:extLst>
                  <a:ext uri="{0D108BD9-81ED-4DB2-BD59-A6C34878D82A}">
                    <a16:rowId xmlns:a16="http://schemas.microsoft.com/office/drawing/2014/main" val="10009"/>
                  </a:ext>
                </a:extLst>
              </a:tr>
              <a:tr h="247946">
                <a:tc>
                  <a:txBody>
                    <a:bodyPr/>
                    <a:lstStyle/>
                    <a:p>
                      <a:pPr algn="r" fontAlgn="ctr"/>
                      <a:r>
                        <a:rPr lang="en-US" altLang="zh-TW" sz="1400" b="0" i="0" u="none" strike="noStrike">
                          <a:solidFill>
                            <a:srgbClr val="000000"/>
                          </a:solidFill>
                          <a:latin typeface="+mn-lt"/>
                        </a:rPr>
                        <a:t>0.98 </a:t>
                      </a:r>
                    </a:p>
                  </a:txBody>
                  <a:tcPr marL="0" marR="0" marT="0" marB="0" anchor="ctr">
                    <a:solidFill>
                      <a:schemeClr val="bg1"/>
                    </a:solidFill>
                  </a:tcPr>
                </a:tc>
                <a:tc>
                  <a:txBody>
                    <a:bodyPr/>
                    <a:lstStyle/>
                    <a:p>
                      <a:pPr algn="r" fontAlgn="ctr"/>
                      <a:r>
                        <a:rPr lang="en-US" altLang="zh-TW" sz="1400" b="0" i="0" u="none" strike="noStrike" dirty="0">
                          <a:solidFill>
                            <a:srgbClr val="000000"/>
                          </a:solidFill>
                          <a:latin typeface="+mn-lt"/>
                        </a:rPr>
                        <a:t>1.01 </a:t>
                      </a:r>
                    </a:p>
                  </a:txBody>
                  <a:tcPr marL="0" marR="0" marT="0" marB="0" anchor="ctr">
                    <a:solidFill>
                      <a:schemeClr val="bg1"/>
                    </a:solidFill>
                  </a:tcPr>
                </a:tc>
                <a:extLst>
                  <a:ext uri="{0D108BD9-81ED-4DB2-BD59-A6C34878D82A}">
                    <a16:rowId xmlns:a16="http://schemas.microsoft.com/office/drawing/2014/main" val="10010"/>
                  </a:ext>
                </a:extLst>
              </a:tr>
              <a:tr h="283476">
                <a:tc>
                  <a:txBody>
                    <a:bodyPr/>
                    <a:lstStyle/>
                    <a:p>
                      <a:pPr algn="r">
                        <a:lnSpc>
                          <a:spcPct val="90000"/>
                        </a:lnSpc>
                      </a:pPr>
                      <a:r>
                        <a:rPr lang="en-US" altLang="zh-TW" sz="1400" dirty="0"/>
                        <a:t>1.81</a:t>
                      </a:r>
                      <a:endParaRPr lang="zh-TW" altLang="en-US" sz="1400" dirty="0"/>
                    </a:p>
                  </a:txBody>
                  <a:tcPr marL="91439" marR="91439" marT="45722" marB="45722"/>
                </a:tc>
                <a:tc>
                  <a:txBody>
                    <a:bodyPr/>
                    <a:lstStyle/>
                    <a:p>
                      <a:pPr algn="r">
                        <a:lnSpc>
                          <a:spcPct val="90000"/>
                        </a:lnSpc>
                      </a:pPr>
                      <a:r>
                        <a:rPr lang="en-US" altLang="zh-TW" sz="1400" dirty="0"/>
                        <a:t>1.91</a:t>
                      </a:r>
                      <a:endParaRPr lang="zh-TW" altLang="en-US" sz="1400" dirty="0"/>
                    </a:p>
                  </a:txBody>
                  <a:tcPr marL="91439" marR="91439" marT="45722" marB="45722"/>
                </a:tc>
                <a:extLst>
                  <a:ext uri="{0D108BD9-81ED-4DB2-BD59-A6C34878D82A}">
                    <a16:rowId xmlns:a16="http://schemas.microsoft.com/office/drawing/2014/main" val="10011"/>
                  </a:ext>
                </a:extLst>
              </a:tr>
            </a:tbl>
          </a:graphicData>
        </a:graphic>
      </p:graphicFrame>
      <p:graphicFrame>
        <p:nvGraphicFramePr>
          <p:cNvPr id="66562" name="Object 3"/>
          <p:cNvGraphicFramePr>
            <a:graphicFrameLocks noChangeAspect="1"/>
          </p:cNvGraphicFramePr>
          <p:nvPr/>
        </p:nvGraphicFramePr>
        <p:xfrm>
          <a:off x="2746376" y="669926"/>
          <a:ext cx="6589713" cy="409575"/>
        </p:xfrm>
        <a:graphic>
          <a:graphicData uri="http://schemas.openxmlformats.org/presentationml/2006/ole">
            <mc:AlternateContent xmlns:mc="http://schemas.openxmlformats.org/markup-compatibility/2006">
              <mc:Choice xmlns:v="urn:schemas-microsoft-com:vml" Requires="v">
                <p:oleObj spid="_x0000_s95284" name="Equation" r:id="rId3" imgW="3873240" imgH="241200" progId="Equation.DSMT4">
                  <p:embed/>
                </p:oleObj>
              </mc:Choice>
              <mc:Fallback>
                <p:oleObj name="Equation" r:id="rId3" imgW="3873240" imgH="241200" progId="Equation.DSMT4">
                  <p:embed/>
                  <p:pic>
                    <p:nvPicPr>
                      <p:cNvPr id="66562"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6376" y="669926"/>
                        <a:ext cx="6589713"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文字方塊 11"/>
          <p:cNvSpPr txBox="1">
            <a:spLocks noChangeArrowheads="1"/>
          </p:cNvSpPr>
          <p:nvPr/>
        </p:nvSpPr>
        <p:spPr bwMode="auto">
          <a:xfrm>
            <a:off x="766917" y="5529894"/>
            <a:ext cx="4790922" cy="891270"/>
          </a:xfrm>
          <a:prstGeom prst="rect">
            <a:avLst/>
          </a:prstGeom>
          <a:noFill/>
          <a:ln w="9525">
            <a:noFill/>
            <a:miter lim="800000"/>
            <a:headEnd/>
            <a:tailEnd/>
          </a:ln>
        </p:spPr>
        <p:txBody>
          <a:bodyPr wrap="square">
            <a:spAutoFit/>
          </a:bodyPr>
          <a:lstStyle/>
          <a:p>
            <a:pPr marL="273050" indent="-273050">
              <a:lnSpc>
                <a:spcPct val="110000"/>
              </a:lnSpc>
              <a:defRPr/>
            </a:pPr>
            <a:r>
              <a:rPr lang="en-US" altLang="zh-TW" sz="1600" dirty="0">
                <a:ea typeface="新細明體" pitchFamily="18" charset="-120"/>
              </a:rPr>
              <a:t>※ We can derive the original data set if we take both </a:t>
            </a:r>
            <a:r>
              <a:rPr lang="en-US" altLang="zh-TW" sz="1600" b="1" dirty="0">
                <a:ea typeface="新細明體" pitchFamily="18" charset="-120"/>
              </a:rPr>
              <a:t>v</a:t>
            </a:r>
            <a:r>
              <a:rPr lang="en-US" altLang="zh-TW" sz="1600" baseline="-25000" dirty="0">
                <a:ea typeface="新細明體" pitchFamily="18" charset="-120"/>
              </a:rPr>
              <a:t>1</a:t>
            </a:r>
            <a:r>
              <a:rPr lang="en-US" altLang="zh-TW" sz="1600" dirty="0">
                <a:ea typeface="新細明體" pitchFamily="18" charset="-120"/>
              </a:rPr>
              <a:t> and </a:t>
            </a:r>
            <a:r>
              <a:rPr lang="en-US" altLang="zh-TW" sz="1600" b="1" dirty="0">
                <a:latin typeface="Times New Roman"/>
                <a:ea typeface="新細明體" pitchFamily="18" charset="-120"/>
              </a:rPr>
              <a:t>v</a:t>
            </a:r>
            <a:r>
              <a:rPr lang="en-US" altLang="zh-TW" sz="1600" baseline="-25000" dirty="0">
                <a:latin typeface="Times New Roman"/>
                <a:ea typeface="新細明體" pitchFamily="18" charset="-120"/>
              </a:rPr>
              <a:t>2</a:t>
            </a:r>
            <a:r>
              <a:rPr lang="en-US" altLang="zh-TW" sz="1600" dirty="0">
                <a:ea typeface="新細明體" pitchFamily="18" charset="-120"/>
              </a:rPr>
              <a:t> and thus </a:t>
            </a:r>
            <a:r>
              <a:rPr lang="en-US" altLang="zh-TW" sz="1600" i="1" dirty="0">
                <a:latin typeface="Times New Roman"/>
                <a:ea typeface="新細明體" pitchFamily="18" charset="-120"/>
              </a:rPr>
              <a:t>x’</a:t>
            </a:r>
            <a:r>
              <a:rPr lang="en-US" altLang="zh-TW" sz="1600" dirty="0">
                <a:ea typeface="新細明體" pitchFamily="18" charset="-120"/>
              </a:rPr>
              <a:t> and </a:t>
            </a:r>
            <a:r>
              <a:rPr lang="en-US" altLang="zh-TW" sz="1600" i="1" dirty="0">
                <a:latin typeface="Times New Roman"/>
                <a:ea typeface="新細明體" pitchFamily="18" charset="-120"/>
              </a:rPr>
              <a:t>y’  </a:t>
            </a:r>
            <a:r>
              <a:rPr lang="en-US" altLang="zh-TW" sz="1600" dirty="0">
                <a:ea typeface="新細明體" pitchFamily="18" charset="-120"/>
              </a:rPr>
              <a:t>into account when deriving the transformed data</a:t>
            </a:r>
          </a:p>
        </p:txBody>
      </p:sp>
      <p:sp>
        <p:nvSpPr>
          <p:cNvPr id="12" name="文字方塊 11"/>
          <p:cNvSpPr txBox="1">
            <a:spLocks noChangeArrowheads="1"/>
          </p:cNvSpPr>
          <p:nvPr/>
        </p:nvSpPr>
        <p:spPr bwMode="auto">
          <a:xfrm>
            <a:off x="5653164" y="5529894"/>
            <a:ext cx="6524471" cy="1175706"/>
          </a:xfrm>
          <a:prstGeom prst="rect">
            <a:avLst/>
          </a:prstGeom>
          <a:noFill/>
          <a:ln w="9525">
            <a:noFill/>
            <a:miter lim="800000"/>
            <a:headEnd/>
            <a:tailEnd/>
          </a:ln>
        </p:spPr>
        <p:txBody>
          <a:bodyPr wrap="square">
            <a:spAutoFit/>
          </a:bodyPr>
          <a:lstStyle/>
          <a:p>
            <a:pPr marL="271463" indent="-271463">
              <a:lnSpc>
                <a:spcPct val="110000"/>
              </a:lnSpc>
              <a:defRPr/>
            </a:pPr>
            <a:r>
              <a:rPr lang="en-US" altLang="zh-TW" sz="1600" dirty="0">
                <a:ea typeface="新細明體" pitchFamily="18" charset="-120"/>
              </a:rPr>
              <a:t>※ Although when we derive the transformed data, only </a:t>
            </a:r>
            <a:r>
              <a:rPr lang="en-US" altLang="zh-TW" sz="1600" b="1" dirty="0">
                <a:ea typeface="新細明體" pitchFamily="18" charset="-120"/>
              </a:rPr>
              <a:t>v</a:t>
            </a:r>
            <a:r>
              <a:rPr lang="en-US" altLang="zh-TW" sz="1600" baseline="-25000" dirty="0">
                <a:ea typeface="新細明體" pitchFamily="18" charset="-120"/>
              </a:rPr>
              <a:t>1</a:t>
            </a:r>
            <a:r>
              <a:rPr lang="en-US" altLang="zh-TW" sz="1600" dirty="0">
                <a:ea typeface="新細明體" pitchFamily="18" charset="-120"/>
              </a:rPr>
              <a:t> and thus only </a:t>
            </a:r>
            <a:r>
              <a:rPr lang="en-US" altLang="zh-TW" sz="1600" i="1" dirty="0">
                <a:ea typeface="新細明體" pitchFamily="18" charset="-120"/>
              </a:rPr>
              <a:t>x’</a:t>
            </a:r>
            <a:r>
              <a:rPr lang="en-US" altLang="zh-TW" sz="1600" dirty="0">
                <a:ea typeface="新細明體" pitchFamily="18" charset="-120"/>
              </a:rPr>
              <a:t> are considered, the data gotten back is still similar to the original data. That means, </a:t>
            </a:r>
            <a:r>
              <a:rPr lang="en-US" altLang="zh-TW" sz="1600" i="1" dirty="0">
                <a:ea typeface="新細明體" pitchFamily="18" charset="-120"/>
              </a:rPr>
              <a:t>x’</a:t>
            </a:r>
            <a:r>
              <a:rPr lang="en-US" altLang="zh-TW" sz="1600" dirty="0">
                <a:ea typeface="新細明體" pitchFamily="18" charset="-120"/>
              </a:rPr>
              <a:t> can be a common factor almost able to explain both series </a:t>
            </a:r>
            <a:r>
              <a:rPr lang="en-US" altLang="zh-TW" sz="1600" i="1" dirty="0">
                <a:ea typeface="新細明體" pitchFamily="18" charset="-120"/>
              </a:rPr>
              <a:t>x</a:t>
            </a:r>
            <a:r>
              <a:rPr lang="en-US" altLang="zh-TW" sz="1600" dirty="0">
                <a:ea typeface="新細明體" pitchFamily="18" charset="-120"/>
              </a:rPr>
              <a:t> and </a:t>
            </a:r>
            <a:r>
              <a:rPr lang="en-US" altLang="zh-TW" sz="1600" i="1" dirty="0">
                <a:ea typeface="新細明體" pitchFamily="18" charset="-120"/>
              </a:rPr>
              <a:t>y</a:t>
            </a:r>
            <a:endParaRPr lang="en-US" altLang="zh-TW" sz="1600" dirty="0">
              <a:ea typeface="新細明體" pitchFamily="18" charset="-120"/>
            </a:endParaRPr>
          </a:p>
        </p:txBody>
      </p:sp>
      <p:sp>
        <p:nvSpPr>
          <p:cNvPr id="9" name="Rectangle 20"/>
          <p:cNvSpPr>
            <a:spLocks noChangeArrowheads="1"/>
          </p:cNvSpPr>
          <p:nvPr/>
        </p:nvSpPr>
        <p:spPr bwMode="auto">
          <a:xfrm>
            <a:off x="2198688" y="1996120"/>
            <a:ext cx="7891463" cy="574675"/>
          </a:xfrm>
          <a:prstGeom prst="rect">
            <a:avLst/>
          </a:prstGeom>
          <a:noFill/>
          <a:ln w="9525">
            <a:noFill/>
            <a:miter lim="800000"/>
            <a:headEnd/>
            <a:tailEnd/>
          </a:ln>
        </p:spPr>
        <p:txBody>
          <a:bodyPr/>
          <a:lstStyle/>
          <a:p>
            <a:pPr marL="185738" lvl="1" indent="-185738">
              <a:lnSpc>
                <a:spcPct val="110000"/>
              </a:lnSpc>
              <a:spcBef>
                <a:spcPct val="20000"/>
              </a:spcBef>
              <a:buClr>
                <a:schemeClr val="tx1"/>
              </a:buClr>
              <a:buSzPct val="40000"/>
              <a:defRPr/>
            </a:pPr>
            <a:r>
              <a:rPr lang="en-US" altLang="zh-TW" sz="2000" dirty="0">
                <a:ea typeface="新細明體" pitchFamily="18" charset="-120"/>
              </a:rPr>
              <a:t>                  case 1                                               </a:t>
            </a:r>
            <a:r>
              <a:rPr lang="en-US" altLang="zh-TW" sz="2000" dirty="0">
                <a:latin typeface="Times New Roman"/>
                <a:ea typeface="新細明體" pitchFamily="18" charset="-120"/>
              </a:rPr>
              <a:t>case 2</a:t>
            </a:r>
            <a:endParaRPr lang="en-US" altLang="zh-TW" sz="2000" dirty="0">
              <a:ea typeface="新細明體" pitchFamily="18" charset="-120"/>
            </a:endParaRPr>
          </a:p>
        </p:txBody>
      </p:sp>
      <p:graphicFrame>
        <p:nvGraphicFramePr>
          <p:cNvPr id="66563" name="Object 88"/>
          <p:cNvGraphicFramePr>
            <a:graphicFrameLocks noChangeAspect="1"/>
          </p:cNvGraphicFramePr>
          <p:nvPr/>
        </p:nvGraphicFramePr>
        <p:xfrm>
          <a:off x="2798763" y="1030287"/>
          <a:ext cx="6116637" cy="976414"/>
        </p:xfrm>
        <a:graphic>
          <a:graphicData uri="http://schemas.openxmlformats.org/presentationml/2006/ole">
            <mc:AlternateContent xmlns:mc="http://schemas.openxmlformats.org/markup-compatibility/2006">
              <mc:Choice xmlns:v="urn:schemas-microsoft-com:vml" Requires="v">
                <p:oleObj spid="_x0000_s95285" name="Equation" r:id="rId5" imgW="4609800" imgH="736560" progId="Equation.DSMT4">
                  <p:embed/>
                </p:oleObj>
              </mc:Choice>
              <mc:Fallback>
                <p:oleObj name="Equation" r:id="rId5" imgW="4609800" imgH="736560" progId="Equation.DSMT4">
                  <p:embed/>
                  <p:pic>
                    <p:nvPicPr>
                      <p:cNvPr id="66563" name="Object 8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8763" y="1030287"/>
                        <a:ext cx="6116637" cy="976414"/>
                      </a:xfrm>
                      <a:prstGeom prst="rect">
                        <a:avLst/>
                      </a:prstGeom>
                      <a:noFill/>
                    </p:spPr>
                  </p:pic>
                </p:oleObj>
              </mc:Fallback>
            </mc:AlternateContent>
          </a:graphicData>
        </a:graphic>
      </p:graphicFrame>
    </p:spTree>
    <p:extLst>
      <p:ext uri="{BB962C8B-B14F-4D97-AF65-F5344CB8AC3E}">
        <p14:creationId xmlns:p14="http://schemas.microsoft.com/office/powerpoint/2010/main" val="673600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8963" y="838201"/>
            <a:ext cx="5102225" cy="348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sm" len="sm"/>
              </a14:hiddenLine>
            </a:ext>
          </a:extLst>
        </p:spPr>
      </p:pic>
      <p:cxnSp>
        <p:nvCxnSpPr>
          <p:cNvPr id="67589" name="直線單箭頭接點 11"/>
          <p:cNvCxnSpPr>
            <a:cxnSpLocks noChangeShapeType="1"/>
          </p:cNvCxnSpPr>
          <p:nvPr/>
        </p:nvCxnSpPr>
        <p:spPr bwMode="auto">
          <a:xfrm rot="10800000">
            <a:off x="6415088" y="1123951"/>
            <a:ext cx="1154113" cy="1587"/>
          </a:xfrm>
          <a:prstGeom prst="straightConnector1">
            <a:avLst/>
          </a:prstGeom>
          <a:noFill/>
          <a:ln w="25400" algn="ctr">
            <a:solidFill>
              <a:schemeClr val="tx1"/>
            </a:solidFill>
            <a:miter lim="800000"/>
            <a:headEnd/>
            <a:tailEnd type="arrow" w="med" len="med"/>
          </a:ln>
          <a:extLst>
            <a:ext uri="{909E8E84-426E-40DD-AFC4-6F175D3DCCD1}">
              <a14:hiddenFill xmlns:a14="http://schemas.microsoft.com/office/drawing/2010/main">
                <a:noFill/>
              </a14:hiddenFill>
            </a:ext>
          </a:extLst>
        </p:spPr>
      </p:cxnSp>
      <p:graphicFrame>
        <p:nvGraphicFramePr>
          <p:cNvPr id="67586" name="Object 6"/>
          <p:cNvGraphicFramePr>
            <a:graphicFrameLocks noChangeAspect="1"/>
          </p:cNvGraphicFramePr>
          <p:nvPr/>
        </p:nvGraphicFramePr>
        <p:xfrm>
          <a:off x="7640638" y="909637"/>
          <a:ext cx="296863" cy="412750"/>
        </p:xfrm>
        <a:graphic>
          <a:graphicData uri="http://schemas.openxmlformats.org/presentationml/2006/ole">
            <mc:AlternateContent xmlns:mc="http://schemas.openxmlformats.org/markup-compatibility/2006">
              <mc:Choice xmlns:v="urn:schemas-microsoft-com:vml" Requires="v">
                <p:oleObj spid="_x0000_s96308" name="Equation" r:id="rId4" imgW="164880" imgH="228600" progId="Equation.DSMT4">
                  <p:embed/>
                </p:oleObj>
              </mc:Choice>
              <mc:Fallback>
                <p:oleObj name="Equation" r:id="rId4" imgW="164880" imgH="228600" progId="Equation.DSMT4">
                  <p:embed/>
                  <p:pic>
                    <p:nvPicPr>
                      <p:cNvPr id="6758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40638" y="909637"/>
                        <a:ext cx="296863"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7590" name="直線單箭頭接點 14"/>
          <p:cNvCxnSpPr>
            <a:cxnSpLocks noChangeShapeType="1"/>
          </p:cNvCxnSpPr>
          <p:nvPr/>
        </p:nvCxnSpPr>
        <p:spPr bwMode="auto">
          <a:xfrm flipV="1">
            <a:off x="2986088" y="1409701"/>
            <a:ext cx="714375" cy="428625"/>
          </a:xfrm>
          <a:prstGeom prst="straightConnector1">
            <a:avLst/>
          </a:prstGeom>
          <a:noFill/>
          <a:ln w="25400" algn="ctr">
            <a:solidFill>
              <a:schemeClr val="tx1"/>
            </a:solidFill>
            <a:miter lim="800000"/>
            <a:headEnd/>
            <a:tailEnd type="arrow" w="med" len="med"/>
          </a:ln>
          <a:extLst>
            <a:ext uri="{909E8E84-426E-40DD-AFC4-6F175D3DCCD1}">
              <a14:hiddenFill xmlns:a14="http://schemas.microsoft.com/office/drawing/2010/main">
                <a:noFill/>
              </a14:hiddenFill>
            </a:ext>
          </a:extLst>
        </p:spPr>
      </p:cxnSp>
      <p:graphicFrame>
        <p:nvGraphicFramePr>
          <p:cNvPr id="67587" name="Object 7"/>
          <p:cNvGraphicFramePr>
            <a:graphicFrameLocks noChangeAspect="1"/>
          </p:cNvGraphicFramePr>
          <p:nvPr/>
        </p:nvGraphicFramePr>
        <p:xfrm>
          <a:off x="2628901" y="1695450"/>
          <a:ext cx="319087" cy="412750"/>
        </p:xfrm>
        <a:graphic>
          <a:graphicData uri="http://schemas.openxmlformats.org/presentationml/2006/ole">
            <mc:AlternateContent xmlns:mc="http://schemas.openxmlformats.org/markup-compatibility/2006">
              <mc:Choice xmlns:v="urn:schemas-microsoft-com:vml" Requires="v">
                <p:oleObj spid="_x0000_s96309" name="Equation" r:id="rId6" imgW="177480" imgH="228600" progId="Equation.DSMT4">
                  <p:embed/>
                </p:oleObj>
              </mc:Choice>
              <mc:Fallback>
                <p:oleObj name="Equation" r:id="rId6" imgW="177480" imgH="228600" progId="Equation.DSMT4">
                  <p:embed/>
                  <p:pic>
                    <p:nvPicPr>
                      <p:cNvPr id="67587"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8901" y="1695450"/>
                        <a:ext cx="319087"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文字方塊 11"/>
          <p:cNvSpPr txBox="1">
            <a:spLocks noChangeArrowheads="1"/>
          </p:cNvSpPr>
          <p:nvPr/>
        </p:nvSpPr>
        <p:spPr bwMode="auto">
          <a:xfrm>
            <a:off x="464457" y="4624388"/>
            <a:ext cx="11263086" cy="1835824"/>
          </a:xfrm>
          <a:prstGeom prst="rect">
            <a:avLst/>
          </a:prstGeom>
          <a:noFill/>
          <a:ln w="9525">
            <a:noFill/>
            <a:miter lim="800000"/>
            <a:headEnd/>
            <a:tailEnd/>
          </a:ln>
        </p:spPr>
        <p:txBody>
          <a:bodyPr wrap="square">
            <a:spAutoFit/>
          </a:bodyPr>
          <a:lstStyle/>
          <a:p>
            <a:pPr marL="273050" indent="-273050">
              <a:lnSpc>
                <a:spcPct val="110000"/>
              </a:lnSpc>
              <a:spcAft>
                <a:spcPts val="600"/>
              </a:spcAft>
              <a:defRPr/>
            </a:pPr>
            <a:r>
              <a:rPr lang="en-US" altLang="zh-TW" sz="2000" dirty="0">
                <a:latin typeface="Arial" panose="020B0604020202020204" pitchFamily="34" charset="0"/>
                <a:ea typeface="新細明體" pitchFamily="18" charset="-120"/>
                <a:cs typeface="Arial" panose="020B0604020202020204" pitchFamily="34" charset="0"/>
              </a:rPr>
              <a:t>※ If only the principal component </a:t>
            </a:r>
            <a:r>
              <a:rPr lang="en-US" altLang="zh-TW" sz="2000" i="1" dirty="0">
                <a:latin typeface="Arial" panose="020B0604020202020204" pitchFamily="34" charset="0"/>
                <a:ea typeface="新細明體" pitchFamily="18" charset="-120"/>
                <a:cs typeface="Arial" panose="020B0604020202020204" pitchFamily="34" charset="0"/>
              </a:rPr>
              <a:t>x’</a:t>
            </a:r>
            <a:r>
              <a:rPr lang="en-US" altLang="zh-TW" sz="2000" dirty="0">
                <a:latin typeface="Arial" panose="020B0604020202020204" pitchFamily="34" charset="0"/>
                <a:ea typeface="新細明體" pitchFamily="18" charset="-120"/>
                <a:cs typeface="Arial" panose="020B0604020202020204" pitchFamily="34" charset="0"/>
              </a:rPr>
              <a:t> is considered in the Principal Component Analysis (PCA), it is equivalent to project all points onto the </a:t>
            </a:r>
            <a:r>
              <a:rPr lang="en-US" altLang="zh-TW" sz="2000" b="1" dirty="0">
                <a:latin typeface="Arial" panose="020B0604020202020204" pitchFamily="34" charset="0"/>
                <a:ea typeface="新細明體" pitchFamily="18" charset="-120"/>
                <a:cs typeface="Arial" panose="020B0604020202020204" pitchFamily="34" charset="0"/>
              </a:rPr>
              <a:t>v</a:t>
            </a:r>
            <a:r>
              <a:rPr lang="en-US" altLang="zh-TW" sz="2000" baseline="-25000" dirty="0">
                <a:latin typeface="Arial" panose="020B0604020202020204" pitchFamily="34" charset="0"/>
                <a:ea typeface="新細明體" pitchFamily="18" charset="-120"/>
                <a:cs typeface="Arial" panose="020B0604020202020204" pitchFamily="34" charset="0"/>
              </a:rPr>
              <a:t>1</a:t>
            </a:r>
            <a:r>
              <a:rPr lang="en-US" altLang="zh-TW" sz="2000" dirty="0">
                <a:latin typeface="Arial" panose="020B0604020202020204" pitchFamily="34" charset="0"/>
                <a:ea typeface="新細明體" pitchFamily="18" charset="-120"/>
                <a:cs typeface="Arial" panose="020B0604020202020204" pitchFamily="34" charset="0"/>
              </a:rPr>
              <a:t> vector</a:t>
            </a:r>
          </a:p>
          <a:p>
            <a:pPr marL="273050" indent="-273050">
              <a:lnSpc>
                <a:spcPct val="110000"/>
              </a:lnSpc>
              <a:defRPr/>
            </a:pPr>
            <a:r>
              <a:rPr lang="en-US" altLang="zh-TW" sz="2000" dirty="0">
                <a:latin typeface="Arial" panose="020B0604020202020204" pitchFamily="34" charset="0"/>
                <a:ea typeface="新細明體" pitchFamily="18" charset="-120"/>
                <a:cs typeface="Arial" panose="020B0604020202020204" pitchFamily="34" charset="0"/>
              </a:rPr>
              <a:t>※ It can be observed in the above figure that the projection onto </a:t>
            </a:r>
            <a:r>
              <a:rPr lang="en-US" altLang="zh-TW" sz="2000" b="1" dirty="0">
                <a:latin typeface="Arial" panose="020B0604020202020204" pitchFamily="34" charset="0"/>
                <a:ea typeface="新細明體" pitchFamily="18" charset="-120"/>
                <a:cs typeface="Arial" panose="020B0604020202020204" pitchFamily="34" charset="0"/>
              </a:rPr>
              <a:t>v</a:t>
            </a:r>
            <a:r>
              <a:rPr lang="en-US" altLang="zh-TW" sz="2000" baseline="-25000" dirty="0">
                <a:latin typeface="Arial" panose="020B0604020202020204" pitchFamily="34" charset="0"/>
                <a:ea typeface="新細明體" pitchFamily="18" charset="-120"/>
                <a:cs typeface="Arial" panose="020B0604020202020204" pitchFamily="34" charset="0"/>
              </a:rPr>
              <a:t>1</a:t>
            </a:r>
            <a:r>
              <a:rPr lang="en-US" altLang="zh-TW" sz="2000" dirty="0">
                <a:latin typeface="Arial" panose="020B0604020202020204" pitchFamily="34" charset="0"/>
                <a:ea typeface="新細明體" pitchFamily="18" charset="-120"/>
                <a:cs typeface="Arial" panose="020B0604020202020204" pitchFamily="34" charset="0"/>
              </a:rPr>
              <a:t> vector can retains as much as possible the </a:t>
            </a:r>
            <a:r>
              <a:rPr lang="en-US" altLang="zh-TW" sz="2000" dirty="0" err="1">
                <a:latin typeface="Arial" panose="020B0604020202020204" pitchFamily="34" charset="0"/>
                <a:ea typeface="新細明體" pitchFamily="18" charset="-120"/>
                <a:cs typeface="Arial" panose="020B0604020202020204" pitchFamily="34" charset="0"/>
              </a:rPr>
              <a:t>interpoint</a:t>
            </a:r>
            <a:r>
              <a:rPr lang="en-US" altLang="zh-TW" sz="2000" dirty="0">
                <a:latin typeface="Arial" panose="020B0604020202020204" pitchFamily="34" charset="0"/>
                <a:ea typeface="新細明體" pitchFamily="18" charset="-120"/>
                <a:cs typeface="Arial" panose="020B0604020202020204" pitchFamily="34" charset="0"/>
              </a:rPr>
              <a:t> distance information (variance) that was contained in the original series of (</a:t>
            </a:r>
            <a:r>
              <a:rPr lang="en-US" altLang="zh-TW" sz="2000" i="1" dirty="0">
                <a:latin typeface="Arial" panose="020B0604020202020204" pitchFamily="34" charset="0"/>
                <a:ea typeface="新細明體" pitchFamily="18" charset="-120"/>
                <a:cs typeface="Arial" panose="020B0604020202020204" pitchFamily="34" charset="0"/>
              </a:rPr>
              <a:t>x</a:t>
            </a:r>
            <a:r>
              <a:rPr lang="en-US" altLang="zh-TW" sz="2000" dirty="0">
                <a:latin typeface="Arial" panose="020B0604020202020204" pitchFamily="34" charset="0"/>
                <a:ea typeface="新細明體" pitchFamily="18" charset="-120"/>
                <a:cs typeface="Arial" panose="020B0604020202020204" pitchFamily="34" charset="0"/>
              </a:rPr>
              <a:t>, </a:t>
            </a:r>
            <a:r>
              <a:rPr lang="en-US" altLang="zh-TW" sz="2000" i="1" dirty="0">
                <a:latin typeface="Arial" panose="020B0604020202020204" pitchFamily="34" charset="0"/>
                <a:ea typeface="新細明體" pitchFamily="18" charset="-120"/>
                <a:cs typeface="Arial" panose="020B0604020202020204" pitchFamily="34" charset="0"/>
              </a:rPr>
              <a:t>y</a:t>
            </a:r>
            <a:r>
              <a:rPr lang="en-US" altLang="zh-TW" sz="2000" dirty="0">
                <a:latin typeface="Arial" panose="020B0604020202020204" pitchFamily="34" charset="0"/>
                <a:ea typeface="新細明體" pitchFamily="18" charset="-120"/>
                <a:cs typeface="Arial" panose="020B0604020202020204" pitchFamily="34" charset="0"/>
              </a:rPr>
              <a:t>)</a:t>
            </a:r>
          </a:p>
        </p:txBody>
      </p:sp>
    </p:spTree>
    <p:extLst>
      <p:ext uri="{BB962C8B-B14F-4D97-AF65-F5344CB8AC3E}">
        <p14:creationId xmlns:p14="http://schemas.microsoft.com/office/powerpoint/2010/main" val="4132140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3"/>
          <p:cNvSpPr>
            <a:spLocks noGrp="1"/>
          </p:cNvSpPr>
          <p:nvPr>
            <p:ph type="sldNum" sz="quarter" idx="10"/>
          </p:nvPr>
        </p:nvSpPr>
        <p:spPr/>
        <p:txBody>
          <a:bodyPr/>
          <a:lstStyle/>
          <a:p>
            <a:r>
              <a:rPr lang="en-US" altLang="en-US"/>
              <a:t>Slide 5.1- </a:t>
            </a:r>
            <a:fld id="{D9ADD9FE-3E46-4B9B-B3E3-71218D98D5C2}" type="slidenum">
              <a:rPr lang="en-US" altLang="en-US"/>
              <a:pPr/>
              <a:t>3</a:t>
            </a:fld>
            <a:endParaRPr lang="en-CA" altLang="en-US"/>
          </a:p>
        </p:txBody>
      </p:sp>
      <p:sp>
        <p:nvSpPr>
          <p:cNvPr id="11" name="Footer Placeholder 4"/>
          <p:cNvSpPr>
            <a:spLocks noGrp="1"/>
          </p:cNvSpPr>
          <p:nvPr>
            <p:ph type="ftr" sz="quarter" idx="11"/>
          </p:nvPr>
        </p:nvSpPr>
        <p:spPr/>
        <p:txBody>
          <a:bodyPr/>
          <a:lstStyle/>
          <a:p>
            <a:r>
              <a:rPr lang="en-US" altLang="en-US"/>
              <a:t> © 2012 Pearson Education, Inc.</a:t>
            </a:r>
          </a:p>
        </p:txBody>
      </p:sp>
      <p:sp>
        <p:nvSpPr>
          <p:cNvPr id="316418" name="Rectangle 2"/>
          <p:cNvSpPr>
            <a:spLocks noGrp="1" noChangeArrowheads="1"/>
          </p:cNvSpPr>
          <p:nvPr>
            <p:ph type="title"/>
          </p:nvPr>
        </p:nvSpPr>
        <p:spPr/>
        <p:txBody>
          <a:bodyPr/>
          <a:lstStyle/>
          <a:p>
            <a:r>
              <a:rPr lang="fi-FI" dirty="0"/>
              <a:t>Nilai Eigen dan Vektor Eigen</a:t>
            </a:r>
            <a:endParaRPr lang="en-US" altLang="en-US" dirty="0"/>
          </a:p>
        </p:txBody>
      </p:sp>
      <p:sp>
        <p:nvSpPr>
          <p:cNvPr id="316424" name="Rectangle 8"/>
          <p:cNvSpPr>
            <a:spLocks noGrp="1" noChangeArrowheads="1"/>
          </p:cNvSpPr>
          <p:nvPr>
            <p:ph type="body" idx="1"/>
          </p:nvPr>
        </p:nvSpPr>
        <p:spPr>
          <a:xfrm>
            <a:off x="333829" y="1174750"/>
            <a:ext cx="11364685" cy="5181600"/>
          </a:xfrm>
        </p:spPr>
        <p:txBody>
          <a:bodyPr>
            <a:normAutofit/>
          </a:bodyPr>
          <a:lstStyle/>
          <a:p>
            <a:pPr marL="609600" indent="-609600"/>
            <a:r>
              <a:rPr lang="en-US" altLang="en-US" b="1" dirty="0" err="1">
                <a:cs typeface="Times New Roman" pitchFamily="18" charset="0"/>
              </a:rPr>
              <a:t>Definisi</a:t>
            </a:r>
            <a:r>
              <a:rPr lang="en-US" altLang="en-US" b="1" dirty="0">
                <a:cs typeface="Times New Roman" pitchFamily="18" charset="0"/>
              </a:rPr>
              <a:t>:</a:t>
            </a:r>
            <a:r>
              <a:rPr lang="en-US" altLang="en-US" dirty="0">
                <a:cs typeface="Times New Roman" pitchFamily="18" charset="0"/>
              </a:rPr>
              <a:t> An </a:t>
            </a:r>
            <a:r>
              <a:rPr lang="en-US" altLang="en-US" b="1" dirty="0">
                <a:cs typeface="Times New Roman" pitchFamily="18" charset="0"/>
              </a:rPr>
              <a:t>eigenvector</a:t>
            </a:r>
            <a:r>
              <a:rPr lang="en-US" altLang="en-US" dirty="0">
                <a:cs typeface="Times New Roman" pitchFamily="18" charset="0"/>
              </a:rPr>
              <a:t> of an          matrix </a:t>
            </a:r>
            <a:r>
              <a:rPr lang="en-US" altLang="en-US" i="1" dirty="0">
                <a:cs typeface="Times New Roman" pitchFamily="18" charset="0"/>
              </a:rPr>
              <a:t>A</a:t>
            </a:r>
            <a:r>
              <a:rPr lang="en-US" altLang="en-US" dirty="0">
                <a:cs typeface="Times New Roman" pitchFamily="18" charset="0"/>
              </a:rPr>
              <a:t> is a nonzero vector </a:t>
            </a:r>
            <a:r>
              <a:rPr lang="en-US" altLang="en-US" b="1" dirty="0">
                <a:cs typeface="Times New Roman" pitchFamily="18" charset="0"/>
              </a:rPr>
              <a:t>x</a:t>
            </a:r>
            <a:r>
              <a:rPr lang="en-US" altLang="en-US" dirty="0">
                <a:cs typeface="Times New Roman" pitchFamily="18" charset="0"/>
              </a:rPr>
              <a:t> such that                  for some scalar </a:t>
            </a:r>
            <a:r>
              <a:rPr lang="el-GR" altLang="en-US" dirty="0">
                <a:cs typeface="Times New Roman" pitchFamily="18" charset="0"/>
              </a:rPr>
              <a:t>λ</a:t>
            </a:r>
            <a:r>
              <a:rPr lang="en-US" altLang="en-US" dirty="0">
                <a:cs typeface="Times New Roman" pitchFamily="18" charset="0"/>
              </a:rPr>
              <a:t>. A scalar </a:t>
            </a:r>
            <a:r>
              <a:rPr lang="el-GR" altLang="en-US" dirty="0">
                <a:cs typeface="Times New Roman" pitchFamily="18" charset="0"/>
              </a:rPr>
              <a:t>λ</a:t>
            </a:r>
            <a:r>
              <a:rPr lang="en-US" altLang="en-US" dirty="0">
                <a:cs typeface="Times New Roman" pitchFamily="18" charset="0"/>
              </a:rPr>
              <a:t> is called an </a:t>
            </a:r>
            <a:r>
              <a:rPr lang="en-US" altLang="en-US" b="1" dirty="0">
                <a:cs typeface="Times New Roman" pitchFamily="18" charset="0"/>
              </a:rPr>
              <a:t>eigenvalue</a:t>
            </a:r>
            <a:r>
              <a:rPr lang="en-US" altLang="en-US" dirty="0">
                <a:cs typeface="Times New Roman" pitchFamily="18" charset="0"/>
              </a:rPr>
              <a:t> of </a:t>
            </a:r>
            <a:r>
              <a:rPr lang="en-US" altLang="en-US" i="1" dirty="0">
                <a:cs typeface="Times New Roman" pitchFamily="18" charset="0"/>
              </a:rPr>
              <a:t>A</a:t>
            </a:r>
            <a:r>
              <a:rPr lang="en-US" altLang="en-US" dirty="0">
                <a:cs typeface="Times New Roman" pitchFamily="18" charset="0"/>
              </a:rPr>
              <a:t> if there is a nontrivial solution </a:t>
            </a:r>
            <a:r>
              <a:rPr lang="en-US" altLang="en-US" b="1" dirty="0">
                <a:cs typeface="Times New Roman" pitchFamily="18" charset="0"/>
              </a:rPr>
              <a:t>x</a:t>
            </a:r>
            <a:r>
              <a:rPr lang="en-US" altLang="en-US" dirty="0">
                <a:cs typeface="Times New Roman" pitchFamily="18" charset="0"/>
              </a:rPr>
              <a:t> of                 ; such an </a:t>
            </a:r>
            <a:r>
              <a:rPr lang="en-US" altLang="en-US" b="1" dirty="0">
                <a:cs typeface="Times New Roman" pitchFamily="18" charset="0"/>
              </a:rPr>
              <a:t>x</a:t>
            </a:r>
            <a:r>
              <a:rPr lang="en-US" altLang="en-US" dirty="0">
                <a:cs typeface="Times New Roman" pitchFamily="18" charset="0"/>
              </a:rPr>
              <a:t> is called an </a:t>
            </a:r>
            <a:r>
              <a:rPr lang="en-US" altLang="en-US" i="1" dirty="0">
                <a:cs typeface="Times New Roman" pitchFamily="18" charset="0"/>
              </a:rPr>
              <a:t>eigenvector corresponding to </a:t>
            </a:r>
            <a:r>
              <a:rPr lang="el-GR" altLang="en-US" i="1" dirty="0">
                <a:cs typeface="Times New Roman" pitchFamily="18" charset="0"/>
              </a:rPr>
              <a:t>λ</a:t>
            </a:r>
            <a:r>
              <a:rPr lang="en-US" altLang="en-US" dirty="0">
                <a:cs typeface="Times New Roman" pitchFamily="18" charset="0"/>
              </a:rPr>
              <a:t>.</a:t>
            </a:r>
          </a:p>
          <a:p>
            <a:pPr marL="609600" indent="-609600"/>
            <a:r>
              <a:rPr lang="el-GR" altLang="en-US" dirty="0">
                <a:cs typeface="Times New Roman" pitchFamily="18" charset="0"/>
              </a:rPr>
              <a:t>λ</a:t>
            </a:r>
            <a:r>
              <a:rPr lang="en-US" altLang="en-US" dirty="0">
                <a:cs typeface="Times New Roman" pitchFamily="18" charset="0"/>
              </a:rPr>
              <a:t> is an eigenvalue of an             matrix </a:t>
            </a:r>
            <a:r>
              <a:rPr lang="en-US" altLang="en-US" i="1" dirty="0">
                <a:cs typeface="Times New Roman" pitchFamily="18" charset="0"/>
              </a:rPr>
              <a:t>A</a:t>
            </a:r>
            <a:r>
              <a:rPr lang="en-US" altLang="en-US" dirty="0">
                <a:cs typeface="Times New Roman" pitchFamily="18" charset="0"/>
              </a:rPr>
              <a:t> if and only if the equation</a:t>
            </a:r>
          </a:p>
          <a:p>
            <a:pPr marL="609600" indent="-609600">
              <a:buNone/>
            </a:pPr>
            <a:r>
              <a:rPr lang="en-US" altLang="en-US" dirty="0">
                <a:cs typeface="Times New Roman" pitchFamily="18" charset="0"/>
              </a:rPr>
              <a:t>                                                            ----(1)</a:t>
            </a:r>
          </a:p>
          <a:p>
            <a:pPr marL="609600" indent="-609600">
              <a:buNone/>
            </a:pPr>
            <a:r>
              <a:rPr lang="en-US" altLang="en-US" dirty="0">
                <a:cs typeface="Times New Roman" pitchFamily="18" charset="0"/>
              </a:rPr>
              <a:t>	has a nontrivial solution.</a:t>
            </a:r>
          </a:p>
          <a:p>
            <a:pPr marL="609600" indent="-609600"/>
            <a:r>
              <a:rPr lang="en-US" altLang="en-US" dirty="0">
                <a:cs typeface="Times New Roman" pitchFamily="18" charset="0"/>
              </a:rPr>
              <a:t>The set of </a:t>
            </a:r>
            <a:r>
              <a:rPr lang="en-US" altLang="en-US" i="1" dirty="0">
                <a:cs typeface="Times New Roman" pitchFamily="18" charset="0"/>
              </a:rPr>
              <a:t>all</a:t>
            </a:r>
            <a:r>
              <a:rPr lang="en-US" altLang="en-US" dirty="0">
                <a:cs typeface="Times New Roman" pitchFamily="18" charset="0"/>
              </a:rPr>
              <a:t> solutions of (1) is just the null space of the matrix            .</a:t>
            </a:r>
            <a:endParaRPr lang="el-GR" altLang="en-US" dirty="0">
              <a:cs typeface="Times New Roman" pitchFamily="18" charset="0"/>
            </a:endParaRPr>
          </a:p>
        </p:txBody>
      </p:sp>
      <p:graphicFrame>
        <p:nvGraphicFramePr>
          <p:cNvPr id="316460" name="Object 44"/>
          <p:cNvGraphicFramePr>
            <a:graphicFrameLocks noChangeAspect="1"/>
          </p:cNvGraphicFramePr>
          <p:nvPr>
            <p:extLst>
              <p:ext uri="{D42A27DB-BD31-4B8C-83A1-F6EECF244321}">
                <p14:modId xmlns:p14="http://schemas.microsoft.com/office/powerpoint/2010/main" val="3319799623"/>
              </p:ext>
            </p:extLst>
          </p:nvPr>
        </p:nvGraphicFramePr>
        <p:xfrm>
          <a:off x="6032502" y="1302746"/>
          <a:ext cx="774700" cy="254000"/>
        </p:xfrm>
        <a:graphic>
          <a:graphicData uri="http://schemas.openxmlformats.org/presentationml/2006/ole">
            <mc:AlternateContent xmlns:mc="http://schemas.openxmlformats.org/markup-compatibility/2006">
              <mc:Choice xmlns:v="urn:schemas-microsoft-com:vml" Requires="v">
                <p:oleObj spid="_x0000_s79000" name="Equation" r:id="rId4" imgW="774360" imgH="253800" progId="Equation.DSMT4">
                  <p:embed/>
                </p:oleObj>
              </mc:Choice>
              <mc:Fallback>
                <p:oleObj name="Equation" r:id="rId4" imgW="774360" imgH="253800" progId="Equation.DSMT4">
                  <p:embed/>
                  <p:pic>
                    <p:nvPicPr>
                      <p:cNvPr id="316460" name="Object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2502" y="1302746"/>
                        <a:ext cx="774700" cy="25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6461" name="Object 45"/>
          <p:cNvGraphicFramePr>
            <a:graphicFrameLocks noChangeAspect="1"/>
          </p:cNvGraphicFramePr>
          <p:nvPr>
            <p:extLst>
              <p:ext uri="{D42A27DB-BD31-4B8C-83A1-F6EECF244321}">
                <p14:modId xmlns:p14="http://schemas.microsoft.com/office/powerpoint/2010/main" val="90451186"/>
              </p:ext>
            </p:extLst>
          </p:nvPr>
        </p:nvGraphicFramePr>
        <p:xfrm>
          <a:off x="2908300" y="1566093"/>
          <a:ext cx="1346200" cy="342900"/>
        </p:xfrm>
        <a:graphic>
          <a:graphicData uri="http://schemas.openxmlformats.org/presentationml/2006/ole">
            <mc:AlternateContent xmlns:mc="http://schemas.openxmlformats.org/markup-compatibility/2006">
              <mc:Choice xmlns:v="urn:schemas-microsoft-com:vml" Requires="v">
                <p:oleObj spid="_x0000_s79001" name="Equation" r:id="rId6" imgW="1346040" imgH="342720" progId="Equation.DSMT4">
                  <p:embed/>
                </p:oleObj>
              </mc:Choice>
              <mc:Fallback>
                <p:oleObj name="Equation" r:id="rId6" imgW="1346040" imgH="342720" progId="Equation.DSMT4">
                  <p:embed/>
                  <p:pic>
                    <p:nvPicPr>
                      <p:cNvPr id="316461" name="Object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08300" y="1566093"/>
                        <a:ext cx="13462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6462" name="Object 46"/>
          <p:cNvGraphicFramePr>
            <a:graphicFrameLocks noChangeAspect="1"/>
          </p:cNvGraphicFramePr>
          <p:nvPr>
            <p:extLst>
              <p:ext uri="{D42A27DB-BD31-4B8C-83A1-F6EECF244321}">
                <p14:modId xmlns:p14="http://schemas.microsoft.com/office/powerpoint/2010/main" val="330677040"/>
              </p:ext>
            </p:extLst>
          </p:nvPr>
        </p:nvGraphicFramePr>
        <p:xfrm>
          <a:off x="9100784" y="1997468"/>
          <a:ext cx="1346200" cy="342900"/>
        </p:xfrm>
        <a:graphic>
          <a:graphicData uri="http://schemas.openxmlformats.org/presentationml/2006/ole">
            <mc:AlternateContent xmlns:mc="http://schemas.openxmlformats.org/markup-compatibility/2006">
              <mc:Choice xmlns:v="urn:schemas-microsoft-com:vml" Requires="v">
                <p:oleObj spid="_x0000_s79002" name="Equation" r:id="rId8" imgW="1346040" imgH="342720" progId="Equation.DSMT4">
                  <p:embed/>
                </p:oleObj>
              </mc:Choice>
              <mc:Fallback>
                <p:oleObj name="Equation" r:id="rId8" imgW="1346040" imgH="342720" progId="Equation.DSMT4">
                  <p:embed/>
                  <p:pic>
                    <p:nvPicPr>
                      <p:cNvPr id="316462" name="Object 4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00784" y="1997468"/>
                        <a:ext cx="13462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6463" name="Object 47"/>
          <p:cNvGraphicFramePr>
            <a:graphicFrameLocks noChangeAspect="1"/>
          </p:cNvGraphicFramePr>
          <p:nvPr>
            <p:extLst>
              <p:ext uri="{D42A27DB-BD31-4B8C-83A1-F6EECF244321}">
                <p14:modId xmlns:p14="http://schemas.microsoft.com/office/powerpoint/2010/main" val="2735391611"/>
              </p:ext>
            </p:extLst>
          </p:nvPr>
        </p:nvGraphicFramePr>
        <p:xfrm>
          <a:off x="3937000" y="3361812"/>
          <a:ext cx="2159000" cy="431800"/>
        </p:xfrm>
        <a:graphic>
          <a:graphicData uri="http://schemas.openxmlformats.org/presentationml/2006/ole">
            <mc:AlternateContent xmlns:mc="http://schemas.openxmlformats.org/markup-compatibility/2006">
              <mc:Choice xmlns:v="urn:schemas-microsoft-com:vml" Requires="v">
                <p:oleObj spid="_x0000_s79003" name="Equation" r:id="rId10" imgW="2158920" imgH="431640" progId="Equation.DSMT4">
                  <p:embed/>
                </p:oleObj>
              </mc:Choice>
              <mc:Fallback>
                <p:oleObj name="Equation" r:id="rId10" imgW="2158920" imgH="431640" progId="Equation.DSMT4">
                  <p:embed/>
                  <p:pic>
                    <p:nvPicPr>
                      <p:cNvPr id="316463" name="Object 4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37000" y="3361812"/>
                        <a:ext cx="21590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6464" name="Object 48"/>
          <p:cNvGraphicFramePr>
            <a:graphicFrameLocks noChangeAspect="1"/>
          </p:cNvGraphicFramePr>
          <p:nvPr>
            <p:extLst>
              <p:ext uri="{D42A27DB-BD31-4B8C-83A1-F6EECF244321}">
                <p14:modId xmlns:p14="http://schemas.microsoft.com/office/powerpoint/2010/main" val="3503154535"/>
              </p:ext>
            </p:extLst>
          </p:nvPr>
        </p:nvGraphicFramePr>
        <p:xfrm>
          <a:off x="5092700" y="2987161"/>
          <a:ext cx="774700" cy="254000"/>
        </p:xfrm>
        <a:graphic>
          <a:graphicData uri="http://schemas.openxmlformats.org/presentationml/2006/ole">
            <mc:AlternateContent xmlns:mc="http://schemas.openxmlformats.org/markup-compatibility/2006">
              <mc:Choice xmlns:v="urn:schemas-microsoft-com:vml" Requires="v">
                <p:oleObj spid="_x0000_s79004" name="Equation" r:id="rId12" imgW="774360" imgH="253800" progId="Equation.DSMT4">
                  <p:embed/>
                </p:oleObj>
              </mc:Choice>
              <mc:Fallback>
                <p:oleObj name="Equation" r:id="rId12" imgW="774360" imgH="253800" progId="Equation.DSMT4">
                  <p:embed/>
                  <p:pic>
                    <p:nvPicPr>
                      <p:cNvPr id="316464" name="Object 4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92700" y="2987161"/>
                        <a:ext cx="774700" cy="254000"/>
                      </a:xfrm>
                      <a:prstGeom prst="rect">
                        <a:avLst/>
                      </a:prstGeom>
                      <a:noFill/>
                      <a:ln>
                        <a:noFill/>
                      </a:ln>
                      <a:effectLst/>
                    </p:spPr>
                  </p:pic>
                </p:oleObj>
              </mc:Fallback>
            </mc:AlternateContent>
          </a:graphicData>
        </a:graphic>
      </p:graphicFrame>
      <p:graphicFrame>
        <p:nvGraphicFramePr>
          <p:cNvPr id="316465" name="Object 49"/>
          <p:cNvGraphicFramePr>
            <a:graphicFrameLocks noChangeAspect="1"/>
          </p:cNvGraphicFramePr>
          <p:nvPr>
            <p:extLst>
              <p:ext uri="{D42A27DB-BD31-4B8C-83A1-F6EECF244321}">
                <p14:modId xmlns:p14="http://schemas.microsoft.com/office/powerpoint/2010/main" val="3129017801"/>
              </p:ext>
            </p:extLst>
          </p:nvPr>
        </p:nvGraphicFramePr>
        <p:xfrm>
          <a:off x="5196115" y="4958354"/>
          <a:ext cx="1041400" cy="342900"/>
        </p:xfrm>
        <a:graphic>
          <a:graphicData uri="http://schemas.openxmlformats.org/presentationml/2006/ole">
            <mc:AlternateContent xmlns:mc="http://schemas.openxmlformats.org/markup-compatibility/2006">
              <mc:Choice xmlns:v="urn:schemas-microsoft-com:vml" Requires="v">
                <p:oleObj spid="_x0000_s79005" name="Equation" r:id="rId14" imgW="1041120" imgH="342720" progId="Equation.DSMT4">
                  <p:embed/>
                </p:oleObj>
              </mc:Choice>
              <mc:Fallback>
                <p:oleObj name="Equation" r:id="rId14" imgW="1041120" imgH="342720" progId="Equation.DSMT4">
                  <p:embed/>
                  <p:pic>
                    <p:nvPicPr>
                      <p:cNvPr id="316465" name="Object 4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96115" y="4958354"/>
                        <a:ext cx="1041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24755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64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64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646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646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1642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642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642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646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646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16424">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64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0"/>
          <p:cNvSpPr>
            <a:spLocks noChangeArrowheads="1"/>
          </p:cNvSpPr>
          <p:nvPr/>
        </p:nvSpPr>
        <p:spPr bwMode="auto">
          <a:xfrm>
            <a:off x="2024063" y="381000"/>
            <a:ext cx="8032750" cy="627062"/>
          </a:xfrm>
          <a:prstGeom prst="rect">
            <a:avLst/>
          </a:prstGeom>
          <a:noFill/>
          <a:ln w="9525">
            <a:noFill/>
            <a:miter lim="800000"/>
            <a:headEnd/>
            <a:tailEnd/>
          </a:ln>
        </p:spPr>
        <p:txBody>
          <a:bodyPr/>
          <a:lstStyle/>
          <a:p>
            <a:pPr marL="185738" lvl="1" indent="-185738">
              <a:lnSpc>
                <a:spcPct val="110000"/>
              </a:lnSpc>
              <a:spcBef>
                <a:spcPts val="600"/>
              </a:spcBef>
              <a:buClr>
                <a:schemeClr val="tx1"/>
              </a:buClr>
              <a:buSzPct val="40000"/>
              <a:buFont typeface="Wingdings" pitchFamily="2" charset="2"/>
              <a:buChar char="l"/>
              <a:defRPr/>
            </a:pPr>
            <a:r>
              <a:rPr lang="en-US" altLang="zh-TW" sz="2000" dirty="0">
                <a:ea typeface="新細明體" pitchFamily="18" charset="-120"/>
              </a:rPr>
              <a:t>Factor loadings: the correlations between the principal components (</a:t>
            </a:r>
            <a:r>
              <a:rPr lang="en-US" altLang="zh-TW" sz="2000" i="1" dirty="0">
                <a:ea typeface="新細明體" pitchFamily="18" charset="-120"/>
              </a:rPr>
              <a:t>F</a:t>
            </a:r>
            <a:r>
              <a:rPr lang="en-US" altLang="zh-TW" sz="2000" baseline="-25000" dirty="0">
                <a:ea typeface="新細明體" pitchFamily="18" charset="-120"/>
              </a:rPr>
              <a:t>1</a:t>
            </a:r>
            <a:r>
              <a:rPr lang="en-US" altLang="zh-TW" sz="2000" dirty="0">
                <a:ea typeface="新細明體" pitchFamily="18" charset="-120"/>
              </a:rPr>
              <a:t> = </a:t>
            </a:r>
            <a:r>
              <a:rPr lang="en-US" altLang="zh-TW" sz="2000" i="1" dirty="0">
                <a:ea typeface="新細明體" pitchFamily="18" charset="-120"/>
              </a:rPr>
              <a:t>x’</a:t>
            </a:r>
            <a:r>
              <a:rPr lang="en-US" altLang="zh-TW" sz="2000" dirty="0">
                <a:ea typeface="新細明體" pitchFamily="18" charset="-120"/>
              </a:rPr>
              <a:t> and </a:t>
            </a:r>
            <a:r>
              <a:rPr lang="en-US" altLang="zh-TW" sz="2000" i="1" dirty="0">
                <a:ea typeface="新細明體" pitchFamily="18" charset="-120"/>
              </a:rPr>
              <a:t>F</a:t>
            </a:r>
            <a:r>
              <a:rPr lang="en-US" altLang="zh-TW" sz="2000" baseline="-25000" dirty="0">
                <a:ea typeface="新細明體" pitchFamily="18" charset="-120"/>
              </a:rPr>
              <a:t>2</a:t>
            </a:r>
            <a:r>
              <a:rPr lang="en-US" altLang="zh-TW" sz="2000" dirty="0">
                <a:ea typeface="新細明體" pitchFamily="18" charset="-120"/>
              </a:rPr>
              <a:t> = </a:t>
            </a:r>
            <a:r>
              <a:rPr lang="en-US" altLang="zh-TW" sz="2000" i="1" dirty="0">
                <a:ea typeface="新細明體" pitchFamily="18" charset="-120"/>
              </a:rPr>
              <a:t>y’</a:t>
            </a:r>
            <a:r>
              <a:rPr lang="en-US" altLang="zh-TW" sz="2000" dirty="0">
                <a:ea typeface="新細明體" pitchFamily="18" charset="-120"/>
              </a:rPr>
              <a:t>) and the original variables (</a:t>
            </a:r>
            <a:r>
              <a:rPr lang="en-US" altLang="zh-TW" sz="2000" i="1" dirty="0">
                <a:ea typeface="新細明體" pitchFamily="18" charset="-120"/>
              </a:rPr>
              <a:t>x</a:t>
            </a:r>
            <a:r>
              <a:rPr lang="en-US" altLang="zh-TW" sz="2000" baseline="-25000" dirty="0">
                <a:ea typeface="新細明體" pitchFamily="18" charset="-120"/>
              </a:rPr>
              <a:t>1</a:t>
            </a:r>
            <a:r>
              <a:rPr lang="en-US" altLang="zh-TW" sz="2000" i="1" dirty="0">
                <a:ea typeface="新細明體" pitchFamily="18" charset="-120"/>
              </a:rPr>
              <a:t> = x</a:t>
            </a:r>
            <a:r>
              <a:rPr lang="en-US" altLang="zh-TW" sz="2000" dirty="0">
                <a:ea typeface="新細明體" pitchFamily="18" charset="-120"/>
              </a:rPr>
              <a:t> and </a:t>
            </a:r>
            <a:r>
              <a:rPr lang="en-US" altLang="zh-TW" sz="2000" i="1" dirty="0">
                <a:ea typeface="新細明體" pitchFamily="18" charset="-120"/>
              </a:rPr>
              <a:t>x</a:t>
            </a:r>
            <a:r>
              <a:rPr lang="en-US" altLang="zh-TW" sz="2000" baseline="-25000" dirty="0">
                <a:ea typeface="新細明體" pitchFamily="18" charset="-120"/>
              </a:rPr>
              <a:t>2</a:t>
            </a:r>
            <a:r>
              <a:rPr lang="en-US" altLang="zh-TW" sz="2000" i="1" dirty="0">
                <a:ea typeface="新細明體" pitchFamily="18" charset="-120"/>
              </a:rPr>
              <a:t> = y</a:t>
            </a:r>
            <a:r>
              <a:rPr lang="en-US" altLang="zh-TW" sz="2000" dirty="0">
                <a:ea typeface="新細明體" pitchFamily="18" charset="-120"/>
              </a:rPr>
              <a:t>)</a:t>
            </a:r>
          </a:p>
          <a:p>
            <a:pPr marL="185738" lvl="1" indent="-185738">
              <a:lnSpc>
                <a:spcPct val="110000"/>
              </a:lnSpc>
              <a:spcBef>
                <a:spcPts val="600"/>
              </a:spcBef>
              <a:buClr>
                <a:schemeClr val="tx1"/>
              </a:buClr>
              <a:buSzPct val="40000"/>
              <a:buFont typeface="Wingdings" pitchFamily="2" charset="2"/>
              <a:buChar char="l"/>
              <a:defRPr/>
            </a:pPr>
            <a:endParaRPr lang="en-US" altLang="zh-TW" sz="4000" dirty="0">
              <a:ea typeface="新細明體" pitchFamily="18" charset="-120"/>
            </a:endParaRPr>
          </a:p>
          <a:p>
            <a:pPr marL="185738" lvl="1" indent="-185738">
              <a:lnSpc>
                <a:spcPct val="110000"/>
              </a:lnSpc>
              <a:spcBef>
                <a:spcPts val="600"/>
              </a:spcBef>
              <a:buClr>
                <a:schemeClr val="tx1"/>
              </a:buClr>
              <a:buSzPct val="40000"/>
              <a:buFont typeface="Wingdings" pitchFamily="2" charset="2"/>
              <a:buChar char="l"/>
              <a:defRPr/>
            </a:pPr>
            <a:endParaRPr lang="en-US" altLang="zh-TW" dirty="0">
              <a:ea typeface="新細明體" pitchFamily="18" charset="-120"/>
            </a:endParaRPr>
          </a:p>
          <a:p>
            <a:pPr marL="185738" lvl="1" indent="-185738">
              <a:lnSpc>
                <a:spcPct val="110000"/>
              </a:lnSpc>
              <a:spcBef>
                <a:spcPts val="600"/>
              </a:spcBef>
              <a:buClr>
                <a:schemeClr val="tx1"/>
              </a:buClr>
              <a:buSzPct val="40000"/>
              <a:buFont typeface="Wingdings" pitchFamily="2" charset="2"/>
              <a:buChar char="l"/>
              <a:defRPr/>
            </a:pPr>
            <a:endParaRPr lang="en-US" altLang="zh-TW" dirty="0">
              <a:ea typeface="新細明體" pitchFamily="18" charset="-120"/>
            </a:endParaRPr>
          </a:p>
          <a:p>
            <a:pPr marL="185738" lvl="1" indent="-185738">
              <a:lnSpc>
                <a:spcPct val="110000"/>
              </a:lnSpc>
              <a:spcBef>
                <a:spcPts val="600"/>
              </a:spcBef>
              <a:buClr>
                <a:schemeClr val="tx1"/>
              </a:buClr>
              <a:buSzPct val="40000"/>
              <a:buFont typeface="Wingdings" pitchFamily="2" charset="2"/>
              <a:buChar char="l"/>
              <a:defRPr/>
            </a:pPr>
            <a:endParaRPr lang="en-US" altLang="zh-TW" dirty="0">
              <a:ea typeface="新細明體" pitchFamily="18" charset="-120"/>
            </a:endParaRPr>
          </a:p>
          <a:p>
            <a:pPr marL="185738" lvl="1" indent="-185738">
              <a:lnSpc>
                <a:spcPct val="110000"/>
              </a:lnSpc>
              <a:spcBef>
                <a:spcPts val="600"/>
              </a:spcBef>
              <a:buClr>
                <a:schemeClr val="tx1"/>
              </a:buClr>
              <a:buSzPct val="40000"/>
              <a:buFont typeface="Wingdings" pitchFamily="2" charset="2"/>
              <a:buChar char="l"/>
              <a:defRPr/>
            </a:pPr>
            <a:endParaRPr lang="en-US" altLang="zh-TW" dirty="0">
              <a:ea typeface="新細明體" pitchFamily="18" charset="-120"/>
            </a:endParaRPr>
          </a:p>
          <a:p>
            <a:pPr marL="185738" lvl="1" indent="-185738">
              <a:lnSpc>
                <a:spcPct val="110000"/>
              </a:lnSpc>
              <a:spcBef>
                <a:spcPts val="600"/>
              </a:spcBef>
              <a:buClr>
                <a:schemeClr val="tx1"/>
              </a:buClr>
              <a:buSzPct val="40000"/>
              <a:buFont typeface="Wingdings" pitchFamily="2" charset="2"/>
              <a:buChar char="l"/>
              <a:defRPr/>
            </a:pPr>
            <a:endParaRPr lang="en-US" altLang="zh-TW" dirty="0">
              <a:ea typeface="新細明體" pitchFamily="18" charset="-120"/>
            </a:endParaRPr>
          </a:p>
          <a:p>
            <a:pPr marL="185738" lvl="1" indent="-185738">
              <a:lnSpc>
                <a:spcPct val="110000"/>
              </a:lnSpc>
              <a:spcBef>
                <a:spcPts val="600"/>
              </a:spcBef>
              <a:buClr>
                <a:schemeClr val="tx1"/>
              </a:buClr>
              <a:buSzPct val="40000"/>
              <a:buFont typeface="Wingdings" pitchFamily="2" charset="2"/>
              <a:buChar char="l"/>
              <a:defRPr/>
            </a:pPr>
            <a:endParaRPr lang="en-US" altLang="zh-TW" dirty="0">
              <a:ea typeface="新細明體" pitchFamily="18" charset="-120"/>
            </a:endParaRPr>
          </a:p>
          <a:p>
            <a:pPr marL="185738" lvl="1" indent="-185738">
              <a:lnSpc>
                <a:spcPct val="110000"/>
              </a:lnSpc>
              <a:spcBef>
                <a:spcPts val="600"/>
              </a:spcBef>
              <a:buClr>
                <a:schemeClr val="tx1"/>
              </a:buClr>
              <a:buSzPct val="40000"/>
              <a:buFont typeface="Wingdings" pitchFamily="2" charset="2"/>
              <a:buChar char="l"/>
              <a:defRPr/>
            </a:pPr>
            <a:r>
              <a:rPr lang="en-US" altLang="zh-TW" sz="2000" dirty="0">
                <a:ea typeface="新細明體" pitchFamily="18" charset="-120"/>
              </a:rPr>
              <a:t>Factor loadings are used to identify and interpret the unobservable principal components</a:t>
            </a:r>
          </a:p>
          <a:p>
            <a:pPr marL="185738" lvl="1" indent="-185738">
              <a:lnSpc>
                <a:spcPct val="110000"/>
              </a:lnSpc>
              <a:spcBef>
                <a:spcPts val="600"/>
              </a:spcBef>
              <a:buClr>
                <a:schemeClr val="tx1"/>
              </a:buClr>
              <a:buSzPct val="40000"/>
              <a:buFont typeface="Wingdings" pitchFamily="2" charset="2"/>
              <a:buChar char="l"/>
              <a:defRPr/>
            </a:pPr>
            <a:endParaRPr lang="en-US" altLang="zh-TW" dirty="0">
              <a:ea typeface="新細明體" pitchFamily="18" charset="-120"/>
            </a:endParaRPr>
          </a:p>
          <a:p>
            <a:pPr marL="185738" lvl="1" indent="-185738">
              <a:lnSpc>
                <a:spcPct val="110000"/>
              </a:lnSpc>
              <a:spcBef>
                <a:spcPts val="600"/>
              </a:spcBef>
              <a:buClr>
                <a:schemeClr val="tx1"/>
              </a:buClr>
              <a:buSzPct val="40000"/>
              <a:buFont typeface="Wingdings" pitchFamily="2" charset="2"/>
              <a:buChar char="l"/>
              <a:defRPr/>
            </a:pPr>
            <a:endParaRPr lang="en-US" altLang="zh-TW" dirty="0">
              <a:ea typeface="新細明體" pitchFamily="18" charset="-120"/>
            </a:endParaRPr>
          </a:p>
          <a:p>
            <a:pPr marL="185738" lvl="1" indent="-185738">
              <a:lnSpc>
                <a:spcPct val="110000"/>
              </a:lnSpc>
              <a:spcBef>
                <a:spcPts val="600"/>
              </a:spcBef>
              <a:buClr>
                <a:schemeClr val="tx1"/>
              </a:buClr>
              <a:buSzPct val="40000"/>
              <a:buFont typeface="Wingdings" pitchFamily="2" charset="2"/>
              <a:buChar char="l"/>
              <a:defRPr/>
            </a:pPr>
            <a:endParaRPr lang="en-US" altLang="zh-TW" dirty="0">
              <a:ea typeface="新細明體" pitchFamily="18" charset="-120"/>
            </a:endParaRPr>
          </a:p>
        </p:txBody>
      </p:sp>
      <p:sp>
        <p:nvSpPr>
          <p:cNvPr id="11" name="文字方塊 11"/>
          <p:cNvSpPr txBox="1">
            <a:spLocks noChangeArrowheads="1"/>
          </p:cNvSpPr>
          <p:nvPr/>
        </p:nvSpPr>
        <p:spPr bwMode="auto">
          <a:xfrm>
            <a:off x="1991544" y="4914563"/>
            <a:ext cx="7992888" cy="1446550"/>
          </a:xfrm>
          <a:prstGeom prst="rect">
            <a:avLst/>
          </a:prstGeom>
          <a:noFill/>
          <a:ln w="9525">
            <a:noFill/>
            <a:miter lim="800000"/>
            <a:headEnd/>
            <a:tailEnd/>
          </a:ln>
        </p:spPr>
        <p:txBody>
          <a:bodyPr wrap="square">
            <a:spAutoFit/>
          </a:bodyPr>
          <a:lstStyle/>
          <a:p>
            <a:pPr marL="273050" indent="-273050">
              <a:lnSpc>
                <a:spcPct val="110000"/>
              </a:lnSpc>
              <a:defRPr/>
            </a:pPr>
            <a:r>
              <a:rPr lang="en-US" altLang="zh-TW" sz="2000" dirty="0">
                <a:ea typeface="新細明體" pitchFamily="18" charset="-120"/>
              </a:rPr>
              <a:t>※ The factor loadings of </a:t>
            </a:r>
            <a:r>
              <a:rPr lang="en-US" altLang="zh-TW" sz="2000" i="1" dirty="0">
                <a:ea typeface="新細明體" pitchFamily="18" charset="-120"/>
              </a:rPr>
              <a:t>x’</a:t>
            </a:r>
            <a:r>
              <a:rPr lang="en-US" altLang="zh-TW" sz="2000" dirty="0">
                <a:ea typeface="新細明體" pitchFamily="18" charset="-120"/>
              </a:rPr>
              <a:t> on </a:t>
            </a:r>
            <a:r>
              <a:rPr lang="en-US" altLang="zh-TW" sz="2000" i="1" dirty="0">
                <a:ea typeface="新細明體" pitchFamily="18" charset="-120"/>
              </a:rPr>
              <a:t>x</a:t>
            </a:r>
            <a:r>
              <a:rPr lang="en-US" altLang="zh-TW" sz="2000" dirty="0">
                <a:ea typeface="新細明體" pitchFamily="18" charset="-120"/>
              </a:rPr>
              <a:t> and </a:t>
            </a:r>
            <a:r>
              <a:rPr lang="en-US" altLang="zh-TW" sz="2000" i="1" dirty="0">
                <a:ea typeface="新細明體" pitchFamily="18" charset="-120"/>
              </a:rPr>
              <a:t>y</a:t>
            </a:r>
            <a:r>
              <a:rPr lang="en-US" altLang="zh-TW" sz="2000" dirty="0">
                <a:ea typeface="新細明體" pitchFamily="18" charset="-120"/>
              </a:rPr>
              <a:t> are close to 1 in absolute levels, which implies the principal component </a:t>
            </a:r>
            <a:r>
              <a:rPr lang="en-US" altLang="zh-TW" sz="2000" i="1" dirty="0">
                <a:ea typeface="新細明體" pitchFamily="18" charset="-120"/>
              </a:rPr>
              <a:t>x’</a:t>
            </a:r>
            <a:r>
              <a:rPr lang="en-US" altLang="zh-TW" sz="2000" dirty="0">
                <a:ea typeface="新細明體" pitchFamily="18" charset="-120"/>
              </a:rPr>
              <a:t> can explain </a:t>
            </a:r>
            <a:r>
              <a:rPr lang="en-US" altLang="zh-TW" sz="2000" i="1" dirty="0">
                <a:ea typeface="新細明體" pitchFamily="18" charset="-120"/>
              </a:rPr>
              <a:t>x</a:t>
            </a:r>
            <a:r>
              <a:rPr lang="en-US" altLang="zh-TW" sz="2000" dirty="0">
                <a:ea typeface="新細明體" pitchFamily="18" charset="-120"/>
              </a:rPr>
              <a:t> and </a:t>
            </a:r>
            <a:r>
              <a:rPr lang="en-US" altLang="zh-TW" sz="2000" i="1" dirty="0">
                <a:ea typeface="新細明體" pitchFamily="18" charset="-120"/>
              </a:rPr>
              <a:t>y</a:t>
            </a:r>
            <a:r>
              <a:rPr lang="en-US" altLang="zh-TW" sz="2000" dirty="0">
                <a:ea typeface="新細明體" pitchFamily="18" charset="-120"/>
              </a:rPr>
              <a:t> quite well and thus </a:t>
            </a:r>
            <a:r>
              <a:rPr lang="en-US" altLang="zh-TW" sz="2000" i="1" dirty="0">
                <a:ea typeface="新細明體" pitchFamily="18" charset="-120"/>
              </a:rPr>
              <a:t>x’  </a:t>
            </a:r>
            <a:r>
              <a:rPr lang="en-US" altLang="zh-TW" sz="2000" dirty="0">
                <a:ea typeface="新細明體" pitchFamily="18" charset="-120"/>
              </a:rPr>
              <a:t>can viewed as an index to represent the combined information of </a:t>
            </a:r>
            <a:r>
              <a:rPr lang="en-US" altLang="zh-TW" sz="2000" i="1" dirty="0">
                <a:ea typeface="新細明體" pitchFamily="18" charset="-120"/>
              </a:rPr>
              <a:t>x</a:t>
            </a:r>
            <a:r>
              <a:rPr lang="en-US" altLang="zh-TW" sz="2000" dirty="0">
                <a:ea typeface="新細明體" pitchFamily="18" charset="-120"/>
              </a:rPr>
              <a:t> and </a:t>
            </a:r>
            <a:r>
              <a:rPr lang="en-US" altLang="zh-TW" sz="2000" i="1" dirty="0">
                <a:ea typeface="新細明體" pitchFamily="18" charset="-120"/>
              </a:rPr>
              <a:t>y</a:t>
            </a:r>
          </a:p>
        </p:txBody>
      </p:sp>
      <p:graphicFrame>
        <p:nvGraphicFramePr>
          <p:cNvPr id="68610" name="Object 93"/>
          <p:cNvGraphicFramePr>
            <a:graphicFrameLocks noChangeAspect="1"/>
          </p:cNvGraphicFramePr>
          <p:nvPr/>
        </p:nvGraphicFramePr>
        <p:xfrm>
          <a:off x="4724400" y="1371600"/>
          <a:ext cx="2011392" cy="891000"/>
        </p:xfrm>
        <a:graphic>
          <a:graphicData uri="http://schemas.openxmlformats.org/presentationml/2006/ole">
            <mc:AlternateContent xmlns:mc="http://schemas.openxmlformats.org/markup-compatibility/2006">
              <mc:Choice xmlns:v="urn:schemas-microsoft-com:vml" Requires="v">
                <p:oleObj spid="_x0000_s97407" name="Equation" r:id="rId3" imgW="1117440" imgH="495000" progId="Equation.DSMT4">
                  <p:embed/>
                </p:oleObj>
              </mc:Choice>
              <mc:Fallback>
                <p:oleObj name="Equation" r:id="rId3" imgW="1117440" imgH="495000" progId="Equation.DSMT4">
                  <p:embed/>
                  <p:pic>
                    <p:nvPicPr>
                      <p:cNvPr id="68610" name="Object 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371600"/>
                        <a:ext cx="2011392" cy="89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11" name="Object 91"/>
          <p:cNvGraphicFramePr>
            <a:graphicFrameLocks noChangeAspect="1"/>
          </p:cNvGraphicFramePr>
          <p:nvPr/>
        </p:nvGraphicFramePr>
        <p:xfrm>
          <a:off x="1816057" y="2362201"/>
          <a:ext cx="4209588" cy="671719"/>
        </p:xfrm>
        <a:graphic>
          <a:graphicData uri="http://schemas.openxmlformats.org/presentationml/2006/ole">
            <mc:AlternateContent xmlns:mc="http://schemas.openxmlformats.org/markup-compatibility/2006">
              <mc:Choice xmlns:v="urn:schemas-microsoft-com:vml" Requires="v">
                <p:oleObj spid="_x0000_s97408" name="Equation" r:id="rId5" imgW="2705040" imgH="431640" progId="Equation.DSMT4">
                  <p:embed/>
                </p:oleObj>
              </mc:Choice>
              <mc:Fallback>
                <p:oleObj name="Equation" r:id="rId5" imgW="2705040" imgH="431640" progId="Equation.DSMT4">
                  <p:embed/>
                  <p:pic>
                    <p:nvPicPr>
                      <p:cNvPr id="68611" name="Object 9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16057" y="2362201"/>
                        <a:ext cx="4209588" cy="671719"/>
                      </a:xfrm>
                      <a:prstGeom prst="rect">
                        <a:avLst/>
                      </a:prstGeom>
                      <a:noFill/>
                    </p:spPr>
                  </p:pic>
                </p:oleObj>
              </mc:Fallback>
            </mc:AlternateContent>
          </a:graphicData>
        </a:graphic>
      </p:graphicFrame>
      <p:graphicFrame>
        <p:nvGraphicFramePr>
          <p:cNvPr id="68612" name="Object 4"/>
          <p:cNvGraphicFramePr>
            <a:graphicFrameLocks noChangeAspect="1"/>
          </p:cNvGraphicFramePr>
          <p:nvPr/>
        </p:nvGraphicFramePr>
        <p:xfrm>
          <a:off x="1816677" y="3138282"/>
          <a:ext cx="4209588" cy="671719"/>
        </p:xfrm>
        <a:graphic>
          <a:graphicData uri="http://schemas.openxmlformats.org/presentationml/2006/ole">
            <mc:AlternateContent xmlns:mc="http://schemas.openxmlformats.org/markup-compatibility/2006">
              <mc:Choice xmlns:v="urn:schemas-microsoft-com:vml" Requires="v">
                <p:oleObj spid="_x0000_s97409" name="Equation" r:id="rId7" imgW="2705040" imgH="431640" progId="Equation.DSMT4">
                  <p:embed/>
                </p:oleObj>
              </mc:Choice>
              <mc:Fallback>
                <p:oleObj name="Equation" r:id="rId7" imgW="2705040" imgH="431640" progId="Equation.DSMT4">
                  <p:embed/>
                  <p:pic>
                    <p:nvPicPr>
                      <p:cNvPr id="6861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16677" y="3138282"/>
                        <a:ext cx="4209588" cy="671719"/>
                      </a:xfrm>
                      <a:prstGeom prst="rect">
                        <a:avLst/>
                      </a:prstGeom>
                      <a:noFill/>
                    </p:spPr>
                  </p:pic>
                </p:oleObj>
              </mc:Fallback>
            </mc:AlternateContent>
          </a:graphicData>
        </a:graphic>
      </p:graphicFrame>
      <p:graphicFrame>
        <p:nvGraphicFramePr>
          <p:cNvPr id="68613" name="Object 94"/>
          <p:cNvGraphicFramePr>
            <a:graphicFrameLocks noChangeAspect="1"/>
          </p:cNvGraphicFramePr>
          <p:nvPr/>
        </p:nvGraphicFramePr>
        <p:xfrm>
          <a:off x="6134004" y="2362730"/>
          <a:ext cx="4229197" cy="671719"/>
        </p:xfrm>
        <a:graphic>
          <a:graphicData uri="http://schemas.openxmlformats.org/presentationml/2006/ole">
            <mc:AlternateContent xmlns:mc="http://schemas.openxmlformats.org/markup-compatibility/2006">
              <mc:Choice xmlns:v="urn:schemas-microsoft-com:vml" Requires="v">
                <p:oleObj spid="_x0000_s97410" name="Equation" r:id="rId9" imgW="2717640" imgH="431640" progId="Equation.DSMT4">
                  <p:embed/>
                </p:oleObj>
              </mc:Choice>
              <mc:Fallback>
                <p:oleObj name="Equation" r:id="rId9" imgW="2717640" imgH="431640" progId="Equation.DSMT4">
                  <p:embed/>
                  <p:pic>
                    <p:nvPicPr>
                      <p:cNvPr id="68613" name="Object 9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34004" y="2362730"/>
                        <a:ext cx="4229197" cy="671719"/>
                      </a:xfrm>
                      <a:prstGeom prst="rect">
                        <a:avLst/>
                      </a:prstGeom>
                      <a:noFill/>
                    </p:spPr>
                  </p:pic>
                </p:oleObj>
              </mc:Fallback>
            </mc:AlternateContent>
          </a:graphicData>
        </a:graphic>
      </p:graphicFrame>
      <p:graphicFrame>
        <p:nvGraphicFramePr>
          <p:cNvPr id="68614" name="Object 95"/>
          <p:cNvGraphicFramePr>
            <a:graphicFrameLocks noChangeAspect="1"/>
          </p:cNvGraphicFramePr>
          <p:nvPr/>
        </p:nvGraphicFramePr>
        <p:xfrm>
          <a:off x="6109781" y="3137061"/>
          <a:ext cx="4248805" cy="671719"/>
        </p:xfrm>
        <a:graphic>
          <a:graphicData uri="http://schemas.openxmlformats.org/presentationml/2006/ole">
            <mc:AlternateContent xmlns:mc="http://schemas.openxmlformats.org/markup-compatibility/2006">
              <mc:Choice xmlns:v="urn:schemas-microsoft-com:vml" Requires="v">
                <p:oleObj spid="_x0000_s97411" name="Equation" r:id="rId11" imgW="2730240" imgH="431640" progId="Equation.DSMT4">
                  <p:embed/>
                </p:oleObj>
              </mc:Choice>
              <mc:Fallback>
                <p:oleObj name="Equation" r:id="rId11" imgW="2730240" imgH="431640" progId="Equation.DSMT4">
                  <p:embed/>
                  <p:pic>
                    <p:nvPicPr>
                      <p:cNvPr id="68614" name="Object 9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09781" y="3137061"/>
                        <a:ext cx="4248805" cy="671719"/>
                      </a:xfrm>
                      <a:prstGeom prst="rect">
                        <a:avLst/>
                      </a:prstGeom>
                      <a:noFill/>
                    </p:spPr>
                  </p:pic>
                </p:oleObj>
              </mc:Fallback>
            </mc:AlternateContent>
          </a:graphicData>
        </a:graphic>
      </p:graphicFrame>
    </p:spTree>
    <p:extLst>
      <p:ext uri="{BB962C8B-B14F-4D97-AF65-F5344CB8AC3E}">
        <p14:creationId xmlns:p14="http://schemas.microsoft.com/office/powerpoint/2010/main" val="1668008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ltLang="en-US"/>
              <a:t>Slide 5.1- </a:t>
            </a:r>
            <a:fld id="{267A214F-6911-463A-B783-0B86330DC18C}" type="slidenum">
              <a:rPr lang="en-US" altLang="en-US"/>
              <a:pPr/>
              <a:t>4</a:t>
            </a:fld>
            <a:endParaRPr lang="en-CA" altLang="en-US"/>
          </a:p>
        </p:txBody>
      </p:sp>
      <p:sp>
        <p:nvSpPr>
          <p:cNvPr id="6" name="Footer Placeholder 4"/>
          <p:cNvSpPr>
            <a:spLocks noGrp="1"/>
          </p:cNvSpPr>
          <p:nvPr>
            <p:ph type="ftr" sz="quarter" idx="11"/>
          </p:nvPr>
        </p:nvSpPr>
        <p:spPr/>
        <p:txBody>
          <a:bodyPr/>
          <a:lstStyle/>
          <a:p>
            <a:r>
              <a:rPr lang="en-US" altLang="en-US"/>
              <a:t> © 2012 Pearson Education, Inc.</a:t>
            </a:r>
          </a:p>
        </p:txBody>
      </p:sp>
      <p:sp>
        <p:nvSpPr>
          <p:cNvPr id="720898" name="Rectangle 2"/>
          <p:cNvSpPr>
            <a:spLocks noGrp="1" noChangeArrowheads="1"/>
          </p:cNvSpPr>
          <p:nvPr>
            <p:ph type="title"/>
          </p:nvPr>
        </p:nvSpPr>
        <p:spPr/>
        <p:txBody>
          <a:bodyPr/>
          <a:lstStyle/>
          <a:p>
            <a:r>
              <a:rPr lang="en-US" altLang="en-US" dirty="0"/>
              <a:t>Eigenvectors and Eigenvalues</a:t>
            </a:r>
          </a:p>
        </p:txBody>
      </p:sp>
      <p:sp>
        <p:nvSpPr>
          <p:cNvPr id="720899" name="Rectangle 3"/>
          <p:cNvSpPr>
            <a:spLocks noGrp="1" noChangeArrowheads="1"/>
          </p:cNvSpPr>
          <p:nvPr>
            <p:ph type="body" idx="1"/>
          </p:nvPr>
        </p:nvSpPr>
        <p:spPr>
          <a:xfrm>
            <a:off x="653143" y="1143000"/>
            <a:ext cx="10784114" cy="5334000"/>
          </a:xfrm>
        </p:spPr>
        <p:txBody>
          <a:bodyPr/>
          <a:lstStyle/>
          <a:p>
            <a:r>
              <a:rPr lang="en-US" altLang="en-US"/>
              <a:t>So this set is a </a:t>
            </a:r>
            <a:r>
              <a:rPr lang="en-US" altLang="en-US" i="1"/>
              <a:t>subspace</a:t>
            </a:r>
            <a:r>
              <a:rPr lang="en-US" altLang="en-US"/>
              <a:t> of  </a:t>
            </a:r>
            <a:r>
              <a:rPr lang="en-US" altLang="en-US">
                <a:latin typeface="Cambria Math" pitchFamily="18" charset="0"/>
              </a:rPr>
              <a:t>ℝ</a:t>
            </a:r>
            <a:r>
              <a:rPr lang="en-US" altLang="en-US" baseline="30000">
                <a:latin typeface="Cambria Math" pitchFamily="18" charset="0"/>
              </a:rPr>
              <a:t>n</a:t>
            </a:r>
            <a:r>
              <a:rPr lang="en-US" altLang="en-US"/>
              <a:t>  and is called the </a:t>
            </a:r>
            <a:r>
              <a:rPr lang="en-US" altLang="en-US" b="1"/>
              <a:t>eigenspace</a:t>
            </a:r>
            <a:r>
              <a:rPr lang="en-US" altLang="en-US"/>
              <a:t> of </a:t>
            </a:r>
            <a:r>
              <a:rPr lang="en-US" altLang="en-US" i="1"/>
              <a:t>A</a:t>
            </a:r>
            <a:r>
              <a:rPr lang="en-US" altLang="en-US"/>
              <a:t> corresponding to </a:t>
            </a:r>
            <a:r>
              <a:rPr lang="el-GR" altLang="en-US">
                <a:cs typeface="Times New Roman" pitchFamily="18" charset="0"/>
              </a:rPr>
              <a:t>λ</a:t>
            </a:r>
            <a:r>
              <a:rPr lang="en-US" altLang="en-US">
                <a:cs typeface="Times New Roman" pitchFamily="18" charset="0"/>
              </a:rPr>
              <a:t>.</a:t>
            </a:r>
          </a:p>
          <a:p>
            <a:endParaRPr lang="en-US" altLang="en-US">
              <a:cs typeface="Times New Roman" pitchFamily="18" charset="0"/>
            </a:endParaRPr>
          </a:p>
          <a:p>
            <a:r>
              <a:rPr lang="en-US" altLang="en-US">
                <a:cs typeface="Times New Roman" pitchFamily="18" charset="0"/>
              </a:rPr>
              <a:t>The eigenspace consists of the zero vector and all the eigenvectors corresponding to </a:t>
            </a:r>
            <a:r>
              <a:rPr lang="el-GR" altLang="en-US">
                <a:cs typeface="Times New Roman" pitchFamily="18" charset="0"/>
              </a:rPr>
              <a:t>λ</a:t>
            </a:r>
            <a:r>
              <a:rPr lang="en-US" altLang="en-US">
                <a:cs typeface="Times New Roman" pitchFamily="18" charset="0"/>
              </a:rPr>
              <a:t>.</a:t>
            </a:r>
          </a:p>
          <a:p>
            <a:endParaRPr lang="en-US" altLang="en-US">
              <a:cs typeface="Times New Roman" pitchFamily="18" charset="0"/>
            </a:endParaRPr>
          </a:p>
          <a:p>
            <a:r>
              <a:rPr lang="en-US" altLang="en-US" b="1">
                <a:cs typeface="Times New Roman" pitchFamily="18" charset="0"/>
              </a:rPr>
              <a:t>Example 1:</a:t>
            </a:r>
            <a:r>
              <a:rPr lang="en-US" altLang="en-US">
                <a:cs typeface="Times New Roman" pitchFamily="18" charset="0"/>
              </a:rPr>
              <a:t> Show that 7 is an eigenvalue of matrix</a:t>
            </a:r>
          </a:p>
          <a:p>
            <a:endParaRPr lang="en-US" altLang="en-US">
              <a:cs typeface="Times New Roman" pitchFamily="18" charset="0"/>
            </a:endParaRPr>
          </a:p>
          <a:p>
            <a:pPr>
              <a:buFont typeface="Wingdings" pitchFamily="2" charset="2"/>
              <a:buNone/>
            </a:pPr>
            <a:r>
              <a:rPr lang="en-US" altLang="en-US">
                <a:cs typeface="Times New Roman" pitchFamily="18" charset="0"/>
              </a:rPr>
              <a:t>                        and find the corresponding eigenvectors.</a:t>
            </a:r>
            <a:endParaRPr lang="el-GR" altLang="en-US">
              <a:cs typeface="Times New Roman" pitchFamily="18" charset="0"/>
            </a:endParaRPr>
          </a:p>
        </p:txBody>
      </p:sp>
      <p:graphicFrame>
        <p:nvGraphicFramePr>
          <p:cNvPr id="720901" name="Object 5"/>
          <p:cNvGraphicFramePr>
            <a:graphicFrameLocks noChangeAspect="1"/>
          </p:cNvGraphicFramePr>
          <p:nvPr>
            <p:extLst>
              <p:ext uri="{D42A27DB-BD31-4B8C-83A1-F6EECF244321}">
                <p14:modId xmlns:p14="http://schemas.microsoft.com/office/powerpoint/2010/main" val="543903855"/>
              </p:ext>
            </p:extLst>
          </p:nvPr>
        </p:nvGraphicFramePr>
        <p:xfrm>
          <a:off x="1101271" y="4638162"/>
          <a:ext cx="1841500" cy="1143000"/>
        </p:xfrm>
        <a:graphic>
          <a:graphicData uri="http://schemas.openxmlformats.org/presentationml/2006/ole">
            <mc:AlternateContent xmlns:mc="http://schemas.openxmlformats.org/markup-compatibility/2006">
              <mc:Choice xmlns:v="urn:schemas-microsoft-com:vml" Requires="v">
                <p:oleObj spid="_x0000_s79899" name="Equation" r:id="rId3" imgW="1841400" imgH="1143000" progId="Equation.DSMT4">
                  <p:embed/>
                </p:oleObj>
              </mc:Choice>
              <mc:Fallback>
                <p:oleObj name="Equation" r:id="rId3" imgW="1841400" imgH="1143000" progId="Equation.DSMT4">
                  <p:embed/>
                  <p:pic>
                    <p:nvPicPr>
                      <p:cNvPr id="720901"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1271" y="4638162"/>
                        <a:ext cx="18415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040852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0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208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2089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089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09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r>
              <a:rPr lang="en-US" altLang="en-US"/>
              <a:t>Slide 5.1- </a:t>
            </a:r>
            <a:fld id="{BDF3AD7B-006C-4B91-A9B4-1437562ACA77}" type="slidenum">
              <a:rPr lang="en-US" altLang="en-US"/>
              <a:pPr/>
              <a:t>5</a:t>
            </a:fld>
            <a:endParaRPr lang="en-CA" altLang="en-US"/>
          </a:p>
        </p:txBody>
      </p:sp>
      <p:sp>
        <p:nvSpPr>
          <p:cNvPr id="9" name="Footer Placeholder 4"/>
          <p:cNvSpPr>
            <a:spLocks noGrp="1"/>
          </p:cNvSpPr>
          <p:nvPr>
            <p:ph type="ftr" sz="quarter" idx="11"/>
          </p:nvPr>
        </p:nvSpPr>
        <p:spPr/>
        <p:txBody>
          <a:bodyPr/>
          <a:lstStyle/>
          <a:p>
            <a:r>
              <a:rPr lang="en-US" altLang="en-US"/>
              <a:t> © 2012 Pearson Education, Inc.</a:t>
            </a:r>
          </a:p>
        </p:txBody>
      </p:sp>
      <p:sp>
        <p:nvSpPr>
          <p:cNvPr id="721922" name="Rectangle 2"/>
          <p:cNvSpPr>
            <a:spLocks noGrp="1" noChangeArrowheads="1"/>
          </p:cNvSpPr>
          <p:nvPr>
            <p:ph type="title"/>
          </p:nvPr>
        </p:nvSpPr>
        <p:spPr/>
        <p:txBody>
          <a:bodyPr/>
          <a:lstStyle/>
          <a:p>
            <a:r>
              <a:rPr lang="en-US" altLang="en-US" dirty="0"/>
              <a:t>Eigenvectors and Eigenvalues</a:t>
            </a:r>
          </a:p>
        </p:txBody>
      </p:sp>
      <p:sp>
        <p:nvSpPr>
          <p:cNvPr id="721923" name="Rectangle 3"/>
          <p:cNvSpPr>
            <a:spLocks noGrp="1" noChangeArrowheads="1"/>
          </p:cNvSpPr>
          <p:nvPr>
            <p:ph type="body" idx="1"/>
          </p:nvPr>
        </p:nvSpPr>
        <p:spPr>
          <a:xfrm>
            <a:off x="838199" y="1371600"/>
            <a:ext cx="10511971" cy="4953000"/>
          </a:xfrm>
        </p:spPr>
        <p:txBody>
          <a:bodyPr/>
          <a:lstStyle/>
          <a:p>
            <a:r>
              <a:rPr lang="en-US" altLang="en-US" b="1" dirty="0"/>
              <a:t>Solution:</a:t>
            </a:r>
            <a:r>
              <a:rPr lang="en-US" altLang="en-US" dirty="0"/>
              <a:t> The scalar 7 is an eigenvalue of </a:t>
            </a:r>
            <a:r>
              <a:rPr lang="en-US" altLang="en-US" i="1" dirty="0"/>
              <a:t>A</a:t>
            </a:r>
            <a:r>
              <a:rPr lang="en-US" altLang="en-US" dirty="0"/>
              <a:t> if and only if the equation</a:t>
            </a:r>
          </a:p>
          <a:p>
            <a:pPr>
              <a:buFont typeface="Wingdings" pitchFamily="2" charset="2"/>
              <a:buNone/>
            </a:pPr>
            <a:r>
              <a:rPr lang="en-US" altLang="en-US" dirty="0"/>
              <a:t>                                                              ----(1)</a:t>
            </a:r>
          </a:p>
          <a:p>
            <a:pPr>
              <a:buFont typeface="Wingdings" pitchFamily="2" charset="2"/>
              <a:buNone/>
            </a:pPr>
            <a:r>
              <a:rPr lang="en-US" altLang="en-US" dirty="0"/>
              <a:t>	has a nontrivial solution.</a:t>
            </a:r>
          </a:p>
          <a:p>
            <a:r>
              <a:rPr lang="en-US" altLang="en-US" dirty="0"/>
              <a:t>But (1) is equivalent to                      , or </a:t>
            </a:r>
          </a:p>
          <a:p>
            <a:pPr>
              <a:buFont typeface="Wingdings" pitchFamily="2" charset="2"/>
              <a:buNone/>
            </a:pPr>
            <a:r>
              <a:rPr lang="en-US" altLang="en-US" dirty="0"/>
              <a:t>                                                              ----(2)</a:t>
            </a:r>
          </a:p>
          <a:p>
            <a:r>
              <a:rPr lang="en-US" altLang="en-US" dirty="0"/>
              <a:t>To solve this homogeneous equation, form the matrix</a:t>
            </a:r>
          </a:p>
        </p:txBody>
      </p:sp>
      <p:graphicFrame>
        <p:nvGraphicFramePr>
          <p:cNvPr id="721924" name="Object 4"/>
          <p:cNvGraphicFramePr>
            <a:graphicFrameLocks noChangeAspect="1"/>
          </p:cNvGraphicFramePr>
          <p:nvPr>
            <p:extLst>
              <p:ext uri="{D42A27DB-BD31-4B8C-83A1-F6EECF244321}">
                <p14:modId xmlns:p14="http://schemas.microsoft.com/office/powerpoint/2010/main" val="3616587112"/>
              </p:ext>
            </p:extLst>
          </p:nvPr>
        </p:nvGraphicFramePr>
        <p:xfrm>
          <a:off x="5408384" y="2311400"/>
          <a:ext cx="1371600" cy="342900"/>
        </p:xfrm>
        <a:graphic>
          <a:graphicData uri="http://schemas.openxmlformats.org/presentationml/2006/ole">
            <mc:AlternateContent xmlns:mc="http://schemas.openxmlformats.org/markup-compatibility/2006">
              <mc:Choice xmlns:v="urn:schemas-microsoft-com:vml" Requires="v">
                <p:oleObj spid="_x0000_s80998" name="Equation" r:id="rId3" imgW="1371600" imgH="342720" progId="Equation.DSMT4">
                  <p:embed/>
                </p:oleObj>
              </mc:Choice>
              <mc:Fallback>
                <p:oleObj name="Equation" r:id="rId3" imgW="1371600" imgH="342720" progId="Equation.DSMT4">
                  <p:embed/>
                  <p:pic>
                    <p:nvPicPr>
                      <p:cNvPr id="7219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8384" y="2311400"/>
                        <a:ext cx="13716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1925" name="Object 5"/>
          <p:cNvGraphicFramePr>
            <a:graphicFrameLocks noChangeAspect="1"/>
          </p:cNvGraphicFramePr>
          <p:nvPr>
            <p:extLst>
              <p:ext uri="{D42A27DB-BD31-4B8C-83A1-F6EECF244321}">
                <p14:modId xmlns:p14="http://schemas.microsoft.com/office/powerpoint/2010/main" val="3079226135"/>
              </p:ext>
            </p:extLst>
          </p:nvPr>
        </p:nvGraphicFramePr>
        <p:xfrm>
          <a:off x="4913086" y="3332723"/>
          <a:ext cx="1930400" cy="342900"/>
        </p:xfrm>
        <a:graphic>
          <a:graphicData uri="http://schemas.openxmlformats.org/presentationml/2006/ole">
            <mc:AlternateContent xmlns:mc="http://schemas.openxmlformats.org/markup-compatibility/2006">
              <mc:Choice xmlns:v="urn:schemas-microsoft-com:vml" Requires="v">
                <p:oleObj spid="_x0000_s80999" name="Equation" r:id="rId5" imgW="1930320" imgH="342720" progId="Equation.DSMT4">
                  <p:embed/>
                </p:oleObj>
              </mc:Choice>
              <mc:Fallback>
                <p:oleObj name="Equation" r:id="rId5" imgW="1930320" imgH="342720" progId="Equation.DSMT4">
                  <p:embed/>
                  <p:pic>
                    <p:nvPicPr>
                      <p:cNvPr id="72192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3086" y="3332723"/>
                        <a:ext cx="19304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1926" name="Object 6"/>
          <p:cNvGraphicFramePr>
            <a:graphicFrameLocks noChangeAspect="1"/>
          </p:cNvGraphicFramePr>
          <p:nvPr/>
        </p:nvGraphicFramePr>
        <p:xfrm>
          <a:off x="4648200" y="3911600"/>
          <a:ext cx="2184400" cy="431800"/>
        </p:xfrm>
        <a:graphic>
          <a:graphicData uri="http://schemas.openxmlformats.org/presentationml/2006/ole">
            <mc:AlternateContent xmlns:mc="http://schemas.openxmlformats.org/markup-compatibility/2006">
              <mc:Choice xmlns:v="urn:schemas-microsoft-com:vml" Requires="v">
                <p:oleObj spid="_x0000_s81000" name="Equation" r:id="rId7" imgW="2184120" imgH="431640" progId="Equation.DSMT4">
                  <p:embed/>
                </p:oleObj>
              </mc:Choice>
              <mc:Fallback>
                <p:oleObj name="Equation" r:id="rId7" imgW="2184120" imgH="431640" progId="Equation.DSMT4">
                  <p:embed/>
                  <p:pic>
                    <p:nvPicPr>
                      <p:cNvPr id="72192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3911600"/>
                        <a:ext cx="2184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1927" name="Object 7"/>
          <p:cNvGraphicFramePr>
            <a:graphicFrameLocks noChangeAspect="1"/>
          </p:cNvGraphicFramePr>
          <p:nvPr/>
        </p:nvGraphicFramePr>
        <p:xfrm>
          <a:off x="2819400" y="5105400"/>
          <a:ext cx="6108700" cy="1143000"/>
        </p:xfrm>
        <a:graphic>
          <a:graphicData uri="http://schemas.openxmlformats.org/presentationml/2006/ole">
            <mc:AlternateContent xmlns:mc="http://schemas.openxmlformats.org/markup-compatibility/2006">
              <mc:Choice xmlns:v="urn:schemas-microsoft-com:vml" Requires="v">
                <p:oleObj spid="_x0000_s81001" name="Equation" r:id="rId9" imgW="6108480" imgH="1143000" progId="Equation.DSMT4">
                  <p:embed/>
                </p:oleObj>
              </mc:Choice>
              <mc:Fallback>
                <p:oleObj name="Equation" r:id="rId9" imgW="6108480" imgH="1143000" progId="Equation.DSMT4">
                  <p:embed/>
                  <p:pic>
                    <p:nvPicPr>
                      <p:cNvPr id="721927"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9400" y="5105400"/>
                        <a:ext cx="61087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085512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19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19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192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192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2192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192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19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192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2192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21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3"/>
          <p:cNvSpPr>
            <a:spLocks noGrp="1"/>
          </p:cNvSpPr>
          <p:nvPr>
            <p:ph type="sldNum" sz="quarter" idx="10"/>
          </p:nvPr>
        </p:nvSpPr>
        <p:spPr/>
        <p:txBody>
          <a:bodyPr/>
          <a:lstStyle/>
          <a:p>
            <a:r>
              <a:rPr lang="en-US" altLang="en-US"/>
              <a:t>Slide 5.1- </a:t>
            </a:r>
            <a:fld id="{D2C3A132-FB53-44FF-A048-6CC6BB12E13C}" type="slidenum">
              <a:rPr lang="en-US" altLang="en-US"/>
              <a:pPr/>
              <a:t>6</a:t>
            </a:fld>
            <a:endParaRPr lang="en-CA" altLang="en-US"/>
          </a:p>
        </p:txBody>
      </p:sp>
      <p:sp>
        <p:nvSpPr>
          <p:cNvPr id="10" name="Footer Placeholder 4"/>
          <p:cNvSpPr>
            <a:spLocks noGrp="1"/>
          </p:cNvSpPr>
          <p:nvPr>
            <p:ph type="ftr" sz="quarter" idx="11"/>
          </p:nvPr>
        </p:nvSpPr>
        <p:spPr/>
        <p:txBody>
          <a:bodyPr/>
          <a:lstStyle/>
          <a:p>
            <a:r>
              <a:rPr lang="en-US" altLang="en-US"/>
              <a:t> © 2012 Pearson Education, Inc.</a:t>
            </a:r>
          </a:p>
        </p:txBody>
      </p:sp>
      <p:sp>
        <p:nvSpPr>
          <p:cNvPr id="722946" name="Rectangle 2"/>
          <p:cNvSpPr>
            <a:spLocks noGrp="1" noChangeArrowheads="1"/>
          </p:cNvSpPr>
          <p:nvPr>
            <p:ph type="title"/>
          </p:nvPr>
        </p:nvSpPr>
        <p:spPr/>
        <p:txBody>
          <a:bodyPr/>
          <a:lstStyle/>
          <a:p>
            <a:r>
              <a:rPr lang="en-US" altLang="en-US" dirty="0"/>
              <a:t>Eigenvectors and Eigenvalues</a:t>
            </a:r>
          </a:p>
        </p:txBody>
      </p:sp>
      <p:sp>
        <p:nvSpPr>
          <p:cNvPr id="722947" name="Rectangle 3"/>
          <p:cNvSpPr>
            <a:spLocks noGrp="1" noChangeArrowheads="1"/>
          </p:cNvSpPr>
          <p:nvPr>
            <p:ph type="body" idx="1"/>
          </p:nvPr>
        </p:nvSpPr>
        <p:spPr>
          <a:xfrm>
            <a:off x="838200" y="1219200"/>
            <a:ext cx="10250714" cy="5257800"/>
          </a:xfrm>
        </p:spPr>
        <p:txBody>
          <a:bodyPr/>
          <a:lstStyle/>
          <a:p>
            <a:pPr>
              <a:lnSpc>
                <a:spcPct val="90000"/>
              </a:lnSpc>
            </a:pPr>
            <a:r>
              <a:rPr lang="en-US" altLang="en-US"/>
              <a:t>The columns of               are obviously linearly dependent, so (3) has nontrivial solutions.</a:t>
            </a:r>
          </a:p>
          <a:p>
            <a:pPr>
              <a:lnSpc>
                <a:spcPct val="90000"/>
              </a:lnSpc>
            </a:pPr>
            <a:r>
              <a:rPr lang="en-US" altLang="en-US"/>
              <a:t>To find the corresponding eigenvectors, use row operations:</a:t>
            </a:r>
          </a:p>
          <a:p>
            <a:pPr>
              <a:lnSpc>
                <a:spcPct val="90000"/>
              </a:lnSpc>
            </a:pPr>
            <a:endParaRPr lang="en-US" altLang="en-US"/>
          </a:p>
          <a:p>
            <a:pPr>
              <a:lnSpc>
                <a:spcPct val="90000"/>
              </a:lnSpc>
            </a:pPr>
            <a:endParaRPr lang="en-US" altLang="en-US"/>
          </a:p>
          <a:p>
            <a:pPr>
              <a:lnSpc>
                <a:spcPct val="90000"/>
              </a:lnSpc>
            </a:pPr>
            <a:endParaRPr lang="en-US" altLang="en-US"/>
          </a:p>
          <a:p>
            <a:pPr>
              <a:lnSpc>
                <a:spcPct val="90000"/>
              </a:lnSpc>
            </a:pPr>
            <a:r>
              <a:rPr lang="en-US" altLang="en-US"/>
              <a:t>The general solution has the form           .</a:t>
            </a:r>
          </a:p>
          <a:p>
            <a:pPr>
              <a:lnSpc>
                <a:spcPct val="90000"/>
              </a:lnSpc>
            </a:pPr>
            <a:endParaRPr lang="en-US" altLang="en-US"/>
          </a:p>
          <a:p>
            <a:pPr>
              <a:lnSpc>
                <a:spcPct val="90000"/>
              </a:lnSpc>
            </a:pPr>
            <a:r>
              <a:rPr lang="en-US" altLang="en-US"/>
              <a:t>Each vector of this form with              is an eigenvector corresponding to          .</a:t>
            </a:r>
          </a:p>
        </p:txBody>
      </p:sp>
      <p:graphicFrame>
        <p:nvGraphicFramePr>
          <p:cNvPr id="722948" name="Object 4"/>
          <p:cNvGraphicFramePr>
            <a:graphicFrameLocks noChangeAspect="1"/>
          </p:cNvGraphicFramePr>
          <p:nvPr>
            <p:extLst>
              <p:ext uri="{D42A27DB-BD31-4B8C-83A1-F6EECF244321}">
                <p14:modId xmlns:p14="http://schemas.microsoft.com/office/powerpoint/2010/main" val="3260177712"/>
              </p:ext>
            </p:extLst>
          </p:nvPr>
        </p:nvGraphicFramePr>
        <p:xfrm>
          <a:off x="3802381" y="1270000"/>
          <a:ext cx="1066800" cy="342900"/>
        </p:xfrm>
        <a:graphic>
          <a:graphicData uri="http://schemas.openxmlformats.org/presentationml/2006/ole">
            <mc:AlternateContent xmlns:mc="http://schemas.openxmlformats.org/markup-compatibility/2006">
              <mc:Choice xmlns:v="urn:schemas-microsoft-com:vml" Requires="v">
                <p:oleObj spid="_x0000_s82047" name="Equation" r:id="rId3" imgW="1066680" imgH="342720" progId="Equation.DSMT4">
                  <p:embed/>
                </p:oleObj>
              </mc:Choice>
              <mc:Fallback>
                <p:oleObj name="Equation" r:id="rId3" imgW="1066680" imgH="342720" progId="Equation.DSMT4">
                  <p:embed/>
                  <p:pic>
                    <p:nvPicPr>
                      <p:cNvPr id="7229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2381" y="1270000"/>
                        <a:ext cx="10668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2949" name="Object 5"/>
          <p:cNvGraphicFramePr>
            <a:graphicFrameLocks noChangeAspect="1"/>
          </p:cNvGraphicFramePr>
          <p:nvPr/>
        </p:nvGraphicFramePr>
        <p:xfrm>
          <a:off x="3810000" y="2895600"/>
          <a:ext cx="4521200" cy="1143000"/>
        </p:xfrm>
        <a:graphic>
          <a:graphicData uri="http://schemas.openxmlformats.org/presentationml/2006/ole">
            <mc:AlternateContent xmlns:mc="http://schemas.openxmlformats.org/markup-compatibility/2006">
              <mc:Choice xmlns:v="urn:schemas-microsoft-com:vml" Requires="v">
                <p:oleObj spid="_x0000_s82048" name="Equation" r:id="rId5" imgW="4520880" imgH="1143000" progId="Equation.DSMT4">
                  <p:embed/>
                </p:oleObj>
              </mc:Choice>
              <mc:Fallback>
                <p:oleObj name="Equation" r:id="rId5" imgW="4520880" imgH="1143000" progId="Equation.DSMT4">
                  <p:embed/>
                  <p:pic>
                    <p:nvPicPr>
                      <p:cNvPr id="72294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2895600"/>
                        <a:ext cx="45212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2950" name="Object 6"/>
          <p:cNvGraphicFramePr>
            <a:graphicFrameLocks noChangeAspect="1"/>
          </p:cNvGraphicFramePr>
          <p:nvPr>
            <p:extLst>
              <p:ext uri="{D42A27DB-BD31-4B8C-83A1-F6EECF244321}">
                <p14:modId xmlns:p14="http://schemas.microsoft.com/office/powerpoint/2010/main" val="2220877956"/>
              </p:ext>
            </p:extLst>
          </p:nvPr>
        </p:nvGraphicFramePr>
        <p:xfrm>
          <a:off x="6616700" y="4013200"/>
          <a:ext cx="901700" cy="1143000"/>
        </p:xfrm>
        <a:graphic>
          <a:graphicData uri="http://schemas.openxmlformats.org/presentationml/2006/ole">
            <mc:AlternateContent xmlns:mc="http://schemas.openxmlformats.org/markup-compatibility/2006">
              <mc:Choice xmlns:v="urn:schemas-microsoft-com:vml" Requires="v">
                <p:oleObj spid="_x0000_s82049" name="Equation" r:id="rId7" imgW="901440" imgH="1143000" progId="Equation.DSMT4">
                  <p:embed/>
                </p:oleObj>
              </mc:Choice>
              <mc:Fallback>
                <p:oleObj name="Equation" r:id="rId7" imgW="901440" imgH="1143000" progId="Equation.DSMT4">
                  <p:embed/>
                  <p:pic>
                    <p:nvPicPr>
                      <p:cNvPr id="72295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16700" y="4013200"/>
                        <a:ext cx="9017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2951" name="Object 7"/>
          <p:cNvGraphicFramePr>
            <a:graphicFrameLocks noChangeAspect="1"/>
          </p:cNvGraphicFramePr>
          <p:nvPr>
            <p:extLst>
              <p:ext uri="{D42A27DB-BD31-4B8C-83A1-F6EECF244321}">
                <p14:modId xmlns:p14="http://schemas.microsoft.com/office/powerpoint/2010/main" val="1984418168"/>
              </p:ext>
            </p:extLst>
          </p:nvPr>
        </p:nvGraphicFramePr>
        <p:xfrm>
          <a:off x="5854700" y="5217432"/>
          <a:ext cx="977900" cy="482600"/>
        </p:xfrm>
        <a:graphic>
          <a:graphicData uri="http://schemas.openxmlformats.org/presentationml/2006/ole">
            <mc:AlternateContent xmlns:mc="http://schemas.openxmlformats.org/markup-compatibility/2006">
              <mc:Choice xmlns:v="urn:schemas-microsoft-com:vml" Requires="v">
                <p:oleObj spid="_x0000_s82050" name="Equation" r:id="rId9" imgW="977760" imgH="482400" progId="Equation.DSMT4">
                  <p:embed/>
                </p:oleObj>
              </mc:Choice>
              <mc:Fallback>
                <p:oleObj name="Equation" r:id="rId9" imgW="977760" imgH="482400" progId="Equation.DSMT4">
                  <p:embed/>
                  <p:pic>
                    <p:nvPicPr>
                      <p:cNvPr id="722951"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54700" y="5217432"/>
                        <a:ext cx="9779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2952" name="Object 8"/>
          <p:cNvGraphicFramePr>
            <a:graphicFrameLocks noChangeAspect="1"/>
          </p:cNvGraphicFramePr>
          <p:nvPr>
            <p:extLst>
              <p:ext uri="{D42A27DB-BD31-4B8C-83A1-F6EECF244321}">
                <p14:modId xmlns:p14="http://schemas.microsoft.com/office/powerpoint/2010/main" val="3959744811"/>
              </p:ext>
            </p:extLst>
          </p:nvPr>
        </p:nvGraphicFramePr>
        <p:xfrm>
          <a:off x="4030981" y="5578475"/>
          <a:ext cx="838200" cy="355600"/>
        </p:xfrm>
        <a:graphic>
          <a:graphicData uri="http://schemas.openxmlformats.org/presentationml/2006/ole">
            <mc:AlternateContent xmlns:mc="http://schemas.openxmlformats.org/markup-compatibility/2006">
              <mc:Choice xmlns:v="urn:schemas-microsoft-com:vml" Requires="v">
                <p:oleObj spid="_x0000_s82051" name="Equation" r:id="rId11" imgW="838080" imgH="355320" progId="Equation.DSMT4">
                  <p:embed/>
                </p:oleObj>
              </mc:Choice>
              <mc:Fallback>
                <p:oleObj name="Equation" r:id="rId11" imgW="838080" imgH="355320" progId="Equation.DSMT4">
                  <p:embed/>
                  <p:pic>
                    <p:nvPicPr>
                      <p:cNvPr id="722952"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30981" y="5578475"/>
                        <a:ext cx="8382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604267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29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294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22947">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29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2294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295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2294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229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229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r>
              <a:rPr lang="en-US" altLang="en-US"/>
              <a:t>Slide 5.1- </a:t>
            </a:r>
            <a:fld id="{3EF433A7-BE3C-4D78-A585-9F2677F67545}" type="slidenum">
              <a:rPr lang="en-US" altLang="en-US"/>
              <a:pPr/>
              <a:t>7</a:t>
            </a:fld>
            <a:endParaRPr lang="en-CA" altLang="en-US"/>
          </a:p>
        </p:txBody>
      </p:sp>
      <p:sp>
        <p:nvSpPr>
          <p:cNvPr id="8" name="Footer Placeholder 4"/>
          <p:cNvSpPr>
            <a:spLocks noGrp="1"/>
          </p:cNvSpPr>
          <p:nvPr>
            <p:ph type="ftr" sz="quarter" idx="11"/>
          </p:nvPr>
        </p:nvSpPr>
        <p:spPr/>
        <p:txBody>
          <a:bodyPr/>
          <a:lstStyle/>
          <a:p>
            <a:r>
              <a:rPr lang="en-US" altLang="en-US"/>
              <a:t> © 2012 Pearson Education, Inc.</a:t>
            </a:r>
          </a:p>
        </p:txBody>
      </p:sp>
      <p:sp>
        <p:nvSpPr>
          <p:cNvPr id="723970" name="Rectangle 2"/>
          <p:cNvSpPr>
            <a:spLocks noGrp="1" noChangeArrowheads="1"/>
          </p:cNvSpPr>
          <p:nvPr>
            <p:ph type="title"/>
          </p:nvPr>
        </p:nvSpPr>
        <p:spPr/>
        <p:txBody>
          <a:bodyPr/>
          <a:lstStyle/>
          <a:p>
            <a:r>
              <a:rPr lang="en-US" altLang="en-US" dirty="0"/>
              <a:t>Eigenvectors and Eigenvalues</a:t>
            </a:r>
          </a:p>
        </p:txBody>
      </p:sp>
      <p:sp>
        <p:nvSpPr>
          <p:cNvPr id="723971" name="Rectangle 3"/>
          <p:cNvSpPr>
            <a:spLocks noGrp="1" noChangeArrowheads="1"/>
          </p:cNvSpPr>
          <p:nvPr>
            <p:ph type="body" idx="1"/>
          </p:nvPr>
        </p:nvSpPr>
        <p:spPr>
          <a:xfrm>
            <a:off x="957943" y="1219200"/>
            <a:ext cx="9481457" cy="5257800"/>
          </a:xfrm>
        </p:spPr>
        <p:txBody>
          <a:bodyPr>
            <a:normAutofit lnSpcReduction="10000"/>
          </a:bodyPr>
          <a:lstStyle/>
          <a:p>
            <a:endParaRPr lang="en-US" altLang="en-US"/>
          </a:p>
          <a:p>
            <a:r>
              <a:rPr lang="en-US" altLang="en-US" b="1"/>
              <a:t>Example 2:</a:t>
            </a:r>
            <a:r>
              <a:rPr lang="en-US" altLang="en-US"/>
              <a:t> Let                              . An eigenvalue of </a:t>
            </a:r>
          </a:p>
          <a:p>
            <a:endParaRPr lang="en-US" altLang="en-US"/>
          </a:p>
          <a:p>
            <a:pPr>
              <a:buFont typeface="Wingdings" pitchFamily="2" charset="2"/>
              <a:buNone/>
            </a:pPr>
            <a:r>
              <a:rPr lang="en-US" altLang="en-US"/>
              <a:t>	</a:t>
            </a:r>
            <a:r>
              <a:rPr lang="en-US" altLang="en-US" i="1"/>
              <a:t>A</a:t>
            </a:r>
            <a:r>
              <a:rPr lang="en-US" altLang="en-US"/>
              <a:t> is 2. Find a basis for the corresponding eigenspace.</a:t>
            </a:r>
          </a:p>
          <a:p>
            <a:r>
              <a:rPr lang="en-US" altLang="en-US" b="1"/>
              <a:t>Solution:</a:t>
            </a:r>
            <a:r>
              <a:rPr lang="en-US" altLang="en-US"/>
              <a:t> Form</a:t>
            </a:r>
          </a:p>
          <a:p>
            <a:endParaRPr lang="en-US" altLang="en-US"/>
          </a:p>
          <a:p>
            <a:endParaRPr lang="en-US" altLang="en-US"/>
          </a:p>
          <a:p>
            <a:endParaRPr lang="en-US" altLang="en-US"/>
          </a:p>
          <a:p>
            <a:pPr>
              <a:buFont typeface="Wingdings" pitchFamily="2" charset="2"/>
              <a:buNone/>
            </a:pPr>
            <a:r>
              <a:rPr lang="en-US" altLang="en-US"/>
              <a:t>	</a:t>
            </a:r>
          </a:p>
          <a:p>
            <a:pPr>
              <a:buFont typeface="Wingdings" pitchFamily="2" charset="2"/>
              <a:buNone/>
            </a:pPr>
            <a:r>
              <a:rPr lang="en-US" altLang="en-US"/>
              <a:t>	and row reduce the augmented matrix for                         .  </a:t>
            </a:r>
          </a:p>
          <a:p>
            <a:pPr>
              <a:buFont typeface="Wingdings" pitchFamily="2" charset="2"/>
              <a:buNone/>
            </a:pPr>
            <a:endParaRPr lang="en-US" altLang="en-US"/>
          </a:p>
        </p:txBody>
      </p:sp>
      <p:graphicFrame>
        <p:nvGraphicFramePr>
          <p:cNvPr id="723972" name="Object 4"/>
          <p:cNvGraphicFramePr>
            <a:graphicFrameLocks noChangeAspect="1"/>
          </p:cNvGraphicFramePr>
          <p:nvPr>
            <p:extLst>
              <p:ext uri="{D42A27DB-BD31-4B8C-83A1-F6EECF244321}">
                <p14:modId xmlns:p14="http://schemas.microsoft.com/office/powerpoint/2010/main" val="1387842643"/>
              </p:ext>
            </p:extLst>
          </p:nvPr>
        </p:nvGraphicFramePr>
        <p:xfrm>
          <a:off x="4038600" y="1021184"/>
          <a:ext cx="2311400" cy="1563266"/>
        </p:xfrm>
        <a:graphic>
          <a:graphicData uri="http://schemas.openxmlformats.org/presentationml/2006/ole">
            <mc:AlternateContent xmlns:mc="http://schemas.openxmlformats.org/markup-compatibility/2006">
              <mc:Choice xmlns:v="urn:schemas-microsoft-com:vml" Requires="v">
                <p:oleObj spid="_x0000_s83021" name="Equation" r:id="rId3" imgW="2628720" imgH="1777680" progId="Equation.DSMT4">
                  <p:embed/>
                </p:oleObj>
              </mc:Choice>
              <mc:Fallback>
                <p:oleObj name="Equation" r:id="rId3" imgW="2628720" imgH="1777680" progId="Equation.DSMT4">
                  <p:embed/>
                  <p:pic>
                    <p:nvPicPr>
                      <p:cNvPr id="7239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021184"/>
                        <a:ext cx="2311400" cy="1563266"/>
                      </a:xfrm>
                      <a:prstGeom prst="rect">
                        <a:avLst/>
                      </a:prstGeom>
                      <a:noFill/>
                      <a:ln>
                        <a:noFill/>
                      </a:ln>
                      <a:effectLst/>
                    </p:spPr>
                  </p:pic>
                </p:oleObj>
              </mc:Fallback>
            </mc:AlternateContent>
          </a:graphicData>
        </a:graphic>
      </p:graphicFrame>
      <p:graphicFrame>
        <p:nvGraphicFramePr>
          <p:cNvPr id="723973" name="Object 5"/>
          <p:cNvGraphicFramePr>
            <a:graphicFrameLocks noChangeAspect="1"/>
          </p:cNvGraphicFramePr>
          <p:nvPr/>
        </p:nvGraphicFramePr>
        <p:xfrm>
          <a:off x="2209800" y="3581400"/>
          <a:ext cx="7810500" cy="1778000"/>
        </p:xfrm>
        <a:graphic>
          <a:graphicData uri="http://schemas.openxmlformats.org/presentationml/2006/ole">
            <mc:AlternateContent xmlns:mc="http://schemas.openxmlformats.org/markup-compatibility/2006">
              <mc:Choice xmlns:v="urn:schemas-microsoft-com:vml" Requires="v">
                <p:oleObj spid="_x0000_s83022" name="Equation" r:id="rId5" imgW="7810200" imgH="1777680" progId="Equation.DSMT4">
                  <p:embed/>
                </p:oleObj>
              </mc:Choice>
              <mc:Fallback>
                <p:oleObj name="Equation" r:id="rId5" imgW="7810200" imgH="1777680" progId="Equation.DSMT4">
                  <p:embed/>
                  <p:pic>
                    <p:nvPicPr>
                      <p:cNvPr id="72397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3581400"/>
                        <a:ext cx="7810500" cy="177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3974" name="Object 6"/>
          <p:cNvGraphicFramePr>
            <a:graphicFrameLocks noChangeAspect="1"/>
          </p:cNvGraphicFramePr>
          <p:nvPr>
            <p:extLst>
              <p:ext uri="{D42A27DB-BD31-4B8C-83A1-F6EECF244321}">
                <p14:modId xmlns:p14="http://schemas.microsoft.com/office/powerpoint/2010/main" val="449514741"/>
              </p:ext>
            </p:extLst>
          </p:nvPr>
        </p:nvGraphicFramePr>
        <p:xfrm>
          <a:off x="7835900" y="5426075"/>
          <a:ext cx="2184400" cy="431800"/>
        </p:xfrm>
        <a:graphic>
          <a:graphicData uri="http://schemas.openxmlformats.org/presentationml/2006/ole">
            <mc:AlternateContent xmlns:mc="http://schemas.openxmlformats.org/markup-compatibility/2006">
              <mc:Choice xmlns:v="urn:schemas-microsoft-com:vml" Requires="v">
                <p:oleObj spid="_x0000_s83023" name="Equation" r:id="rId7" imgW="2184120" imgH="431640" progId="Equation.DSMT4">
                  <p:embed/>
                </p:oleObj>
              </mc:Choice>
              <mc:Fallback>
                <p:oleObj name="Equation" r:id="rId7" imgW="2184120" imgH="431640" progId="Equation.DSMT4">
                  <p:embed/>
                  <p:pic>
                    <p:nvPicPr>
                      <p:cNvPr id="723974"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35900" y="5426075"/>
                        <a:ext cx="2184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31208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39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397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397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2397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397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397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397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39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0"/>
          </p:nvPr>
        </p:nvSpPr>
        <p:spPr/>
        <p:txBody>
          <a:bodyPr/>
          <a:lstStyle/>
          <a:p>
            <a:r>
              <a:rPr lang="en-US" altLang="en-US"/>
              <a:t>Slide 5.1- </a:t>
            </a:r>
            <a:fld id="{12A6C0BC-7340-40D9-BA4B-6B94531F1064}" type="slidenum">
              <a:rPr lang="en-US" altLang="en-US"/>
              <a:pPr/>
              <a:t>8</a:t>
            </a:fld>
            <a:endParaRPr lang="en-CA" altLang="en-US"/>
          </a:p>
        </p:txBody>
      </p:sp>
      <p:sp>
        <p:nvSpPr>
          <p:cNvPr id="8" name="Footer Placeholder 4"/>
          <p:cNvSpPr>
            <a:spLocks noGrp="1"/>
          </p:cNvSpPr>
          <p:nvPr>
            <p:ph type="ftr" sz="quarter" idx="11"/>
          </p:nvPr>
        </p:nvSpPr>
        <p:spPr/>
        <p:txBody>
          <a:bodyPr/>
          <a:lstStyle/>
          <a:p>
            <a:r>
              <a:rPr lang="en-US" altLang="en-US"/>
              <a:t> © 2012 Pearson Education, Inc.</a:t>
            </a:r>
          </a:p>
        </p:txBody>
      </p:sp>
      <p:sp>
        <p:nvSpPr>
          <p:cNvPr id="724994" name="Rectangle 2"/>
          <p:cNvSpPr>
            <a:spLocks noGrp="1" noChangeArrowheads="1"/>
          </p:cNvSpPr>
          <p:nvPr>
            <p:ph type="title"/>
          </p:nvPr>
        </p:nvSpPr>
        <p:spPr/>
        <p:txBody>
          <a:bodyPr/>
          <a:lstStyle/>
          <a:p>
            <a:r>
              <a:rPr lang="en-US" altLang="en-US" dirty="0"/>
              <a:t>Eigenvectors and Eigenvalues</a:t>
            </a:r>
          </a:p>
        </p:txBody>
      </p:sp>
      <p:sp>
        <p:nvSpPr>
          <p:cNvPr id="724995" name="Rectangle 3"/>
          <p:cNvSpPr>
            <a:spLocks noGrp="1" noChangeArrowheads="1"/>
          </p:cNvSpPr>
          <p:nvPr>
            <p:ph type="body" idx="1"/>
          </p:nvPr>
        </p:nvSpPr>
        <p:spPr>
          <a:xfrm>
            <a:off x="508000" y="1143000"/>
            <a:ext cx="10885714" cy="5410200"/>
          </a:xfrm>
        </p:spPr>
        <p:txBody>
          <a:bodyPr/>
          <a:lstStyle/>
          <a:p>
            <a:endParaRPr lang="en-US" altLang="en-US"/>
          </a:p>
          <a:p>
            <a:endParaRPr lang="en-US" altLang="en-US"/>
          </a:p>
          <a:p>
            <a:endParaRPr lang="en-US" altLang="en-US"/>
          </a:p>
          <a:p>
            <a:r>
              <a:rPr lang="en-US" altLang="en-US"/>
              <a:t>At this point, it is clear that 2 is indeed an eigenvalue of </a:t>
            </a:r>
            <a:r>
              <a:rPr lang="en-US" altLang="en-US" i="1"/>
              <a:t>A</a:t>
            </a:r>
            <a:r>
              <a:rPr lang="en-US" altLang="en-US"/>
              <a:t> because the equation                        has free variables.</a:t>
            </a:r>
          </a:p>
          <a:p>
            <a:r>
              <a:rPr lang="en-US" altLang="en-US"/>
              <a:t>The general solution is</a:t>
            </a:r>
          </a:p>
          <a:p>
            <a:endParaRPr lang="en-US" altLang="en-US"/>
          </a:p>
          <a:p>
            <a:pPr>
              <a:buFont typeface="Wingdings" pitchFamily="2" charset="2"/>
              <a:buNone/>
            </a:pPr>
            <a:r>
              <a:rPr lang="en-US" altLang="en-US"/>
              <a:t>                                                   , </a:t>
            </a:r>
            <a:r>
              <a:rPr lang="en-US" altLang="en-US" i="1"/>
              <a:t>x</a:t>
            </a:r>
            <a:r>
              <a:rPr lang="en-US" altLang="en-US" baseline="-25000"/>
              <a:t>2</a:t>
            </a:r>
            <a:r>
              <a:rPr lang="en-US" altLang="en-US"/>
              <a:t> and </a:t>
            </a:r>
            <a:r>
              <a:rPr lang="en-US" altLang="en-US" i="1"/>
              <a:t>x</a:t>
            </a:r>
            <a:r>
              <a:rPr lang="en-US" altLang="en-US" baseline="-25000"/>
              <a:t>3</a:t>
            </a:r>
            <a:r>
              <a:rPr lang="en-US" altLang="en-US"/>
              <a:t> free.</a:t>
            </a:r>
          </a:p>
        </p:txBody>
      </p:sp>
      <p:graphicFrame>
        <p:nvGraphicFramePr>
          <p:cNvPr id="724996" name="Object 4"/>
          <p:cNvGraphicFramePr>
            <a:graphicFrameLocks noChangeAspect="1"/>
          </p:cNvGraphicFramePr>
          <p:nvPr/>
        </p:nvGraphicFramePr>
        <p:xfrm>
          <a:off x="3581400" y="1143000"/>
          <a:ext cx="4876800" cy="1595438"/>
        </p:xfrm>
        <a:graphic>
          <a:graphicData uri="http://schemas.openxmlformats.org/presentationml/2006/ole">
            <mc:AlternateContent xmlns:mc="http://schemas.openxmlformats.org/markup-compatibility/2006">
              <mc:Choice xmlns:v="urn:schemas-microsoft-com:vml" Requires="v">
                <p:oleObj spid="_x0000_s84045" name="Equation" r:id="rId3" imgW="5435280" imgH="1777680" progId="Equation.DSMT4">
                  <p:embed/>
                </p:oleObj>
              </mc:Choice>
              <mc:Fallback>
                <p:oleObj name="Equation" r:id="rId3" imgW="5435280" imgH="1777680" progId="Equation.DSMT4">
                  <p:embed/>
                  <p:pic>
                    <p:nvPicPr>
                      <p:cNvPr id="72499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1143000"/>
                        <a:ext cx="4876800" cy="159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4997" name="Object 5"/>
          <p:cNvGraphicFramePr>
            <a:graphicFrameLocks noChangeAspect="1"/>
          </p:cNvGraphicFramePr>
          <p:nvPr>
            <p:extLst>
              <p:ext uri="{D42A27DB-BD31-4B8C-83A1-F6EECF244321}">
                <p14:modId xmlns:p14="http://schemas.microsoft.com/office/powerpoint/2010/main" val="282776622"/>
              </p:ext>
            </p:extLst>
          </p:nvPr>
        </p:nvGraphicFramePr>
        <p:xfrm>
          <a:off x="3048000" y="3161506"/>
          <a:ext cx="1981200" cy="392113"/>
        </p:xfrm>
        <a:graphic>
          <a:graphicData uri="http://schemas.openxmlformats.org/presentationml/2006/ole">
            <mc:AlternateContent xmlns:mc="http://schemas.openxmlformats.org/markup-compatibility/2006">
              <mc:Choice xmlns:v="urn:schemas-microsoft-com:vml" Requires="v">
                <p:oleObj spid="_x0000_s84046" name="Equation" r:id="rId5" imgW="2184120" imgH="431640" progId="Equation.DSMT4">
                  <p:embed/>
                </p:oleObj>
              </mc:Choice>
              <mc:Fallback>
                <p:oleObj name="Equation" r:id="rId5" imgW="2184120" imgH="431640" progId="Equation.DSMT4">
                  <p:embed/>
                  <p:pic>
                    <p:nvPicPr>
                      <p:cNvPr id="72499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3161506"/>
                        <a:ext cx="19812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4998" name="Object 6"/>
          <p:cNvGraphicFramePr>
            <a:graphicFrameLocks noChangeAspect="1"/>
          </p:cNvGraphicFramePr>
          <p:nvPr>
            <p:extLst>
              <p:ext uri="{D42A27DB-BD31-4B8C-83A1-F6EECF244321}">
                <p14:modId xmlns:p14="http://schemas.microsoft.com/office/powerpoint/2010/main" val="1411967161"/>
              </p:ext>
            </p:extLst>
          </p:nvPr>
        </p:nvGraphicFramePr>
        <p:xfrm>
          <a:off x="1494971" y="4165430"/>
          <a:ext cx="3810000" cy="1693862"/>
        </p:xfrm>
        <a:graphic>
          <a:graphicData uri="http://schemas.openxmlformats.org/presentationml/2006/ole">
            <mc:AlternateContent xmlns:mc="http://schemas.openxmlformats.org/markup-compatibility/2006">
              <mc:Choice xmlns:v="urn:schemas-microsoft-com:vml" Requires="v">
                <p:oleObj spid="_x0000_s84047" name="Equation" r:id="rId7" imgW="4000320" imgH="1777680" progId="Equation.DSMT4">
                  <p:embed/>
                </p:oleObj>
              </mc:Choice>
              <mc:Fallback>
                <p:oleObj name="Equation" r:id="rId7" imgW="4000320" imgH="1777680" progId="Equation.DSMT4">
                  <p:embed/>
                  <p:pic>
                    <p:nvPicPr>
                      <p:cNvPr id="724998"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4971" y="4165430"/>
                        <a:ext cx="3810000" cy="1693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042621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49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2499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499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2499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499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49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0"/>
          </p:nvPr>
        </p:nvSpPr>
        <p:spPr/>
        <p:txBody>
          <a:bodyPr/>
          <a:lstStyle/>
          <a:p>
            <a:r>
              <a:rPr lang="en-US" altLang="en-US"/>
              <a:t>Slide 5.1- </a:t>
            </a:r>
            <a:fld id="{1CC5869C-477B-43DE-9A46-678332CBAD97}" type="slidenum">
              <a:rPr lang="en-US" altLang="en-US"/>
              <a:pPr/>
              <a:t>9</a:t>
            </a:fld>
            <a:endParaRPr lang="en-CA" altLang="en-US"/>
          </a:p>
        </p:txBody>
      </p:sp>
      <p:sp>
        <p:nvSpPr>
          <p:cNvPr id="7" name="Footer Placeholder 5"/>
          <p:cNvSpPr>
            <a:spLocks noGrp="1"/>
          </p:cNvSpPr>
          <p:nvPr>
            <p:ph type="ftr" sz="quarter" idx="11"/>
          </p:nvPr>
        </p:nvSpPr>
        <p:spPr/>
        <p:txBody>
          <a:bodyPr/>
          <a:lstStyle/>
          <a:p>
            <a:r>
              <a:rPr lang="en-US" altLang="en-US"/>
              <a:t> © 2012 Pearson Education, Inc.</a:t>
            </a:r>
          </a:p>
        </p:txBody>
      </p:sp>
      <p:sp>
        <p:nvSpPr>
          <p:cNvPr id="726018" name="Rectangle 2"/>
          <p:cNvSpPr>
            <a:spLocks noGrp="1" noChangeArrowheads="1"/>
          </p:cNvSpPr>
          <p:nvPr>
            <p:ph type="title"/>
          </p:nvPr>
        </p:nvSpPr>
        <p:spPr/>
        <p:txBody>
          <a:bodyPr/>
          <a:lstStyle/>
          <a:p>
            <a:r>
              <a:rPr lang="en-US" altLang="en-US" dirty="0"/>
              <a:t>Eigenvectors and Eigenvalues</a:t>
            </a:r>
          </a:p>
        </p:txBody>
      </p:sp>
      <p:sp>
        <p:nvSpPr>
          <p:cNvPr id="726020" name="Rectangle 4"/>
          <p:cNvSpPr>
            <a:spLocks noGrp="1" noChangeArrowheads="1"/>
          </p:cNvSpPr>
          <p:nvPr>
            <p:ph type="body" sz="half" idx="1"/>
          </p:nvPr>
        </p:nvSpPr>
        <p:spPr>
          <a:xfrm>
            <a:off x="711200" y="1143000"/>
            <a:ext cx="9499600" cy="5181600"/>
          </a:xfrm>
        </p:spPr>
        <p:txBody>
          <a:bodyPr/>
          <a:lstStyle/>
          <a:p>
            <a:r>
              <a:rPr lang="en-US" altLang="en-US" dirty="0"/>
              <a:t>The </a:t>
            </a:r>
            <a:r>
              <a:rPr lang="en-US" altLang="en-US" dirty="0" err="1"/>
              <a:t>eigenspace</a:t>
            </a:r>
            <a:r>
              <a:rPr lang="en-US" altLang="en-US" dirty="0"/>
              <a:t>, shown in the following figure, is a two-dimensional subspace of  </a:t>
            </a:r>
            <a:r>
              <a:rPr lang="en-US" altLang="en-US" dirty="0">
                <a:latin typeface="Cambria Math" pitchFamily="18" charset="0"/>
              </a:rPr>
              <a:t>ℝ</a:t>
            </a:r>
            <a:r>
              <a:rPr lang="en-US" altLang="en-US" baseline="30000" dirty="0">
                <a:latin typeface="Cambria Math" pitchFamily="18" charset="0"/>
              </a:rPr>
              <a:t>3</a:t>
            </a:r>
            <a:r>
              <a:rPr lang="en-US" altLang="en-US" dirty="0"/>
              <a:t>.</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r>
              <a:rPr lang="en-US" altLang="en-US" dirty="0"/>
              <a:t>A basis is </a:t>
            </a:r>
          </a:p>
          <a:p>
            <a:pPr>
              <a:buFont typeface="Wingdings" pitchFamily="2" charset="2"/>
              <a:buNone/>
            </a:pPr>
            <a:endParaRPr lang="en-US" altLang="en-US" dirty="0"/>
          </a:p>
        </p:txBody>
      </p:sp>
      <p:graphicFrame>
        <p:nvGraphicFramePr>
          <p:cNvPr id="726023" name="Object 7"/>
          <p:cNvGraphicFramePr>
            <a:graphicFrameLocks noChangeAspect="1"/>
          </p:cNvGraphicFramePr>
          <p:nvPr>
            <p:extLst>
              <p:ext uri="{D42A27DB-BD31-4B8C-83A1-F6EECF244321}">
                <p14:modId xmlns:p14="http://schemas.microsoft.com/office/powerpoint/2010/main" val="2186244725"/>
              </p:ext>
            </p:extLst>
          </p:nvPr>
        </p:nvGraphicFramePr>
        <p:xfrm>
          <a:off x="2705100" y="5105400"/>
          <a:ext cx="1447800" cy="1336802"/>
        </p:xfrm>
        <a:graphic>
          <a:graphicData uri="http://schemas.openxmlformats.org/presentationml/2006/ole">
            <mc:AlternateContent xmlns:mc="http://schemas.openxmlformats.org/markup-compatibility/2006">
              <mc:Choice xmlns:v="urn:schemas-microsoft-com:vml" Requires="v">
                <p:oleObj spid="_x0000_s85019" name="Equation" r:id="rId3" imgW="1981080" imgH="1828800" progId="Equation.DSMT4">
                  <p:embed/>
                </p:oleObj>
              </mc:Choice>
              <mc:Fallback>
                <p:oleObj name="Equation" r:id="rId3" imgW="1981080" imgH="1828800" progId="Equation.DSMT4">
                  <p:embed/>
                  <p:pic>
                    <p:nvPicPr>
                      <p:cNvPr id="726023"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5100" y="5105400"/>
                        <a:ext cx="1447800" cy="1336802"/>
                      </a:xfrm>
                      <a:prstGeom prst="rect">
                        <a:avLst/>
                      </a:prstGeom>
                      <a:noFill/>
                      <a:ln>
                        <a:noFill/>
                      </a:ln>
                      <a:effectLst/>
                    </p:spPr>
                  </p:pic>
                </p:oleObj>
              </mc:Fallback>
            </mc:AlternateContent>
          </a:graphicData>
        </a:graphic>
      </p:graphicFrame>
      <p:pic>
        <p:nvPicPr>
          <p:cNvPr id="726030" name="Picture 14" descr="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95600" y="2109803"/>
            <a:ext cx="6146800" cy="2879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604985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602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603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26020">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60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6939</TotalTime>
  <Words>2047</Words>
  <Application>Microsoft Office PowerPoint</Application>
  <PresentationFormat>Widescreen</PresentationFormat>
  <Paragraphs>355</Paragraphs>
  <Slides>30</Slides>
  <Notes>1</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42" baseType="lpstr">
      <vt:lpstr>Malgun Gothic</vt:lpstr>
      <vt:lpstr>Arial</vt:lpstr>
      <vt:lpstr>Calibri</vt:lpstr>
      <vt:lpstr>Calibri Light</vt:lpstr>
      <vt:lpstr>Cambria Math</vt:lpstr>
      <vt:lpstr>標楷體</vt:lpstr>
      <vt:lpstr>Times New Roman</vt:lpstr>
      <vt:lpstr>Wingdings</vt:lpstr>
      <vt:lpstr>Wingdings 3</vt:lpstr>
      <vt:lpstr>Office Theme</vt:lpstr>
      <vt:lpstr>Custom Design</vt:lpstr>
      <vt:lpstr>Equation</vt:lpstr>
      <vt:lpstr>Nilai Eigen dan Vektor Eigen</vt:lpstr>
      <vt:lpstr>PowerPoint Presentation</vt:lpstr>
      <vt:lpstr>Nilai Eigen dan Vektor Eigen</vt:lpstr>
      <vt:lpstr>Eigenvectors and Eigenvalues</vt:lpstr>
      <vt:lpstr>Eigenvectors and Eigenvalues</vt:lpstr>
      <vt:lpstr>Eigenvectors and Eigenvalues</vt:lpstr>
      <vt:lpstr>Eigenvectors and Eigenvalues</vt:lpstr>
      <vt:lpstr>Eigenvectors and Eigenvalues</vt:lpstr>
      <vt:lpstr>Eigenvectors and Eigenvalues</vt:lpstr>
      <vt:lpstr>Characteristic Polynomial</vt:lpstr>
      <vt:lpstr>Exercise</vt:lpstr>
      <vt:lpstr>PowerPoint Presentation</vt:lpstr>
      <vt:lpstr>PowerPoint Presentation</vt:lpstr>
      <vt:lpstr>PowerPoint Presentation</vt:lpstr>
      <vt:lpstr>PowerPoint Presentation</vt:lpstr>
      <vt:lpstr>PowerPoint Presentation</vt:lpstr>
      <vt:lpstr>Population Growth</vt:lpstr>
      <vt:lpstr>Population Growth</vt:lpstr>
      <vt:lpstr>Population Growth – Example 1</vt:lpstr>
      <vt:lpstr>Population Growth – Example 1</vt:lpstr>
      <vt:lpstr>Population Growth – Example 2</vt:lpstr>
      <vt:lpstr>Population Growth – Example 2</vt:lpstr>
      <vt:lpstr>Principal Component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IPB University Presentation Template</dc:title>
  <dc:creator>Microsoft Office User</dc:creator>
  <cp:lastModifiedBy>Imas Sukaesih Sitanggang</cp:lastModifiedBy>
  <cp:revision>734</cp:revision>
  <cp:lastPrinted>2019-07-25T05:05:36Z</cp:lastPrinted>
  <dcterms:created xsi:type="dcterms:W3CDTF">2019-07-11T07:04:53Z</dcterms:created>
  <dcterms:modified xsi:type="dcterms:W3CDTF">2022-11-08T12:07:25Z</dcterms:modified>
</cp:coreProperties>
</file>