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56" r:id="rId3"/>
    <p:sldId id="28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5" r:id="rId21"/>
    <p:sldId id="340" r:id="rId22"/>
    <p:sldId id="334" r:id="rId23"/>
    <p:sldId id="342" r:id="rId24"/>
    <p:sldId id="31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27F661-A6CC-4B1C-B71A-CF510AA32BA4}">
          <p14:sldIdLst>
            <p14:sldId id="256"/>
            <p14:sldId id="28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40"/>
            <p14:sldId id="334"/>
            <p14:sldId id="342"/>
            <p14:sldId id="317"/>
          </p14:sldIdLst>
        </p14:section>
        <p14:section name="Untitled Section" id="{B9FBA265-B94E-4688-8D09-9C96B625FF73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DAA"/>
    <a:srgbClr val="C34005"/>
    <a:srgbClr val="F9570F"/>
    <a:srgbClr val="A83704"/>
    <a:srgbClr val="243B90"/>
    <a:srgbClr val="001596"/>
    <a:srgbClr val="021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364" autoAdjust="0"/>
  </p:normalViewPr>
  <p:slideViewPr>
    <p:cSldViewPr snapToGrid="0" snapToObjects="1" showGuides="1">
      <p:cViewPr varScale="1">
        <p:scale>
          <a:sx n="62" d="100"/>
          <a:sy n="62" d="100"/>
        </p:scale>
        <p:origin x="8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D8D77-D499-0D40-83F7-16E95A5FAA27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74525-0851-6445-A524-10D253C1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5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070B-9241-8D48-B714-6F61117042CF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FA3B-EE25-A545-8C8F-F31B5B13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160B-90D3-4D39-B60F-FF76E24548BF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A11EC08-E287-424E-94E7-736773475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97" y="273995"/>
            <a:ext cx="2674758" cy="7001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960B12-979B-4C0D-8E67-6C3E3FB77788}"/>
              </a:ext>
            </a:extLst>
          </p:cNvPr>
          <p:cNvSpPr txBox="1">
            <a:spLocks/>
          </p:cNvSpPr>
          <p:nvPr userDrawn="1"/>
        </p:nvSpPr>
        <p:spPr>
          <a:xfrm>
            <a:off x="6269182" y="240732"/>
            <a:ext cx="2341418" cy="70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Department of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Computer Science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http://cs.ipb.ac.id/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989937-6027-404A-9A4F-A0B3ECE18660}"/>
              </a:ext>
            </a:extLst>
          </p:cNvPr>
          <p:cNvCxnSpPr>
            <a:cxnSpLocks/>
          </p:cNvCxnSpPr>
          <p:nvPr userDrawn="1"/>
        </p:nvCxnSpPr>
        <p:spPr>
          <a:xfrm>
            <a:off x="6151211" y="240732"/>
            <a:ext cx="0" cy="70833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8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50D-1A08-41D2-8068-4815EC44CEC6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EC04-0045-4E57-A9CF-0582DBF09755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122F-6DC3-4926-9ACE-281F9E94307D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5DA-BC79-4FB5-9B05-5738616A7E8D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4943" y="6356350"/>
            <a:ext cx="2743200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2392003" y="4032030"/>
            <a:ext cx="442302" cy="52263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9371F5-7922-4329-B37D-AC0EA40E5B62}"/>
              </a:ext>
            </a:extLst>
          </p:cNvPr>
          <p:cNvCxnSpPr/>
          <p:nvPr userDrawn="1"/>
        </p:nvCxnSpPr>
        <p:spPr>
          <a:xfrm>
            <a:off x="838200" y="1158875"/>
            <a:ext cx="890016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87D-D560-4BBF-8B51-8F73D04B8030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84F-3360-48D2-B967-FA6FDBB1882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1ED0-565C-4E33-B384-C7758954C843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DED0-9924-4C49-A58C-238533BB61B1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9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49C-6EB3-4A09-98DD-3BC86BB54D51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7E46-91AA-4605-A73B-FE6EB88F5B62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B248-5EB9-4F32-8BB0-AC85623BAFFC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356350"/>
            <a:ext cx="464343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159618E6-2A03-41FF-AB0E-3133DF64B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4744433" y="1652377"/>
            <a:ext cx="442678" cy="993154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B9FF3599-736E-4D87-9C5C-485B10FA4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48" y="6284652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6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2E4-AC7F-49FA-8046-6D2A2905E485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9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C4D-33F8-4142-9010-3C8EF1EF3068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0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29E-46EE-43B8-8AAD-05AF1E86FF6C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C26-F12B-4604-A0F2-39282BCC3A75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B35A-C85D-48E8-B38D-B3CC4CB3EA02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0B1-F844-4056-8872-2FD9AF52540E}" type="datetime1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AC8-E999-4A02-A38B-F6717C1615E7}" type="datetime1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F89-460F-4AA1-BBF2-0C28A5A4F513}" type="datetime1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FD5C-6139-4B22-A607-7345D30CF345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0B40-B4DF-4C6A-88D0-4CA0D2E4FA6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FDAD-6DE3-43FF-B7DA-46FE1CA6BC0D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0ACE-44BE-4790-96F6-A37ABE92DE29}" type="datetime1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1544"/>
            <a:ext cx="9144000" cy="2157885"/>
          </a:xfrm>
        </p:spPr>
        <p:txBody>
          <a:bodyPr>
            <a:noAutofit/>
          </a:bodyPr>
          <a:lstStyle/>
          <a:p>
            <a:r>
              <a:rPr lang="id-ID" sz="4800" b="1" dirty="0"/>
              <a:t>Singular Value Decomposition (SVD)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65194"/>
            <a:ext cx="12192000" cy="392806"/>
          </a:xfrm>
          <a:prstGeom prst="rect">
            <a:avLst/>
          </a:prstGeom>
          <a:solidFill>
            <a:srgbClr val="243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AE72C-7CBA-48F9-942B-01DE6308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11">
            <a:extLst>
              <a:ext uri="{FF2B5EF4-FFF2-40B4-BE49-F238E27FC236}">
                <a16:creationId xmlns:a16="http://schemas.microsoft.com/office/drawing/2014/main" id="{36C38183-E928-4BA9-9ED9-633ED5692CEE}"/>
              </a:ext>
            </a:extLst>
          </p:cNvPr>
          <p:cNvSpPr txBox="1">
            <a:spLocks/>
          </p:cNvSpPr>
          <p:nvPr/>
        </p:nvSpPr>
        <p:spPr>
          <a:xfrm>
            <a:off x="1524000" y="5363355"/>
            <a:ext cx="9144000" cy="62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Imas </a:t>
            </a:r>
            <a:r>
              <a:rPr lang="en-US" dirty="0" err="1"/>
              <a:t>Sukaesih</a:t>
            </a:r>
            <a:r>
              <a:rPr lang="en-US" dirty="0"/>
              <a:t> Sitanggang</a:t>
            </a:r>
            <a:endParaRPr lang="en-US" sz="2000" dirty="0"/>
          </a:p>
        </p:txBody>
      </p:sp>
      <p:sp>
        <p:nvSpPr>
          <p:cNvPr id="7" name="Subtitle 11">
            <a:extLst>
              <a:ext uri="{FF2B5EF4-FFF2-40B4-BE49-F238E27FC236}">
                <a16:creationId xmlns:a16="http://schemas.microsoft.com/office/drawing/2014/main" id="{36C38183-E928-4BA9-9ED9-633ED5692CEE}"/>
              </a:ext>
            </a:extLst>
          </p:cNvPr>
          <p:cNvSpPr txBox="1">
            <a:spLocks/>
          </p:cNvSpPr>
          <p:nvPr/>
        </p:nvSpPr>
        <p:spPr>
          <a:xfrm>
            <a:off x="1627239" y="2682497"/>
            <a:ext cx="9144000" cy="629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Pertemuan</a:t>
            </a:r>
            <a:r>
              <a:rPr lang="en-US" b="1" dirty="0"/>
              <a:t> 11</a:t>
            </a:r>
          </a:p>
        </p:txBody>
      </p:sp>
      <p:sp>
        <p:nvSpPr>
          <p:cNvPr id="10" name="Subtitle 11">
            <a:extLst>
              <a:ext uri="{FF2B5EF4-FFF2-40B4-BE49-F238E27FC236}">
                <a16:creationId xmlns:a16="http://schemas.microsoft.com/office/drawing/2014/main" id="{43B8A3EA-AD0D-4F7D-B53C-7907CE5DAFD0}"/>
              </a:ext>
            </a:extLst>
          </p:cNvPr>
          <p:cNvSpPr txBox="1">
            <a:spLocks/>
          </p:cNvSpPr>
          <p:nvPr/>
        </p:nvSpPr>
        <p:spPr>
          <a:xfrm>
            <a:off x="1524000" y="1692532"/>
            <a:ext cx="9144000" cy="67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Aljabar Linier untuk Komputasi</a:t>
            </a:r>
            <a:r>
              <a:rPr lang="en-US"/>
              <a:t> (</a:t>
            </a:r>
            <a:r>
              <a:rPr lang="id-ID"/>
              <a:t>KOM20A</a:t>
            </a:r>
            <a:r>
              <a:rPr lang="en-US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5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C1CFDC-237C-4247-8FEF-4AEB09F6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C9674-E1D2-45A9-A6EC-063603CE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9441425" cy="1019776"/>
          </a:xfrm>
        </p:spPr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dekomposisi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A </a:t>
            </a:r>
            <a:r>
              <a:rPr lang="en-US" dirty="0" err="1"/>
              <a:t>mengunakan</a:t>
            </a:r>
            <a:r>
              <a:rPr lang="en-US" dirty="0"/>
              <a:t> SVD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6EF9-D0FB-4247-8A3A-3720EC0DB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49923"/>
                <a:ext cx="10980420" cy="26289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D" sz="2400" dirty="0" err="1"/>
                  <a:t>Langkah</a:t>
                </a:r>
                <a:r>
                  <a:rPr lang="en-ID" sz="2400" dirty="0"/>
                  <a:t> 5</a:t>
                </a:r>
              </a:p>
              <a:p>
                <a:pPr marL="0" indent="0">
                  <a:buNone/>
                </a:pPr>
                <a:r>
                  <a:rPr lang="en-ID" sz="2400" dirty="0" err="1"/>
                  <a:t>Hitung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i="1" dirty="0"/>
                  <a:t>U </a:t>
                </a:r>
                <a:r>
                  <a:rPr lang="en-ID" sz="2400" dirty="0"/>
                  <a:t>dan </a:t>
                </a:r>
                <a:r>
                  <a:rPr lang="en-ID" sz="2400" i="1" dirty="0"/>
                  <a:t>V</a:t>
                </a:r>
              </a:p>
              <a:p>
                <a:r>
                  <a:rPr lang="en-ID" sz="2400" dirty="0" err="1"/>
                  <a:t>Kolom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i="1" dirty="0"/>
                  <a:t>U </a:t>
                </a:r>
                <a:r>
                  <a:rPr lang="en-ID" sz="2400" dirty="0" err="1"/>
                  <a:t>dibentuk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vector eigen </a:t>
                </a:r>
                <a:r>
                  <a:rPr lang="en-ID" sz="2400" dirty="0" err="1"/>
                  <a:t>normalisasi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i="1" dirty="0"/>
                  <a:t>C</a:t>
                </a:r>
                <a:br>
                  <a:rPr lang="en-ID" sz="2400" i="1" dirty="0"/>
                </a:br>
                <a:r>
                  <a:rPr lang="en-ID" sz="2400" i="1" dirty="0" err="1"/>
                  <a:t>C</a:t>
                </a:r>
                <a:r>
                  <a:rPr lang="en-ID" sz="2400" i="1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ID" sz="2400" i="1" dirty="0"/>
                </a:br>
                <a:endParaRPr lang="en-ID" sz="2400" dirty="0"/>
              </a:p>
              <a:p>
                <a:r>
                  <a:rPr lang="en-ID" sz="2400" dirty="0" err="1"/>
                  <a:t>Kolom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i="1" dirty="0"/>
                  <a:t>V </a:t>
                </a:r>
                <a:r>
                  <a:rPr lang="en-ID" sz="2400" dirty="0" err="1"/>
                  <a:t>dibentuk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vector eigen </a:t>
                </a:r>
                <a:r>
                  <a:rPr lang="en-ID" sz="2400" dirty="0" err="1"/>
                  <a:t>normalisasi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i="1" dirty="0"/>
                  <a:t>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400" dirty="0"/>
                  <a:t> </a:t>
                </a:r>
                <a:br>
                  <a:rPr lang="en-ID" dirty="0"/>
                </a:br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C86EF9-D0FB-4247-8A3A-3720EC0DB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49923"/>
                <a:ext cx="10980420" cy="2628903"/>
              </a:xfrm>
              <a:blipFill>
                <a:blip r:embed="rId2"/>
                <a:stretch>
                  <a:fillRect l="-888" t="-44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399465-85DB-4410-9BA5-68FBCB4317CD}"/>
                  </a:ext>
                </a:extLst>
              </p:cNvPr>
              <p:cNvSpPr txBox="1"/>
              <p:nvPr/>
            </p:nvSpPr>
            <p:spPr>
              <a:xfrm>
                <a:off x="9279441" y="223277"/>
                <a:ext cx="2306529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399465-85DB-4410-9BA5-68FBCB431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441" y="223277"/>
                <a:ext cx="230652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03E8E3-C118-4244-8C12-00FB8B29790B}"/>
                  </a:ext>
                </a:extLst>
              </p:cNvPr>
              <p:cNvSpPr txBox="1"/>
              <p:nvPr/>
            </p:nvSpPr>
            <p:spPr>
              <a:xfrm>
                <a:off x="862224" y="3751113"/>
                <a:ext cx="10955917" cy="2237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ID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enormalisasi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suatu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vektor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en-ID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 = [</a:t>
                </a:r>
                <a:r>
                  <a:rPr lang="en-ID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ID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 </a:t>
                </a:r>
                <a:r>
                  <a:rPr lang="en-ID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ID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 </a:t>
                </a:r>
                <a:r>
                  <a:rPr lang="en-ID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ID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], </a:t>
                </a:r>
                <a:r>
                  <a:rPr lang="en-ID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bagilah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vektor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itu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panjangnya</a:t>
                </a:r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ID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sehingga</a:t>
                </a:r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03E8E3-C118-4244-8C12-00FB8B297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24" y="3751113"/>
                <a:ext cx="10955917" cy="2237279"/>
              </a:xfrm>
              <a:prstGeom prst="rect">
                <a:avLst/>
              </a:prstGeom>
              <a:blipFill>
                <a:blip r:embed="rId4"/>
                <a:stretch>
                  <a:fillRect l="-834" t="-19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47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251C7-B43E-4059-9AC2-BF7062EB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CEB67E-27FC-4519-8A46-B633B15A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A4FB2F8-8736-413A-AA14-99BE40528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Tentukan SVD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Jawab:</a:t>
                </a:r>
              </a:p>
              <a:p>
                <a:pPr marL="0" indent="0">
                  <a:buNone/>
                </a:pPr>
                <a:r>
                  <a:rPr lang="en-US" sz="2200" dirty="0" err="1">
                    <a:solidFill>
                      <a:srgbClr val="0070C0"/>
                    </a:solidFill>
                  </a:rPr>
                  <a:t>Langkah</a:t>
                </a:r>
                <a:r>
                  <a:rPr lang="en-US" sz="2200" dirty="0">
                    <a:solidFill>
                      <a:srgbClr val="0070C0"/>
                    </a:solidFill>
                  </a:rPr>
                  <a:t> 1</a:t>
                </a:r>
                <a:r>
                  <a:rPr lang="en-US" sz="2200" dirty="0"/>
                  <a:t>: m = 2, n = 3, m ≤ 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200" dirty="0"/>
              </a:p>
              <a:p>
                <a:pPr marL="0" indent="0">
                  <a:buNone/>
                </a:pPr>
                <a:r>
                  <a:rPr lang="en-ID" sz="2200" dirty="0" err="1">
                    <a:solidFill>
                      <a:srgbClr val="0070C0"/>
                    </a:solidFill>
                  </a:rPr>
                  <a:t>Langkah</a:t>
                </a:r>
                <a:r>
                  <a:rPr lang="en-ID" sz="2200" dirty="0">
                    <a:solidFill>
                      <a:srgbClr val="0070C0"/>
                    </a:solidFill>
                  </a:rPr>
                  <a:t> 2</a:t>
                </a:r>
                <a:r>
                  <a:rPr lang="en-ID" sz="2200" dirty="0"/>
                  <a:t>: </a:t>
                </a:r>
                <a:r>
                  <a:rPr lang="en-ID" sz="2200" dirty="0" err="1"/>
                  <a:t>Tentukan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nilai</a:t>
                </a:r>
                <a:r>
                  <a:rPr lang="en-ID" sz="2200" dirty="0"/>
                  <a:t> Eigen </a:t>
                </a:r>
                <a:r>
                  <a:rPr lang="en-ID" sz="2200" dirty="0" err="1"/>
                  <a:t>dari</a:t>
                </a:r>
                <a:r>
                  <a:rPr lang="en-ID" sz="2200" dirty="0"/>
                  <a:t> B </a:t>
                </a:r>
                <a:r>
                  <a:rPr lang="en-ID" sz="2200" dirty="0" err="1"/>
                  <a:t>dengan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menyelesaikan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sz="2200" dirty="0"/>
              </a:p>
              <a:p>
                <a:pPr marL="0" indent="0">
                  <a:buNone/>
                </a:pPr>
                <a:r>
                  <a:rPr lang="en-ID" sz="2200" dirty="0" err="1"/>
                  <a:t>Diperoleh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ID" sz="2200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D" sz="2200" dirty="0"/>
              </a:p>
              <a:p>
                <a:pPr marL="0" indent="0">
                  <a:buNone/>
                </a:pPr>
                <a:r>
                  <a:rPr lang="en-ID" sz="2200" dirty="0" err="1">
                    <a:solidFill>
                      <a:srgbClr val="0070C0"/>
                    </a:solidFill>
                  </a:rPr>
                  <a:t>Langkah</a:t>
                </a:r>
                <a:r>
                  <a:rPr lang="en-ID" sz="2200" dirty="0">
                    <a:solidFill>
                      <a:srgbClr val="0070C0"/>
                    </a:solidFill>
                  </a:rPr>
                  <a:t> 3</a:t>
                </a:r>
                <a:r>
                  <a:rPr lang="en-ID" sz="2200" dirty="0"/>
                  <a:t>:</a:t>
                </a:r>
              </a:p>
              <a:p>
                <a:pPr marL="0" indent="0">
                  <a:buNone/>
                </a:pPr>
                <a:r>
                  <a:rPr lang="en-ID" sz="2200" dirty="0"/>
                  <a:t>Nilai singular </a:t>
                </a:r>
                <a:r>
                  <a:rPr lang="en-ID" sz="2200" dirty="0" err="1"/>
                  <a:t>dari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matriks</a:t>
                </a:r>
                <a:r>
                  <a:rPr lang="en-ID" sz="2200" dirty="0"/>
                  <a:t>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D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D" sz="2200" dirty="0"/>
                  <a:t>, </a:t>
                </a:r>
                <a:r>
                  <a:rPr lang="en-ID" sz="2200" dirty="0" err="1"/>
                  <a:t>dimana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D" sz="2000" i="1" dirty="0"/>
                  <a:t>…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D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200" dirty="0"/>
              </a:p>
              <a:p>
                <a:pPr marL="0" indent="0">
                  <a:buNone/>
                </a:pPr>
                <a:r>
                  <a:rPr lang="en-ID" sz="2200" dirty="0" err="1"/>
                  <a:t>Sehingga</a:t>
                </a:r>
                <a:r>
                  <a:rPr lang="en-ID" sz="2200" dirty="0"/>
                  <a:t> Nilai singular </a:t>
                </a:r>
                <a:r>
                  <a:rPr lang="en-ID" sz="2200" dirty="0" err="1"/>
                  <a:t>dari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matriks</a:t>
                </a:r>
                <a:r>
                  <a:rPr lang="en-ID" sz="2200" dirty="0"/>
                  <a:t>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ID" sz="22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endParaRPr lang="en-ID" sz="2200" dirty="0"/>
              </a:p>
              <a:p>
                <a:pPr marL="0" indent="0">
                  <a:buNone/>
                </a:pPr>
                <a:endParaRPr lang="en-ID" sz="2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A4FB2F8-8736-413A-AA14-99BE40528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38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6CF3F-98CD-4A87-A193-00A9EDA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6661E-EBCD-4190-931A-0991AA9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831808-3819-4239-BE74-498B59A31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rgbClr val="0070C0"/>
                    </a:solidFill>
                  </a:rPr>
                  <a:t>Langkah 4</a:t>
                </a:r>
                <a:r>
                  <a:rPr lang="en-US" sz="2200" dirty="0"/>
                  <a:t>: </a:t>
                </a:r>
                <a:r>
                  <a:rPr lang="en-US" sz="2200" dirty="0" err="1"/>
                  <a:t>hitung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matriks</a:t>
                </a:r>
                <a:r>
                  <a:rPr lang="en-US" sz="2200" dirty="0"/>
                  <a:t> S</a:t>
                </a:r>
              </a:p>
              <a:p>
                <a:pPr marL="0" indent="0">
                  <a:buNone/>
                </a:pPr>
                <a:r>
                  <a:rPr lang="en-US" sz="2200" dirty="0"/>
                  <a:t>Karena m &lt; n, </a:t>
                </a:r>
                <a:r>
                  <a:rPr lang="en-ID" sz="2000" dirty="0"/>
                  <a:t>maka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𝑑𝑖𝑎𝑔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sz="2000" i="1" dirty="0"/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sz="2000" i="1" dirty="0"/>
                              <m:t>, …,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sz="2000" dirty="0"/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sz="2000" b="1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D" sz="2000" i="1" dirty="0"/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D" sz="2000" dirty="0"/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 err="1"/>
                  <a:t>Sehingga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 err="1">
                    <a:solidFill>
                      <a:srgbClr val="0070C0"/>
                    </a:solidFill>
                  </a:rPr>
                  <a:t>Langkah</a:t>
                </a:r>
                <a:r>
                  <a:rPr lang="en-ID" sz="2000" dirty="0">
                    <a:solidFill>
                      <a:srgbClr val="0070C0"/>
                    </a:solidFill>
                  </a:rPr>
                  <a:t> 5</a:t>
                </a:r>
                <a:r>
                  <a:rPr lang="en-ID" sz="2000" dirty="0"/>
                  <a:t>: </a:t>
                </a:r>
                <a:r>
                  <a:rPr lang="en-ID" sz="2000" dirty="0" err="1"/>
                  <a:t>hitung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matriks</a:t>
                </a:r>
                <a:r>
                  <a:rPr lang="en-ID" sz="2000" dirty="0"/>
                  <a:t> U dan V</a:t>
                </a:r>
              </a:p>
              <a:p>
                <a:pPr marL="0" indent="0">
                  <a:buNone/>
                </a:pPr>
                <a:r>
                  <a:rPr lang="en-ID" sz="2000" dirty="0" err="1"/>
                  <a:t>Matriks</a:t>
                </a:r>
                <a:r>
                  <a:rPr lang="en-ID" sz="2000" dirty="0"/>
                  <a:t> U </a:t>
                </a:r>
                <a:r>
                  <a:rPr lang="en-ID" sz="2000" dirty="0" err="1"/>
                  <a:t>diperoleh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vector eigen yang </a:t>
                </a:r>
                <a:r>
                  <a:rPr lang="en-ID" sz="2000" dirty="0" err="1"/>
                  <a:t>dinormalisasi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 err="1"/>
                  <a:t>Vektor</a:t>
                </a:r>
                <a:r>
                  <a:rPr lang="en-ID" sz="2000" dirty="0"/>
                  <a:t> eigen </a:t>
                </a:r>
                <a:r>
                  <a:rPr lang="en-ID" sz="2000" dirty="0" err="1"/>
                  <a:t>diperoleh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menyelesaikan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 err="1"/>
                  <a:t>Untuk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ID" sz="2000" dirty="0"/>
                  <a:t>, </a:t>
                </a:r>
                <a:r>
                  <a:rPr lang="en-ID" sz="2000" dirty="0" err="1"/>
                  <a:t>diperoleh</a:t>
                </a:r>
                <a:r>
                  <a:rPr lang="en-ID" sz="2000" dirty="0"/>
                  <a:t> vector eigen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normalisasi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831808-3819-4239-BE74-498B59A31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573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7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6CF3F-98CD-4A87-A193-00A9EDA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6661E-EBCD-4190-931A-0991AA9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831808-3819-4239-BE74-498B59A31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000" dirty="0">
                    <a:solidFill>
                      <a:srgbClr val="0070C0"/>
                    </a:solidFill>
                  </a:rPr>
                  <a:t>Langkah 5</a:t>
                </a:r>
                <a:r>
                  <a:rPr lang="en-ID" sz="2000" dirty="0"/>
                  <a:t>: </a:t>
                </a:r>
                <a:r>
                  <a:rPr lang="en-ID" sz="2000" dirty="0" err="1"/>
                  <a:t>hitung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matriks</a:t>
                </a:r>
                <a:r>
                  <a:rPr lang="en-ID" sz="2000" dirty="0"/>
                  <a:t> U dan V</a:t>
                </a:r>
              </a:p>
              <a:p>
                <a:pPr marL="0" indent="0">
                  <a:buNone/>
                </a:pPr>
                <a:r>
                  <a:rPr lang="en-ID" sz="2000" dirty="0" err="1"/>
                  <a:t>Matriks</a:t>
                </a:r>
                <a:r>
                  <a:rPr lang="en-ID" sz="2000" dirty="0"/>
                  <a:t> U </a:t>
                </a:r>
                <a:r>
                  <a:rPr lang="en-ID" sz="2000" dirty="0" err="1"/>
                  <a:t>diperoleh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vector eigen yang </a:t>
                </a:r>
                <a:r>
                  <a:rPr lang="en-ID" sz="2000" dirty="0" err="1"/>
                  <a:t>dinormalisasi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 err="1"/>
                  <a:t>Vektor</a:t>
                </a:r>
                <a:r>
                  <a:rPr lang="en-ID" sz="2000" dirty="0"/>
                  <a:t> eigen </a:t>
                </a:r>
                <a:r>
                  <a:rPr lang="en-ID" sz="2000" dirty="0" err="1"/>
                  <a:t>diperoleh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dengan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menyelesaikan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/>
                  <a:t>Untuk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ID" sz="2000" dirty="0"/>
                  <a:t>, </a:t>
                </a:r>
                <a:r>
                  <a:rPr lang="en-ID" sz="2000" dirty="0" err="1"/>
                  <a:t>diperoleh</a:t>
                </a:r>
                <a:r>
                  <a:rPr lang="en-ID" sz="2000" dirty="0"/>
                  <a:t> vector eigen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normalisasi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 err="1"/>
                  <a:t>Untuk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ID" sz="2000" dirty="0"/>
                  <a:t>, </a:t>
                </a:r>
                <a:r>
                  <a:rPr lang="en-ID" sz="2000" dirty="0" err="1"/>
                  <a:t>diperoleh</a:t>
                </a:r>
                <a:r>
                  <a:rPr lang="en-ID" sz="2000" dirty="0"/>
                  <a:t> vector eigen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normalisasi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adalah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Sehingga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matriks</a:t>
                </a:r>
                <a:r>
                  <a:rPr lang="en-US" sz="2000" dirty="0"/>
                  <a:t> U </a:t>
                </a:r>
                <a:r>
                  <a:rPr lang="en-US" sz="2000" dirty="0" err="1"/>
                  <a:t>diperoleh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dari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D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yaitu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831808-3819-4239-BE74-498B59A31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109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95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AD23-ACD9-4A7A-89FD-9EDFD1C0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93C12-2EEB-4543-B669-1F83D01E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1FB967-764C-45F6-9E01-8F8D8E7B3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>
                    <a:solidFill>
                      <a:srgbClr val="0070C0"/>
                    </a:solidFill>
                  </a:rPr>
                  <a:t>Langkah 5</a:t>
                </a:r>
                <a:r>
                  <a:rPr lang="en-ID" sz="2400" dirty="0"/>
                  <a:t>: </a:t>
                </a:r>
                <a:r>
                  <a:rPr lang="en-ID" sz="2400" dirty="0" err="1"/>
                  <a:t>hitung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U dan V</a:t>
                </a:r>
              </a:p>
              <a:p>
                <a:pPr marL="0" indent="0">
                  <a:buNone/>
                </a:pPr>
                <a:r>
                  <a:rPr lang="en-ID" sz="2400" dirty="0" err="1"/>
                  <a:t>Matriks</a:t>
                </a:r>
                <a:r>
                  <a:rPr lang="en-ID" sz="2400" dirty="0"/>
                  <a:t> V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vector eigen yang </a:t>
                </a:r>
                <a:r>
                  <a:rPr lang="en-ID" sz="2400" dirty="0" err="1"/>
                  <a:t>dinormalisasi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/>
                  <a:t>Nilai eigen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D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menyelesaikan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 err="1"/>
                  <a:t>Sehingga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eigen: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=12,</m:t>
                    </m:r>
                  </m:oMath>
                </a14:m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D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/>
                  <a:t>Nilai singular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D" sz="2400" dirty="0"/>
                  <a:t>, </a:t>
                </a:r>
                <a:r>
                  <a:rPr lang="en-ID" sz="2400" dirty="0" err="1"/>
                  <a:t>dimana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D" sz="2400" i="1" dirty="0"/>
                  <a:t>…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D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 err="1"/>
                  <a:t>Sehingga</a:t>
                </a:r>
                <a:r>
                  <a:rPr lang="en-ID" sz="2400" dirty="0"/>
                  <a:t> Nilai singular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r>
                  <a:rPr lang="en-ID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en-ID" sz="24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1FB967-764C-45F6-9E01-8F8D8E7B3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95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65D59-5CC6-4A34-83AA-CB462009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z="2000" smtClean="0"/>
              <a:t>15</a:t>
            </a:fld>
            <a:endParaRPr lang="en-US" sz="20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FE062-E5A0-492E-923C-E444C20A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1</a:t>
            </a:r>
            <a:endParaRPr lang="en-ID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21E4A8-5841-4716-9FF4-BD4A4C170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802105"/>
                <a:ext cx="10980420" cy="543994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ID" sz="2200" dirty="0"/>
                  <a:t>Untuk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ID" sz="2200" dirty="0"/>
                  <a:t>, </a:t>
                </a:r>
                <a:r>
                  <a:rPr lang="en-ID" sz="2200" dirty="0" err="1"/>
                  <a:t>diperoleh</a:t>
                </a:r>
                <a:r>
                  <a:rPr lang="en-ID" sz="2200" dirty="0"/>
                  <a:t> vector eigen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200" dirty="0"/>
                      <m:t>, </m:t>
                    </m:r>
                    <m:r>
                      <m:rPr>
                        <m:nor/>
                      </m:rPr>
                      <a:rPr lang="en-US" sz="2200" dirty="0" err="1"/>
                      <m:t>normalisasi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 err="1"/>
                      <m:t>dari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 err="1"/>
                      <m:t>adalah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D" sz="2200" dirty="0"/>
              </a:p>
              <a:p>
                <a:pPr marL="0" indent="0">
                  <a:buNone/>
                </a:pPr>
                <a:endParaRPr lang="en-ID" sz="2200" dirty="0"/>
              </a:p>
              <a:p>
                <a:pPr marL="0" indent="0">
                  <a:buNone/>
                </a:pPr>
                <a:r>
                  <a:rPr lang="en-ID" sz="2200" dirty="0"/>
                  <a:t>Untuk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ID" sz="2200" dirty="0"/>
                  <a:t>, </a:t>
                </a:r>
                <a:r>
                  <a:rPr lang="en-ID" sz="2200" dirty="0" err="1"/>
                  <a:t>diperoleh</a:t>
                </a:r>
                <a:r>
                  <a:rPr lang="en-ID" sz="2200" dirty="0"/>
                  <a:t> vector eigen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sz="2200" dirty="0"/>
                      <m:t>, </m:t>
                    </m:r>
                    <m:r>
                      <m:rPr>
                        <m:nor/>
                      </m:rPr>
                      <a:rPr lang="en-US" sz="2200" dirty="0" err="1"/>
                      <m:t>normalisasi</m:t>
                    </m:r>
                    <m:r>
                      <m:rPr>
                        <m:nor/>
                      </m:rPr>
                      <a:rPr lang="en-US" sz="2200" dirty="0"/>
                      <m:t> </m:t>
                    </m:r>
                    <m:r>
                      <m:rPr>
                        <m:nor/>
                      </m:rPr>
                      <a:rPr lang="en-US" sz="2200" dirty="0" err="1"/>
                      <m:t>dari</m:t>
                    </m:r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 err="1"/>
                      <m:t>adalah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200" dirty="0"/>
              </a:p>
              <a:p>
                <a:pPr marL="0" indent="0">
                  <a:buNone/>
                </a:pPr>
                <a:endParaRPr lang="en-ID" sz="2200" dirty="0"/>
              </a:p>
              <a:p>
                <a:pPr marL="0" indent="0">
                  <a:buNone/>
                </a:pPr>
                <a:r>
                  <a:rPr lang="en-ID" sz="2200" dirty="0" err="1"/>
                  <a:t>Untuk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D" sz="2200" dirty="0"/>
                  <a:t>, </a:t>
                </a:r>
                <a:r>
                  <a:rPr lang="en-ID" sz="2200" dirty="0" err="1"/>
                  <a:t>diperoleh</a:t>
                </a:r>
                <a:r>
                  <a:rPr lang="en-ID" sz="2200" dirty="0"/>
                  <a:t> vector eigen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normalisasi</a:t>
                </a:r>
                <a:r>
                  <a:rPr lang="en-US" sz="2200" dirty="0"/>
                  <a:t> dari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ID" sz="2200" dirty="0" err="1"/>
                  <a:t>Sehingga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matriks</a:t>
                </a:r>
                <a:r>
                  <a:rPr lang="en-ID" sz="2200" dirty="0"/>
                  <a:t> V </a:t>
                </a:r>
                <a:r>
                  <a:rPr lang="en-US" sz="2400" dirty="0"/>
                  <a:t>diperoleh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yaitu</a:t>
                </a:r>
              </a:p>
              <a:p>
                <a:pPr marL="0" indent="0">
                  <a:buNone/>
                </a:pPr>
                <a:endParaRPr lang="en-ID" sz="2200" dirty="0"/>
              </a:p>
              <a:p>
                <a:pPr marL="0" indent="0">
                  <a:buNone/>
                </a:pP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D" sz="2200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D" sz="2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21E4A8-5841-4716-9FF4-BD4A4C170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802105"/>
                <a:ext cx="10980420" cy="5439946"/>
              </a:xfrm>
              <a:blipFill>
                <a:blip r:embed="rId2"/>
                <a:stretch>
                  <a:fillRect l="-555" t="-325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601280-6437-4C41-B605-2671F7AE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4B8270-9CC8-4CF6-8345-BC2A6D6B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09BC53-6840-47EE-82E0-7856FBB03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demikian</a:t>
                </a:r>
                <a:r>
                  <a:rPr lang="en-US" sz="2400" dirty="0"/>
                  <a:t> SVD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matriks</a:t>
                </a:r>
                <a:r>
                  <a:rPr lang="en-US" sz="2400" dirty="0"/>
                  <a:t> A </a:t>
                </a:r>
                <a:r>
                  <a:rPr lang="en-US" sz="2400" dirty="0" err="1"/>
                  <a:t>adalah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:endParaRPr lang="en-ID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endParaRPr lang="en-ID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309BC53-6840-47EE-82E0-7856FBB03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5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029293-2BD7-4536-93B8-6CA73B1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B6B972-8E9A-4303-956F-6567B73E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5847"/>
            <a:ext cx="10246894" cy="1019776"/>
          </a:xfrm>
        </p:spPr>
        <p:txBody>
          <a:bodyPr/>
          <a:lstStyle/>
          <a:p>
            <a:r>
              <a:rPr lang="en-ID" dirty="0" err="1"/>
              <a:t>Menentukan</a:t>
            </a:r>
            <a:r>
              <a:rPr lang="en-ID" dirty="0"/>
              <a:t> Invers </a:t>
            </a:r>
            <a:r>
              <a:rPr lang="en-ID" dirty="0" err="1"/>
              <a:t>Matriks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4D2CA5-26EB-431E-AA33-B7D537D61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sz="2400" dirty="0"/>
                  <a:t>Jika </a:t>
                </a:r>
                <a:r>
                  <a:rPr lang="en-ID" sz="2400" dirty="0" err="1"/>
                  <a:t>sebuah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sudah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dinyatakan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dalam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perkalian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beberapa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melalui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dekomposisi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singular,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menggunakan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definisi</a:t>
                </a:r>
                <a:r>
                  <a:rPr lang="en-ID" sz="2400" dirty="0"/>
                  <a:t> invers </a:t>
                </a:r>
                <a:r>
                  <a:rPr lang="en-ID" sz="2400" dirty="0" err="1"/>
                  <a:t>suatu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dan </a:t>
                </a:r>
                <a:r>
                  <a:rPr lang="en-ID" sz="2400" dirty="0" err="1"/>
                  <a:t>sifat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orthogonal, </a:t>
                </a:r>
                <a:r>
                  <a:rPr lang="en-ID" sz="2400" dirty="0" err="1"/>
                  <a:t>dapat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ditentukan</a:t>
                </a:r>
                <a:r>
                  <a:rPr lang="en-ID" sz="2400" dirty="0"/>
                  <a:t> invers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hasil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dekomposisi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singular pada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diberikan</a:t>
                </a:r>
                <a:r>
                  <a:rPr lang="en-ID" sz="2400" dirty="0"/>
                  <a:t>. </a:t>
                </a:r>
              </a:p>
              <a:p>
                <a:r>
                  <a:rPr lang="en-ID" sz="2400" dirty="0" err="1"/>
                  <a:t>Matriks</a:t>
                </a:r>
                <a:r>
                  <a:rPr lang="en-ID" sz="2400" dirty="0"/>
                  <a:t> </a:t>
                </a:r>
                <a:r>
                  <a:rPr lang="en-ID" sz="2400" i="1" dirty="0"/>
                  <a:t>A</a:t>
                </a:r>
                <a:r>
                  <a:rPr lang="en-ID" sz="2400" dirty="0"/>
                  <a:t> </a:t>
                </a:r>
                <a:r>
                  <a:rPr lang="en-ID" sz="2400" dirty="0" err="1"/>
                  <a:t>disebut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Ortogonal</a:t>
                </a:r>
                <a:r>
                  <a:rPr lang="en-ID" sz="2400" dirty="0"/>
                  <a:t> </a:t>
                </a:r>
                <a:r>
                  <a:rPr lang="en-ID" sz="2400" dirty="0" err="1"/>
                  <a:t>jika</a:t>
                </a:r>
                <a:r>
                  <a:rPr lang="en-ID" sz="2400" dirty="0"/>
                  <a:t> dan </a:t>
                </a:r>
                <a:r>
                  <a:rPr lang="en-ID" sz="2400" dirty="0" err="1"/>
                  <a:t>hanya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jika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endParaRPr lang="en-ID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Cambria Math" panose="02040503050406030204" pitchFamily="18" charset="0"/>
                  </a:rPr>
                  <a:t>Sehingga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𝑈𝑆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US" sz="2400" b="0" dirty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US" sz="2400" dirty="0"/>
                  <a:t>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D" sz="2400" dirty="0"/>
              </a:p>
              <a:p>
                <a:endParaRPr lang="en-ID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4D2CA5-26EB-431E-AA33-B7D537D61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87" r="-8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86C8B6-56EB-4BA5-9800-21A79D8DCC45}"/>
                  </a:ext>
                </a:extLst>
              </p:cNvPr>
              <p:cNvSpPr txBox="1"/>
              <p:nvPr/>
            </p:nvSpPr>
            <p:spPr>
              <a:xfrm>
                <a:off x="6577264" y="4182430"/>
                <a:ext cx="4507831" cy="1870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D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ID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ID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ID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86C8B6-56EB-4BA5-9800-21A79D8D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264" y="4182430"/>
                <a:ext cx="4507831" cy="1870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2D8BFF6-429F-42EB-BDAD-1A1D73A468C8}"/>
              </a:ext>
            </a:extLst>
          </p:cNvPr>
          <p:cNvSpPr txBox="1"/>
          <p:nvPr/>
        </p:nvSpPr>
        <p:spPr>
          <a:xfrm>
            <a:off x="5518257" y="4932796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0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C31D7E-6D6B-4AC8-80FB-C1E389BB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BC5395-E7C8-4445-ADE2-59CE5A59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C3E66D-7D67-45B6-9755-3682381AD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Dengan </a:t>
                </a:r>
                <a:r>
                  <a:rPr lang="en-US" sz="2400" dirty="0" err="1"/>
                  <a:t>menggunakan</a:t>
                </a:r>
                <a:r>
                  <a:rPr lang="en-US" sz="2400" dirty="0"/>
                  <a:t> SVD, </a:t>
                </a:r>
                <a:r>
                  <a:rPr lang="en-US" sz="2400" dirty="0" err="1"/>
                  <a:t>tentukan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matriks</a:t>
                </a:r>
                <a:r>
                  <a:rPr lang="en-US" sz="2400" dirty="0"/>
                  <a:t> invers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 err="1"/>
                  <a:t>Tentukan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terlebih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dahulu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bentuk</a:t>
                </a:r>
                <a:r>
                  <a:rPr lang="en-ID" sz="2400" dirty="0"/>
                  <a:t> SVD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A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Langkah 1</a:t>
                </a:r>
                <a:r>
                  <a:rPr lang="en-US" sz="2400" dirty="0"/>
                  <a:t>: m = 2, n = 2, m = 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 err="1">
                    <a:solidFill>
                      <a:srgbClr val="0070C0"/>
                    </a:solidFill>
                  </a:rPr>
                  <a:t>Langkah</a:t>
                </a:r>
                <a:r>
                  <a:rPr lang="en-ID" sz="2400" dirty="0">
                    <a:solidFill>
                      <a:srgbClr val="0070C0"/>
                    </a:solidFill>
                  </a:rPr>
                  <a:t> 2</a:t>
                </a:r>
                <a:r>
                  <a:rPr lang="en-ID" sz="2400" dirty="0"/>
                  <a:t>: </a:t>
                </a:r>
                <a:r>
                  <a:rPr lang="en-ID" sz="2400" dirty="0" err="1"/>
                  <a:t>Tentukan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Eigen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B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menyelesaikan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 err="1"/>
                  <a:t>Diperoleh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sz="2400" dirty="0"/>
                  <a:t>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 err="1">
                    <a:solidFill>
                      <a:srgbClr val="0070C0"/>
                    </a:solidFill>
                  </a:rPr>
                  <a:t>Langkah</a:t>
                </a:r>
                <a:r>
                  <a:rPr lang="en-ID" sz="2400" dirty="0">
                    <a:solidFill>
                      <a:srgbClr val="0070C0"/>
                    </a:solidFill>
                  </a:rPr>
                  <a:t> 3</a:t>
                </a:r>
                <a:r>
                  <a:rPr lang="en-ID" sz="2400" dirty="0"/>
                  <a:t>:</a:t>
                </a:r>
              </a:p>
              <a:p>
                <a:pPr marL="0" indent="0">
                  <a:buNone/>
                </a:pPr>
                <a:r>
                  <a:rPr lang="en-ID" sz="2400" dirty="0"/>
                  <a:t>Nilai singular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ID" sz="2400" dirty="0"/>
                  <a:t>, </a:t>
                </a:r>
                <a:r>
                  <a:rPr lang="en-ID" sz="2400" dirty="0" err="1"/>
                  <a:t>dimana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D" sz="2400" i="1" dirty="0"/>
                  <a:t>…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D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 err="1"/>
                  <a:t>Sehingga</a:t>
                </a:r>
                <a:r>
                  <a:rPr lang="en-ID" sz="2400" dirty="0"/>
                  <a:t> Nilai singular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ID" sz="24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endParaRPr lang="en-ID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C3E66D-7D67-45B6-9755-3682381AD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57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6CF3F-98CD-4A87-A193-00A9EDA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6661E-EBCD-4190-931A-0991AA9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831808-3819-4239-BE74-498B59A31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rgbClr val="0070C0"/>
                    </a:solidFill>
                  </a:rPr>
                  <a:t>Langkah 4</a:t>
                </a:r>
                <a:r>
                  <a:rPr lang="en-US" sz="2200" dirty="0"/>
                  <a:t>: </a:t>
                </a:r>
                <a:r>
                  <a:rPr lang="en-US" sz="2200" dirty="0" err="1"/>
                  <a:t>hitung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matriks</a:t>
                </a:r>
                <a:r>
                  <a:rPr lang="en-US" sz="2200" dirty="0"/>
                  <a:t> S</a:t>
                </a:r>
              </a:p>
              <a:p>
                <a:pPr marL="0" indent="0">
                  <a:buNone/>
                </a:pPr>
                <a:r>
                  <a:rPr lang="en-ID" sz="2400" dirty="0"/>
                  <a:t>Jika m = n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D" sz="2400" i="1" dirty="0"/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D" sz="2400" i="1" dirty="0"/>
                          <m:t>, 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D" sz="2400" dirty="0"/>
                          <m:t>)</m:t>
                        </m:r>
                      </m:e>
                    </m:d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 err="1"/>
                  <a:t>Sehingga</a:t>
                </a:r>
                <a:r>
                  <a:rPr lang="en-ID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 err="1">
                    <a:solidFill>
                      <a:srgbClr val="0070C0"/>
                    </a:solidFill>
                  </a:rPr>
                  <a:t>Langkah</a:t>
                </a:r>
                <a:r>
                  <a:rPr lang="en-ID" sz="2000" dirty="0">
                    <a:solidFill>
                      <a:srgbClr val="0070C0"/>
                    </a:solidFill>
                  </a:rPr>
                  <a:t> 5</a:t>
                </a:r>
                <a:r>
                  <a:rPr lang="en-ID" sz="2000" dirty="0"/>
                  <a:t>: </a:t>
                </a:r>
                <a:r>
                  <a:rPr lang="en-ID" sz="2000" dirty="0" err="1"/>
                  <a:t>hitung</a:t>
                </a:r>
                <a:r>
                  <a:rPr lang="en-ID" sz="2000" dirty="0"/>
                  <a:t> </a:t>
                </a:r>
                <a:r>
                  <a:rPr lang="en-ID" sz="2000" dirty="0" err="1"/>
                  <a:t>matriks</a:t>
                </a:r>
                <a:r>
                  <a:rPr lang="en-ID" sz="2000" dirty="0"/>
                  <a:t> U dan V</a:t>
                </a:r>
              </a:p>
              <a:p>
                <a:pPr marL="0" indent="0">
                  <a:buNone/>
                </a:pPr>
                <a:r>
                  <a:rPr lang="en-ID" sz="2000" dirty="0" err="1"/>
                  <a:t>Matriks</a:t>
                </a:r>
                <a:r>
                  <a:rPr lang="en-ID" sz="2000" dirty="0"/>
                  <a:t> U </a:t>
                </a:r>
                <a:r>
                  <a:rPr lang="en-ID" sz="2000" dirty="0" err="1"/>
                  <a:t>diperoleh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vector eigen yang </a:t>
                </a:r>
                <a:r>
                  <a:rPr lang="en-ID" sz="2000" dirty="0" err="1"/>
                  <a:t>dinormalisasi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D" sz="2000" dirty="0"/>
              </a:p>
              <a:p>
                <a:pPr marL="0" indent="0">
                  <a:buNone/>
                </a:pPr>
                <a:r>
                  <a:rPr lang="en-ID" sz="2000" dirty="0"/>
                  <a:t>Matriks V </a:t>
                </a:r>
                <a:r>
                  <a:rPr lang="en-ID" sz="2000" dirty="0" err="1"/>
                  <a:t>diperoleh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vector eigen yang </a:t>
                </a:r>
                <a:r>
                  <a:rPr lang="en-ID" sz="2000" dirty="0" err="1"/>
                  <a:t>dinormalisasi</a:t>
                </a:r>
                <a:r>
                  <a:rPr lang="en-ID" sz="2000" dirty="0"/>
                  <a:t> </a:t>
                </a:r>
                <a:r>
                  <a:rPr lang="en-ID" sz="2000" dirty="0" err="1"/>
                  <a:t>dari</a:t>
                </a:r>
                <a:r>
                  <a:rPr lang="en-ID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831808-3819-4239-BE74-498B59A31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46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71E27-824A-4B14-BF54-555767A35513}"/>
                  </a:ext>
                </a:extLst>
              </p:cNvPr>
              <p:cNvSpPr txBox="1"/>
              <p:nvPr/>
            </p:nvSpPr>
            <p:spPr>
              <a:xfrm>
                <a:off x="3271936" y="4843938"/>
                <a:ext cx="1559145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E71E27-824A-4B14-BF54-555767A3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936" y="4843938"/>
                <a:ext cx="1559145" cy="615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10425B-EAAB-441E-A0FB-99D46FDEA15A}"/>
                  </a:ext>
                </a:extLst>
              </p:cNvPr>
              <p:cNvSpPr txBox="1"/>
              <p:nvPr/>
            </p:nvSpPr>
            <p:spPr>
              <a:xfrm>
                <a:off x="5244556" y="4349540"/>
                <a:ext cx="2167709" cy="1604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10425B-EAAB-441E-A0FB-99D46FDE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56" y="4349540"/>
                <a:ext cx="2167709" cy="1604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0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71601"/>
            <a:ext cx="9372599" cy="4754563"/>
          </a:xfrm>
        </p:spPr>
        <p:txBody>
          <a:bodyPr>
            <a:noAutofit/>
          </a:bodyPr>
          <a:lstStyle/>
          <a:p>
            <a:pPr lvl="0"/>
            <a:r>
              <a:rPr lang="en-US" sz="2400" dirty="0" err="1"/>
              <a:t>Pengertian</a:t>
            </a:r>
            <a:r>
              <a:rPr lang="en-US" sz="2400" dirty="0"/>
              <a:t> </a:t>
            </a:r>
            <a:r>
              <a:rPr lang="id-ID" sz="2400" dirty="0"/>
              <a:t>Singular Value Decomposition (SVD)</a:t>
            </a:r>
            <a:endParaRPr lang="en-US" sz="2400" dirty="0"/>
          </a:p>
          <a:p>
            <a:pPr lvl="0"/>
            <a:r>
              <a:rPr lang="en-US" sz="2400" dirty="0" err="1"/>
              <a:t>Tahapan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id-ID" sz="2400" dirty="0"/>
              <a:t>SVD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matriks</a:t>
            </a:r>
            <a:endParaRPr lang="en-US" sz="2400" dirty="0"/>
          </a:p>
          <a:p>
            <a:pPr lvl="0"/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penerapan</a:t>
            </a:r>
            <a:r>
              <a:rPr lang="en-US" sz="2400" dirty="0"/>
              <a:t> SVD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Bogor Agricultural University, http://cs.ipb.ac.id/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0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6E1B9-BFCE-4CEA-835D-FCA7E592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F483A-2438-4D98-A27E-2FA33523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53888A-8492-4107-B138-6C9CD9AE30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722" y="932936"/>
                <a:ext cx="10980420" cy="542341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D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 </a:t>
                </a:r>
              </a:p>
              <a:p>
                <a:pPr marL="0" indent="0">
                  <a:buNone/>
                </a:pPr>
                <a:r>
                  <a:rPr lang="en-ID" sz="2400" dirty="0" err="1"/>
                  <a:t>Sehingga</a:t>
                </a:r>
                <a:r>
                  <a:rPr lang="en-ID" sz="2400" dirty="0"/>
                  <a:t> invers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 adalah</a:t>
                </a:r>
              </a:p>
              <a:p>
                <a:pPr marL="0" indent="0">
                  <a:buNone/>
                </a:pPr>
                <a:endParaRPr lang="en-ID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353888A-8492-4107-B138-6C9CD9AE30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722" y="932936"/>
                <a:ext cx="10980420" cy="5423414"/>
              </a:xfrm>
              <a:blipFill>
                <a:blip r:embed="rId2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14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19415-370C-48E2-BE95-2EA0F4B0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D25D5-256E-4BCB-90E9-A8715530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Singular Value Decomposition </a:t>
            </a:r>
            <a:br>
              <a:rPr lang="en-US" dirty="0"/>
            </a:b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SVD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56DBE-EE76-4E3F-9C18-D575C187A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5611769"/>
            <a:ext cx="10783528" cy="538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/>
              <a:t>Sumber</a:t>
            </a:r>
            <a:r>
              <a:rPr lang="en-US" sz="1800" dirty="0"/>
              <a:t>: Elizabeth A. Compton and Stacey L. </a:t>
            </a:r>
            <a:r>
              <a:rPr lang="en-US" sz="1800" dirty="0" err="1"/>
              <a:t>Ernstberger</a:t>
            </a:r>
            <a:r>
              <a:rPr lang="en-US" sz="1800" dirty="0"/>
              <a:t>, PhD. 2020. Singular Value Decomposition: Applications to Image Processing. </a:t>
            </a:r>
            <a:r>
              <a:rPr lang="en-ID" sz="1800" dirty="0"/>
              <a:t>Volume 17.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E53FE-CB4D-4B84-A29F-E37FA578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25262"/>
            <a:ext cx="2920181" cy="2193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219707-34F9-4FCC-AD30-E0F1015D51FC}"/>
              </a:ext>
            </a:extLst>
          </p:cNvPr>
          <p:cNvSpPr txBox="1"/>
          <p:nvPr/>
        </p:nvSpPr>
        <p:spPr>
          <a:xfrm>
            <a:off x="3929333" y="1544232"/>
            <a:ext cx="7692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Entri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matriks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saturasi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piksel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citra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Nilai SVD pada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matriks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dihitung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singular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dihapus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terkecil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matriks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dmodifikasi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serangkaian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citra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dekomposisi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penyimpanan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kehilangan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mewakili</a:t>
            </a:r>
            <a:r>
              <a:rPr lang="en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200" dirty="0" err="1"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endParaRPr lang="en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26901-6C0D-496E-9089-51C6C9D0CACB}"/>
              </a:ext>
            </a:extLst>
          </p:cNvPr>
          <p:cNvSpPr txBox="1"/>
          <p:nvPr/>
        </p:nvSpPr>
        <p:spPr>
          <a:xfrm>
            <a:off x="838201" y="3915386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Citra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asli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2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2022A-D68F-4DFC-8EB8-340FAE4A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3691-2990-41E8-9C33-9DEB9228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Singular Value Decomposition </a:t>
            </a:r>
            <a:br>
              <a:rPr lang="en-US" dirty="0"/>
            </a:b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SVD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41B2-9665-4704-8537-F9A05E229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15557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6A6F4D5-CAE6-4295-89D9-743EFF5F1310}"/>
              </a:ext>
            </a:extLst>
          </p:cNvPr>
          <p:cNvSpPr txBox="1">
            <a:spLocks/>
          </p:cNvSpPr>
          <p:nvPr/>
        </p:nvSpPr>
        <p:spPr>
          <a:xfrm>
            <a:off x="838201" y="5611769"/>
            <a:ext cx="10783528" cy="5383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/>
              <a:t>Sumber: Elizabeth A. Compton and Stacey L. Ernstberger, PhD. 2020. Singular Value Decomposition: Applications to Image Processing. </a:t>
            </a:r>
            <a:r>
              <a:rPr lang="en-ID" sz="1800"/>
              <a:t>Volume 17.</a:t>
            </a:r>
            <a:endParaRPr lang="en-ID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BDBCC-E201-4913-B97F-50707F97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0" y="1249923"/>
            <a:ext cx="6954220" cy="3753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77B89-5BC3-46BC-A0EA-AAA9B9E0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421" y="1213208"/>
            <a:ext cx="4066503" cy="3510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0976E-67CA-40A0-8202-A71AEAD0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15" y="4978095"/>
            <a:ext cx="6750750" cy="42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2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Kode</a:t>
            </a:r>
            <a:r>
              <a:rPr lang="en-US" sz="2400" dirty="0"/>
              <a:t> 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kompresi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mengunakan</a:t>
            </a:r>
            <a:r>
              <a:rPr lang="en-US" sz="2400" dirty="0"/>
              <a:t> SVD</a:t>
            </a:r>
          </a:p>
          <a:p>
            <a:pPr lvl="1"/>
            <a:r>
              <a:rPr lang="en-US" sz="2000" dirty="0"/>
              <a:t>https://stats.idre.ucla.edu/r/codefragments/svd_demos/</a:t>
            </a:r>
          </a:p>
          <a:p>
            <a:pPr lvl="1"/>
            <a:r>
              <a:rPr lang="en-US" sz="2000" dirty="0"/>
              <a:t>http://boyaronur.blogspot.com/2017/07/image-compression-using-svd.html</a:t>
            </a:r>
          </a:p>
          <a:p>
            <a:pPr lvl="1"/>
            <a:endParaRPr lang="en-US" sz="2000" dirty="0"/>
          </a:p>
          <a:p>
            <a:r>
              <a:rPr lang="en-US" sz="2400" dirty="0" err="1"/>
              <a:t>Penerapan</a:t>
            </a:r>
            <a:r>
              <a:rPr lang="en-US" sz="2400" dirty="0"/>
              <a:t> SVD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pemrosesan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endParaRPr lang="en-US" sz="2400" dirty="0"/>
          </a:p>
          <a:p>
            <a:pPr lvl="1"/>
            <a:r>
              <a:rPr lang="en-US" sz="2000" dirty="0"/>
              <a:t>https://www.youtube.com/watch?v=DG7YTlGnCEo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Department, Bogor Agricultural University, http://cs.ipb.ac.id/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7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7675"/>
          <a:stretch/>
        </p:blipFill>
        <p:spPr bwMode="auto">
          <a:xfrm>
            <a:off x="-13252" y="1"/>
            <a:ext cx="1220525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"/>
            <a:ext cx="12205252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117" y="2365698"/>
            <a:ext cx="3514660" cy="10197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>
                <a:solidFill>
                  <a:srgbClr val="243B90"/>
                </a:solidFill>
              </a:rPr>
              <a:t>Terima</a:t>
            </a:r>
            <a:r>
              <a:rPr lang="en-US" sz="4400" dirty="0">
                <a:solidFill>
                  <a:srgbClr val="243B90"/>
                </a:solidFill>
              </a:rPr>
              <a:t> </a:t>
            </a:r>
            <a:r>
              <a:rPr lang="en-US" sz="4400" dirty="0" err="1">
                <a:solidFill>
                  <a:srgbClr val="243B90"/>
                </a:solidFill>
              </a:rPr>
              <a:t>kasih</a:t>
            </a:r>
            <a:endParaRPr lang="en-US" sz="4400" dirty="0">
              <a:solidFill>
                <a:srgbClr val="243B9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4903304"/>
            <a:ext cx="4959928" cy="15642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Computer Science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Departement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FMIPA-IPB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Kampus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Darmaga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Jl. Meranti Wing 20 Level V, Bogor, Indonesia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Phone/Fax: +62 251 8625584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Malgun Gothic" pitchFamily="34" charset="-127"/>
              </a:rPr>
              <a:t>http://cs.ipb.ac.id/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6" y="4784035"/>
            <a:ext cx="2480384" cy="168355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445565" y="4784035"/>
            <a:ext cx="0" cy="1683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666893" y="3180522"/>
            <a:ext cx="538359" cy="367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E1D4B-60A9-4B44-8E72-1B81A13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24</a:t>
            </a:fld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5C13EC3F-78A9-4D71-BAF6-8E354816E55C}"/>
              </a:ext>
            </a:extLst>
          </p:cNvPr>
          <p:cNvSpPr txBox="1">
            <a:spLocks/>
          </p:cNvSpPr>
          <p:nvPr/>
        </p:nvSpPr>
        <p:spPr>
          <a:xfrm>
            <a:off x="838201" y="115847"/>
            <a:ext cx="7985760" cy="1019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A532740-F113-42E8-9B67-0C83954B93DA}"/>
              </a:ext>
            </a:extLst>
          </p:cNvPr>
          <p:cNvSpPr txBox="1">
            <a:spLocks/>
          </p:cNvSpPr>
          <p:nvPr/>
        </p:nvSpPr>
        <p:spPr>
          <a:xfrm>
            <a:off x="838201" y="1249923"/>
            <a:ext cx="10980420" cy="499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3419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EBFF0-EE3A-443F-9212-262F2A70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582AE-76DE-4627-8B32-CE8B9196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5847"/>
            <a:ext cx="9706896" cy="1019776"/>
          </a:xfrm>
        </p:spPr>
        <p:txBody>
          <a:bodyPr>
            <a:normAutofit/>
          </a:bodyPr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id-ID" dirty="0"/>
              <a:t>Singular Value Decomposition (SVD)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7D4D05-7AC1-425F-8B95-B484695C0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D" sz="2400" dirty="0"/>
                  <a:t>Metode Singular Value Decomposition (SVD) </a:t>
                </a:r>
                <a:r>
                  <a:rPr lang="en-ID" sz="2400" dirty="0" err="1"/>
                  <a:t>digunakan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mendekomposisi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singular A.</a:t>
                </a:r>
              </a:p>
              <a:p>
                <a:r>
                  <a:rPr lang="en-ID" sz="2400" dirty="0" err="1"/>
                  <a:t>Matriks</a:t>
                </a:r>
                <a:r>
                  <a:rPr lang="en-ID" sz="2400" dirty="0"/>
                  <a:t> singular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yang </a:t>
                </a:r>
                <a:r>
                  <a:rPr lang="en-ID" sz="2400" dirty="0" err="1"/>
                  <a:t>tidak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memiliki</a:t>
                </a:r>
                <a:r>
                  <a:rPr lang="en-ID" sz="2400" dirty="0"/>
                  <a:t> invers, </a:t>
                </a:r>
                <a:r>
                  <a:rPr lang="en-ID" sz="2400" dirty="0" err="1"/>
                  <a:t>determinan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tersebut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0.</a:t>
                </a:r>
              </a:p>
              <a:p>
                <a:pPr marL="0" indent="0">
                  <a:buNone/>
                </a:pPr>
                <a:r>
                  <a:rPr lang="en-ID" sz="2400" dirty="0" err="1"/>
                  <a:t>Pengertian</a:t>
                </a:r>
                <a:r>
                  <a:rPr lang="en-ID" sz="2400" dirty="0"/>
                  <a:t>:</a:t>
                </a:r>
              </a:p>
              <a:p>
                <a:pPr marL="0" indent="0">
                  <a:buNone/>
                </a:pPr>
                <a:r>
                  <a:rPr lang="en-ID" sz="2400" b="1" dirty="0" err="1"/>
                  <a:t>Dekomposisi</a:t>
                </a:r>
                <a:r>
                  <a:rPr lang="en-ID" sz="2400" b="1" dirty="0"/>
                  <a:t> </a:t>
                </a:r>
                <a:r>
                  <a:rPr lang="en-ID" sz="2400" b="1" dirty="0" err="1"/>
                  <a:t>nilai</a:t>
                </a:r>
                <a:r>
                  <a:rPr lang="en-ID" sz="2400" b="1" dirty="0"/>
                  <a:t> singular </a:t>
                </a:r>
                <a:r>
                  <a:rPr lang="en-ID" sz="2400" b="1" dirty="0" err="1"/>
                  <a:t>matriks</a:t>
                </a:r>
                <a:r>
                  <a:rPr lang="en-ID" sz="2400" b="1" dirty="0"/>
                  <a:t> A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faktorisasi</a:t>
                </a:r>
                <a:r>
                  <a:rPr lang="en-ID" sz="2400" dirty="0"/>
                  <a:t> A </a:t>
                </a:r>
                <a:r>
                  <a:rPr lang="en-ID" sz="2400" dirty="0" err="1"/>
                  <a:t>ke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dalam</a:t>
                </a:r>
                <a:r>
                  <a:rPr lang="en-ID" sz="2400" dirty="0"/>
                  <a:t> </a:t>
                </a:r>
                <a:r>
                  <a:rPr lang="en-ID" sz="2400" dirty="0" err="1"/>
                  <a:t>hasil</a:t>
                </a:r>
                <a:r>
                  <a:rPr lang="en-ID" sz="2400" dirty="0"/>
                  <a:t> kali </a:t>
                </a:r>
                <a:r>
                  <a:rPr lang="en-ID" sz="2400" dirty="0" err="1"/>
                  <a:t>tiga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/>
                  <a:t>di mana </a:t>
                </a:r>
                <a:r>
                  <a:rPr lang="en-ID" sz="2400" dirty="0" err="1"/>
                  <a:t>kolom</a:t>
                </a:r>
                <a:r>
                  <a:rPr lang="en-ID" sz="2400" dirty="0"/>
                  <a:t> U dan V </a:t>
                </a:r>
                <a:r>
                  <a:rPr lang="en-ID" sz="2400" dirty="0" err="1"/>
                  <a:t>ortonormal</a:t>
                </a:r>
                <a:r>
                  <a:rPr lang="en-ID" sz="2400" dirty="0"/>
                  <a:t> dan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S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diagonal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entri</a:t>
                </a:r>
                <a:r>
                  <a:rPr lang="en-ID" sz="2400" dirty="0"/>
                  <a:t> real </a:t>
                </a:r>
                <a:r>
                  <a:rPr lang="en-ID" sz="2400" dirty="0" err="1"/>
                  <a:t>positif</a:t>
                </a:r>
                <a:r>
                  <a:rPr lang="en-ID" sz="2400" dirty="0"/>
                  <a:t>.</a:t>
                </a:r>
              </a:p>
              <a:p>
                <a:pPr marL="0" indent="0">
                  <a:buNone/>
                </a:pPr>
                <a:r>
                  <a:rPr lang="nl-NL" sz="2400" dirty="0"/>
                  <a:t>U dan V adalah matriks ortonormal </a:t>
                </a:r>
                <a:r>
                  <a:rPr lang="nl-NL" sz="2400" i="1" dirty="0"/>
                  <a:t>U </a:t>
                </a:r>
                <a:r>
                  <a:rPr lang="nl-NL" sz="2400" dirty="0"/>
                  <a:t>dan </a:t>
                </a:r>
                <a:r>
                  <a:rPr lang="nl-NL" sz="2400" i="1" dirty="0"/>
                  <a:t>V, </a:t>
                </a:r>
                <a:r>
                  <a:rPr lang="nl-NL" sz="2400" dirty="0"/>
                  <a:t>jika memenuhi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nl-NL" sz="2400" i="1" dirty="0"/>
                  <a:t> dan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nl-NL" sz="2400" dirty="0"/>
                </a:br>
                <a:endParaRPr lang="en-ID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C7D4D05-7AC1-425F-8B95-B484695C0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87" r="-5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71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74A247-0B70-4BDE-83FC-EF6E89E6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21873A-38F8-423D-8105-87180871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355825" cy="1019776"/>
          </a:xfrm>
        </p:spPr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id-ID" dirty="0"/>
              <a:t>Singular Value Decomposition (SVD)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44A3BB0-9070-42DF-BE9E-F3D280B5E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2400" dirty="0"/>
                  <a:t>Misalkan </a:t>
                </a:r>
              </a:p>
              <a:p>
                <a:r>
                  <a:rPr lang="en-ID" sz="2400" dirty="0"/>
                  <a:t>A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berukuran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mxn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atau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2400" dirty="0"/>
                  <a:t>, </a:t>
                </a:r>
              </a:p>
              <a:p>
                <a:r>
                  <a:rPr lang="en-ID" sz="2400" dirty="0" err="1"/>
                  <a:t>dua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dirty="0" err="1"/>
                  <a:t>ortonormal</a:t>
                </a:r>
                <a:r>
                  <a:rPr lang="en-ID" sz="2400" dirty="0"/>
                  <a:t> </a:t>
                </a:r>
                <a:r>
                  <a:rPr lang="en-ID" sz="2400" i="1" dirty="0"/>
                  <a:t>U </a:t>
                </a:r>
                <a:r>
                  <a:rPr lang="en-ID" sz="2400" dirty="0"/>
                  <a:t>dan </a:t>
                </a:r>
                <a:r>
                  <a:rPr lang="en-ID" sz="2400" i="1" dirty="0"/>
                  <a:t>V,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ID" sz="2400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p>
                  </m:oMath>
                </a14:m>
                <a:endParaRPr lang="en-ID" sz="2400" i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sz="2400" i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sz="2400" i="1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D" sz="2400" dirty="0"/>
                  <a:t>)</a:t>
                </a:r>
                <a:br>
                  <a:rPr lang="en-ID" sz="2400" i="1" dirty="0"/>
                </a:br>
                <a:endParaRPr lang="en-ID" sz="2400" i="1" dirty="0"/>
              </a:p>
              <a:p>
                <a:pPr marL="0" indent="0">
                  <a:buNone/>
                </a:pPr>
                <a:r>
                  <a:rPr lang="en-ID" sz="2400" dirty="0" err="1"/>
                  <a:t>Dekomposisi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A </a:t>
                </a:r>
                <a:r>
                  <a:rPr lang="en-ID" sz="2400" dirty="0" err="1"/>
                  <a:t>menggunakan</a:t>
                </a:r>
                <a:r>
                  <a:rPr lang="en-ID" sz="2400" dirty="0"/>
                  <a:t> SVD: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400" dirty="0"/>
              </a:p>
              <a:p>
                <a:r>
                  <a:rPr lang="en-ID" sz="2400" i="1" dirty="0"/>
                  <a:t>S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elemen</a:t>
                </a:r>
                <a:r>
                  <a:rPr lang="en-ID" sz="2400" dirty="0"/>
                  <a:t> diagonal </a:t>
                </a:r>
                <a:r>
                  <a:rPr lang="en-ID" sz="2400" dirty="0" err="1"/>
                  <a:t>berupa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singular </a:t>
                </a:r>
                <a:r>
                  <a:rPr lang="en-ID" sz="2400" i="1" dirty="0"/>
                  <a:t>A, </a:t>
                </a:r>
                <a:r>
                  <a:rPr lang="en-ID" sz="2400" dirty="0" err="1"/>
                  <a:t>nilainya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tidak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negatif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urutan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menurun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yaitu</a:t>
                </a:r>
                <a:endParaRPr lang="en-ID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D" sz="2400" i="1" dirty="0"/>
                  <a:t>…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D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4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44A3BB0-9070-42DF-BE9E-F3D280B5E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41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82F0B-C9E4-49B4-AB51-84E955C8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BBB0B-A200-4F6B-9BA6-A179FEA9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296831" cy="1019776"/>
          </a:xfrm>
        </p:spPr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id-ID" dirty="0"/>
              <a:t>Singular Value Decomposition (SVD)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E664490-581F-40B9-842A-105184094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sz="2400" dirty="0"/>
                  <a:t>Dengan </a:t>
                </a:r>
                <a:r>
                  <a:rPr lang="en-ID" sz="2400" dirty="0" err="1"/>
                  <a:t>melihat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ukuran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D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D" sz="2400" dirty="0"/>
                  <a:t>,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:r>
                  <a:rPr lang="en-ID" sz="2400" i="1" dirty="0"/>
                  <a:t>S </a:t>
                </a:r>
                <a:r>
                  <a:rPr lang="en-ID" sz="2400" dirty="0" err="1"/>
                  <a:t>memiliki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bentuk</a:t>
                </a:r>
                <a:r>
                  <a:rPr lang="en-ID" sz="2400" dirty="0"/>
                  <a:t> </a:t>
                </a:r>
              </a:p>
              <a:p>
                <a:r>
                  <a:rPr lang="en-ID" sz="2400" dirty="0" err="1"/>
                  <a:t>Jika</a:t>
                </a:r>
                <a:r>
                  <a:rPr lang="en-ID" sz="2400" dirty="0"/>
                  <a:t> m &lt; n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𝑑𝑖𝑎𝑔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sz="2400" i="1" dirty="0"/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sz="2400" i="1" dirty="0"/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sz="2400" dirty="0"/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ID" sz="2400" i="1" dirty="0"/>
              </a:p>
              <a:p>
                <a:endParaRPr lang="en-ID" sz="2400" i="1" dirty="0"/>
              </a:p>
              <a:p>
                <a:r>
                  <a:rPr lang="en-ID" sz="2400" dirty="0" err="1"/>
                  <a:t>Jika</a:t>
                </a:r>
                <a:r>
                  <a:rPr lang="en-ID" sz="2400" dirty="0"/>
                  <a:t> m = n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D" sz="2400" i="1" dirty="0"/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D" sz="2400" i="1" dirty="0"/>
                          <m:t>, 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D" sz="2400" dirty="0"/>
                          <m:t>)</m:t>
                        </m:r>
                      </m:e>
                    </m:d>
                  </m:oMath>
                </a14:m>
                <a:endParaRPr lang="en-ID" sz="2400" dirty="0"/>
              </a:p>
              <a:p>
                <a:endParaRPr lang="en-ID" sz="2400" dirty="0"/>
              </a:p>
              <a:p>
                <a:r>
                  <a:rPr lang="en-ID" sz="2400" dirty="0" err="1"/>
                  <a:t>Jika</a:t>
                </a:r>
                <a:r>
                  <a:rPr lang="en-ID" sz="2400" dirty="0"/>
                  <a:t> m &gt; n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D" sz="2400" i="1" dirty="0"/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D" sz="2400" i="1" dirty="0"/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D" sz="2400" dirty="0"/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ID" i="1" dirty="0"/>
                </a:br>
                <a:endParaRPr lang="en-ID" i="1" dirty="0"/>
              </a:p>
              <a:p>
                <a:endParaRPr lang="en-ID" i="1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E664490-581F-40B9-842A-105184094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92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010B3-78E5-4498-A938-57C34EBF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4C48E-ACCD-43CF-B43F-4613AEDF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9367683" cy="1019776"/>
          </a:xfrm>
        </p:spPr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dekomposisi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A </a:t>
            </a:r>
            <a:r>
              <a:rPr lang="en-US" dirty="0" err="1"/>
              <a:t>mengunakan</a:t>
            </a:r>
            <a:r>
              <a:rPr lang="en-US" dirty="0"/>
              <a:t> SVD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849DAB-DB4B-491A-BA84-CC2C11042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Diberikan </a:t>
                </a:r>
                <a:r>
                  <a:rPr lang="en-US" sz="2400" dirty="0" err="1"/>
                  <a:t>matriks</a:t>
                </a:r>
                <a:r>
                  <a:rPr lang="en-US" sz="2400" dirty="0"/>
                  <a:t> A </a:t>
                </a:r>
                <a:r>
                  <a:rPr lang="en-US" sz="2400" dirty="0" err="1"/>
                  <a:t>berukuran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sz="2400" dirty="0"/>
                  <a:t> </a:t>
                </a:r>
              </a:p>
              <a:p>
                <a:pPr marL="0" indent="0">
                  <a:buNone/>
                </a:pPr>
                <a:r>
                  <a:rPr lang="en-ID" sz="2400" dirty="0"/>
                  <a:t>Langkah-langkah </a:t>
                </a:r>
                <a:r>
                  <a:rPr lang="en-ID" sz="2400" dirty="0" err="1"/>
                  <a:t>dalam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menentukan</a:t>
                </a:r>
                <a:r>
                  <a:rPr lang="en-ID" sz="2400" dirty="0"/>
                  <a:t> SVD:</a:t>
                </a:r>
              </a:p>
              <a:p>
                <a:r>
                  <a:rPr lang="en-ID" sz="2400" dirty="0" err="1"/>
                  <a:t>Menentukan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eigen dan </a:t>
                </a:r>
                <a:r>
                  <a:rPr lang="en-ID" sz="2400" dirty="0" err="1"/>
                  <a:t>vektor</a:t>
                </a:r>
                <a:r>
                  <a:rPr lang="en-ID" sz="2400" dirty="0"/>
                  <a:t> eigen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sz="2400" dirty="0"/>
                  <a:t> atau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400" dirty="0"/>
                  <a:t>. </a:t>
                </a:r>
              </a:p>
              <a:p>
                <a:r>
                  <a:rPr lang="en-ID" sz="2400" dirty="0" err="1"/>
                  <a:t>Vektor</a:t>
                </a:r>
                <a:r>
                  <a:rPr lang="en-ID" sz="2400" dirty="0"/>
                  <a:t> eigen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membentuk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kolom</a:t>
                </a:r>
                <a:r>
                  <a:rPr lang="en-ID" sz="2400" dirty="0"/>
                  <a:t> V, </a:t>
                </a:r>
                <a:r>
                  <a:rPr lang="en-ID" sz="2400" dirty="0" err="1"/>
                  <a:t>sedangkan</a:t>
                </a:r>
                <a:br>
                  <a:rPr lang="en-ID" sz="2400" dirty="0"/>
                </a:br>
                <a:r>
                  <a:rPr lang="en-ID" sz="2400" dirty="0" err="1"/>
                  <a:t>vektor</a:t>
                </a:r>
                <a:r>
                  <a:rPr lang="en-ID" sz="2400" dirty="0"/>
                  <a:t> eigen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membentuk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kolom</a:t>
                </a:r>
                <a:r>
                  <a:rPr lang="en-ID" sz="2400" dirty="0"/>
                  <a:t> U. </a:t>
                </a:r>
              </a:p>
              <a:p>
                <a:r>
                  <a:rPr lang="en-ID" sz="2400" dirty="0"/>
                  <a:t>Nilai singular </a:t>
                </a:r>
                <a:r>
                  <a:rPr lang="en-ID" sz="2400" dirty="0" err="1"/>
                  <a:t>dalam</a:t>
                </a:r>
                <a:r>
                  <a:rPr lang="en-ID" sz="2400" dirty="0"/>
                  <a:t> S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akar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pangkat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dua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nilai-nilai</a:t>
                </a:r>
                <a:r>
                  <a:rPr lang="en-ID" sz="2400" dirty="0"/>
                  <a:t> eigen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sz="2400" dirty="0"/>
                  <a:t> </a:t>
                </a:r>
                <a:r>
                  <a:rPr lang="en-ID" sz="2400" dirty="0" err="1"/>
                  <a:t>atau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400" dirty="0"/>
                  <a:t>. </a:t>
                </a:r>
              </a:p>
              <a:p>
                <a:r>
                  <a:rPr lang="en-ID" sz="2400" dirty="0"/>
                  <a:t>Nilai singular </a:t>
                </a:r>
                <a:r>
                  <a:rPr lang="en-ID" sz="2400" dirty="0" err="1"/>
                  <a:t>adalah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elemen-elemen</a:t>
                </a:r>
                <a:r>
                  <a:rPr lang="en-ID" sz="2400" dirty="0"/>
                  <a:t> diagonal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S dan </a:t>
                </a:r>
                <a:r>
                  <a:rPr lang="en-ID" sz="2400" dirty="0" err="1"/>
                  <a:t>disusun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urutan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menurun</a:t>
                </a:r>
                <a:r>
                  <a:rPr lang="en-ID" sz="2400" dirty="0"/>
                  <a:t>. </a:t>
                </a:r>
                <a:br>
                  <a:rPr lang="en-ID" sz="2400" dirty="0"/>
                </a:br>
                <a:br>
                  <a:rPr lang="en-ID" sz="2400" dirty="0"/>
                </a:br>
                <a:endParaRPr lang="en-ID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849DAB-DB4B-491A-BA84-CC2C11042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3C439-993D-4BCE-ABB3-6DFEDDDF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B2EF5E-9FD8-4495-AD68-5A7C9FAD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8836741" cy="1019776"/>
          </a:xfrm>
        </p:spPr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dekomposisi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A </a:t>
            </a:r>
            <a:r>
              <a:rPr lang="en-US" dirty="0" err="1"/>
              <a:t>mengunakan</a:t>
            </a:r>
            <a:r>
              <a:rPr lang="en-US" dirty="0"/>
              <a:t> SVD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C33D6A-6F2B-4A08-A0D9-45DFBA3A7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Langkah 1</a:t>
                </a:r>
              </a:p>
              <a:p>
                <a:pPr marL="0" indent="0">
                  <a:buNone/>
                </a:pPr>
                <a:r>
                  <a:rPr lang="en-ID" sz="2600" dirty="0" err="1"/>
                  <a:t>Definisikan</a:t>
                </a:r>
                <a:r>
                  <a:rPr lang="en-ID" sz="2600" dirty="0"/>
                  <a:t> </a:t>
                </a:r>
                <a:r>
                  <a:rPr lang="en-ID" sz="2600" dirty="0" err="1"/>
                  <a:t>matriks</a:t>
                </a:r>
                <a:r>
                  <a:rPr lang="en-ID" sz="2600" dirty="0"/>
                  <a:t> B </a:t>
                </a:r>
                <a:r>
                  <a:rPr lang="en-ID" sz="2600" dirty="0" err="1"/>
                  <a:t>segi</a:t>
                </a:r>
                <a:r>
                  <a:rPr lang="en-ID" sz="2600" dirty="0"/>
                  <a:t> </a:t>
                </a:r>
                <a:r>
                  <a:rPr lang="en-ID" sz="2600" dirty="0" err="1"/>
                  <a:t>berikut</a:t>
                </a:r>
                <a:endParaRPr lang="en-ID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sz="2600" dirty="0"/>
                  <a:t>, </a:t>
                </a:r>
                <a:r>
                  <a:rPr lang="en-ID" sz="2600" dirty="0" err="1"/>
                  <a:t>jika</a:t>
                </a:r>
                <a:r>
                  <a:rPr lang="en-ID" sz="2600" dirty="0"/>
                  <a:t> </a:t>
                </a:r>
                <a:r>
                  <a:rPr lang="en-ID" sz="2600" i="1" dirty="0"/>
                  <a:t>m </a:t>
                </a:r>
                <a:r>
                  <a:rPr lang="en-ID" sz="2600" dirty="0"/>
                  <a:t>≤ </a:t>
                </a:r>
                <a:r>
                  <a:rPr lang="en-ID" sz="2600" i="1" dirty="0"/>
                  <a:t>n </a:t>
                </a:r>
                <a:endParaRPr lang="en-US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D" sz="2600" dirty="0"/>
                  <a:t>, </a:t>
                </a:r>
                <a:r>
                  <a:rPr lang="en-ID" sz="2600" dirty="0" err="1"/>
                  <a:t>jika</a:t>
                </a:r>
                <a:r>
                  <a:rPr lang="en-ID" sz="2600" dirty="0"/>
                  <a:t> </a:t>
                </a:r>
                <a:r>
                  <a:rPr lang="en-ID" sz="2600" i="1" dirty="0"/>
                  <a:t>m &gt; n </a:t>
                </a:r>
                <a:endParaRPr lang="en-ID" sz="2600" dirty="0"/>
              </a:p>
              <a:p>
                <a:pPr marL="0" indent="0">
                  <a:buNone/>
                </a:pPr>
                <a:r>
                  <a:rPr lang="en-ID" sz="2600" dirty="0" err="1"/>
                  <a:t>Dimensi</a:t>
                </a:r>
                <a:r>
                  <a:rPr lang="en-ID" sz="2600" dirty="0"/>
                  <a:t> </a:t>
                </a:r>
                <a:r>
                  <a:rPr lang="en-ID" sz="2600" dirty="0" err="1"/>
                  <a:t>dari</a:t>
                </a:r>
                <a:r>
                  <a:rPr lang="en-ID" sz="2600" dirty="0"/>
                  <a:t> B </a:t>
                </a:r>
                <a:r>
                  <a:rPr lang="en-ID" sz="2600" dirty="0" err="1"/>
                  <a:t>adalah</a:t>
                </a:r>
                <a:r>
                  <a:rPr lang="en-ID" sz="2600" dirty="0"/>
                  <a:t> m </a:t>
                </a:r>
                <a:r>
                  <a:rPr lang="en-ID" sz="2600" dirty="0" err="1"/>
                  <a:t>atau</a:t>
                </a:r>
                <a:r>
                  <a:rPr lang="en-ID" sz="2600" dirty="0"/>
                  <a:t> n (</a:t>
                </a:r>
                <a:r>
                  <a:rPr lang="en-ID" sz="2600" dirty="0" err="1"/>
                  <a:t>ditentukan</a:t>
                </a:r>
                <a:r>
                  <a:rPr lang="en-ID" sz="2600" dirty="0"/>
                  <a:t> yang paling </a:t>
                </a:r>
                <a:r>
                  <a:rPr lang="en-ID" sz="2600" dirty="0" err="1"/>
                  <a:t>kecil</a:t>
                </a:r>
                <a:r>
                  <a:rPr lang="en-ID" sz="2600" dirty="0"/>
                  <a:t> </a:t>
                </a:r>
                <a:r>
                  <a:rPr lang="en-ID" sz="2600" dirty="0" err="1"/>
                  <a:t>antara</a:t>
                </a:r>
                <a:r>
                  <a:rPr lang="en-ID" sz="2600" dirty="0"/>
                  <a:t> </a:t>
                </a:r>
                <a:r>
                  <a:rPr lang="en-ID" sz="2600" dirty="0" err="1"/>
                  <a:t>baris</a:t>
                </a:r>
                <a:r>
                  <a:rPr lang="en-ID" sz="2600" dirty="0"/>
                  <a:t> dan </a:t>
                </a:r>
                <a:r>
                  <a:rPr lang="en-ID" sz="2600" dirty="0" err="1"/>
                  <a:t>kolom</a:t>
                </a:r>
                <a:endParaRPr lang="en-ID" sz="2600" dirty="0"/>
              </a:p>
              <a:p>
                <a:pPr marL="0" indent="0">
                  <a:buNone/>
                </a:pPr>
                <a:endParaRPr lang="en-ID" sz="2600" dirty="0"/>
              </a:p>
              <a:p>
                <a:pPr marL="0" indent="0">
                  <a:buNone/>
                </a:pPr>
                <a:r>
                  <a:rPr lang="en-ID" sz="2600" dirty="0" err="1"/>
                  <a:t>Langkah</a:t>
                </a:r>
                <a:r>
                  <a:rPr lang="en-ID" sz="2600" dirty="0"/>
                  <a:t> 2</a:t>
                </a:r>
              </a:p>
              <a:p>
                <a:pPr marL="0" indent="0">
                  <a:buNone/>
                </a:pPr>
                <a:r>
                  <a:rPr lang="en-ID" sz="2600" dirty="0" err="1"/>
                  <a:t>Hitung</a:t>
                </a:r>
                <a:r>
                  <a:rPr lang="en-ID" sz="2600" dirty="0"/>
                  <a:t> </a:t>
                </a:r>
                <a:r>
                  <a:rPr lang="en-ID" sz="2600" dirty="0" err="1"/>
                  <a:t>nilai</a:t>
                </a:r>
                <a:r>
                  <a:rPr lang="en-ID" sz="2600" dirty="0"/>
                  <a:t> eigen </a:t>
                </a:r>
                <a:r>
                  <a:rPr lang="en-ID" sz="2600" dirty="0" err="1"/>
                  <a:t>dari</a:t>
                </a:r>
                <a:r>
                  <a:rPr lang="en-ID" sz="2600" dirty="0"/>
                  <a:t> B </a:t>
                </a:r>
                <a:r>
                  <a:rPr lang="en-ID" sz="2600" dirty="0" err="1"/>
                  <a:t>dengan</a:t>
                </a:r>
                <a:r>
                  <a:rPr lang="en-ID" sz="2600" dirty="0"/>
                  <a:t> </a:t>
                </a:r>
                <a:r>
                  <a:rPr lang="en-ID" sz="2600" dirty="0" err="1"/>
                  <a:t>meggunakan</a:t>
                </a:r>
                <a:r>
                  <a:rPr lang="en-ID" sz="2600" dirty="0"/>
                  <a:t> </a:t>
                </a:r>
                <a:r>
                  <a:rPr lang="en-ID" sz="2600" dirty="0" err="1"/>
                  <a:t>persamaan</a:t>
                </a:r>
                <a:r>
                  <a:rPr lang="en-ID" sz="2600" dirty="0"/>
                  <a:t> </a:t>
                </a:r>
                <a:r>
                  <a:rPr lang="en-ID" sz="2600" dirty="0" err="1"/>
                  <a:t>karakteristik</a:t>
                </a:r>
                <a:r>
                  <a:rPr lang="en-ID" sz="2600" dirty="0"/>
                  <a:t> </a:t>
                </a:r>
              </a:p>
              <a:p>
                <a:pPr marL="0" indent="0" algn="ctr">
                  <a:buNone/>
                </a:pPr>
                <a:r>
                  <a:rPr lang="en-ID" sz="2600" dirty="0"/>
                  <a:t>|</a:t>
                </a:r>
                <a:r>
                  <a:rPr lang="el-GR" sz="2600" i="1" dirty="0"/>
                  <a:t>λ</a:t>
                </a:r>
                <a:r>
                  <a:rPr lang="en-ID" sz="2600" i="1" dirty="0"/>
                  <a:t>I - B</a:t>
                </a:r>
                <a:r>
                  <a:rPr lang="en-ID" sz="2600" dirty="0"/>
                  <a:t>| = 0</a:t>
                </a:r>
                <a:br>
                  <a:rPr lang="en-ID" dirty="0"/>
                </a:br>
                <a:br>
                  <a:rPr lang="en-ID" dirty="0"/>
                </a:br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C33D6A-6F2B-4A08-A0D9-45DFBA3A7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C64BC2-4C12-42C7-B0BF-A84789891FCA}"/>
                  </a:ext>
                </a:extLst>
              </p:cNvPr>
              <p:cNvSpPr txBox="1"/>
              <p:nvPr/>
            </p:nvSpPr>
            <p:spPr>
              <a:xfrm>
                <a:off x="9279441" y="206137"/>
                <a:ext cx="2306529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C64BC2-4C12-42C7-B0BF-A84789891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441" y="206137"/>
                <a:ext cx="230652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2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F6B140-31AF-47B4-B4EA-4D664678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B7774E-0F3B-4ECD-AA7D-7FF5525D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9234947" cy="1019776"/>
          </a:xfrm>
        </p:spPr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dekomposisi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A </a:t>
            </a:r>
            <a:r>
              <a:rPr lang="en-US" dirty="0" err="1"/>
              <a:t>mengunakan</a:t>
            </a:r>
            <a:r>
              <a:rPr lang="en-US" dirty="0"/>
              <a:t> SVD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D50A6C-C8C7-4D93-B340-316A4CC64C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sz="2400" dirty="0"/>
                  <a:t>Langkah 3</a:t>
                </a:r>
              </a:p>
              <a:p>
                <a:pPr marL="0" indent="0">
                  <a:buNone/>
                </a:pPr>
                <a:r>
                  <a:rPr lang="en-ID" sz="2400" dirty="0" err="1"/>
                  <a:t>Hitung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singular A, </a:t>
                </a:r>
                <a:r>
                  <a:rPr lang="en-ID" sz="2400" dirty="0" err="1"/>
                  <a:t>yaitu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akar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kuadrat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positif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nilai</a:t>
                </a:r>
                <a:r>
                  <a:rPr lang="en-ID" sz="2400" dirty="0"/>
                  <a:t> eigen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ID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 err="1"/>
                  <a:t>Langkah</a:t>
                </a:r>
                <a:r>
                  <a:rPr lang="en-ID" sz="2400" dirty="0"/>
                  <a:t> 4</a:t>
                </a:r>
              </a:p>
              <a:p>
                <a:pPr marL="0" indent="0">
                  <a:buNone/>
                </a:pPr>
                <a:r>
                  <a:rPr lang="en-ID" sz="2400" dirty="0" err="1"/>
                  <a:t>Hitung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matriks</a:t>
                </a:r>
                <a:r>
                  <a:rPr lang="en-ID" sz="2400" dirty="0"/>
                  <a:t> S</a:t>
                </a:r>
              </a:p>
              <a:p>
                <a:pPr marL="0" indent="0">
                  <a:buNone/>
                </a:pPr>
                <a:r>
                  <a:rPr lang="en-ID" sz="2400" dirty="0"/>
                  <a:t>Jika m &lt; n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𝑑𝑖𝑎𝑔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sz="2400" i="1" dirty="0"/>
                              <m:t>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sz="2400" i="1" dirty="0"/>
                              <m:t>, …,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ID" sz="2400" dirty="0"/>
                              <m:t>)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endParaRPr lang="en-ID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D50A6C-C8C7-4D93-B340-316A4CC64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55EB7-8D76-4C6B-BF5B-DC8499A152D6}"/>
                  </a:ext>
                </a:extLst>
              </p:cNvPr>
              <p:cNvSpPr txBox="1"/>
              <p:nvPr/>
            </p:nvSpPr>
            <p:spPr>
              <a:xfrm>
                <a:off x="9279441" y="223277"/>
                <a:ext cx="2306529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555EB7-8D76-4C6B-BF5B-DC8499A15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441" y="223277"/>
                <a:ext cx="230652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7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49F927-AF36-4EF2-B9C8-14B91AAA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849D1A-2938-4A2A-9654-E847118D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8910483" cy="1019776"/>
          </a:xfrm>
        </p:spPr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dekomposisi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A </a:t>
            </a:r>
            <a:r>
              <a:rPr lang="en-US" dirty="0" err="1"/>
              <a:t>mengunakan</a:t>
            </a:r>
            <a:r>
              <a:rPr lang="en-US" dirty="0"/>
              <a:t> SVD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51F71BC-13BD-487F-9E3E-007B4B64FA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Langkah 4</a:t>
                </a:r>
              </a:p>
              <a:p>
                <a:pPr marL="0" indent="0">
                  <a:buNone/>
                </a:pPr>
                <a:r>
                  <a:rPr lang="en-ID" sz="2400" dirty="0"/>
                  <a:t>Jika m = n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𝑑𝑖𝑎𝑔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D" sz="2400" i="1" dirty="0"/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D" sz="2400" i="1" dirty="0"/>
                          <m:t>, 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D" sz="2400" dirty="0"/>
                          <m:t>)</m:t>
                        </m:r>
                      </m:e>
                    </m:d>
                  </m:oMath>
                </a14:m>
                <a:endParaRPr lang="en-ID" sz="2400" dirty="0"/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sz="2400" dirty="0"/>
              </a:p>
              <a:p>
                <a:pPr marL="0" indent="0">
                  <a:buNone/>
                </a:pPr>
                <a:endParaRPr lang="en-ID" sz="2400" dirty="0"/>
              </a:p>
              <a:p>
                <a:pPr marL="0" indent="0">
                  <a:buNone/>
                </a:pPr>
                <a:r>
                  <a:rPr lang="en-ID" sz="2400" dirty="0"/>
                  <a:t>Jika m &gt; n </a:t>
                </a:r>
                <a:r>
                  <a:rPr lang="en-ID" sz="2400" dirty="0" err="1"/>
                  <a:t>maka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𝑑𝑖𝑎𝑔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D" sz="2400" i="1" dirty="0"/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D" sz="2400" i="1" dirty="0"/>
                                <m:t>, …,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ID" sz="2400" dirty="0"/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D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51F71BC-13BD-487F-9E3E-007B4B64F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FD8849-149B-4084-8331-C10CBAB3208E}"/>
                  </a:ext>
                </a:extLst>
              </p:cNvPr>
              <p:cNvSpPr txBox="1"/>
              <p:nvPr/>
            </p:nvSpPr>
            <p:spPr>
              <a:xfrm>
                <a:off x="9279441" y="223277"/>
                <a:ext cx="2306529" cy="6463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𝑈𝑆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FD8849-149B-4084-8331-C10CBAB3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441" y="223277"/>
                <a:ext cx="230652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82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8693</TotalTime>
  <Words>1601</Words>
  <Application>Microsoft Office PowerPoint</Application>
  <PresentationFormat>Widescreen</PresentationFormat>
  <Paragraphs>215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Malgun Gothic</vt:lpstr>
      <vt:lpstr>Arial</vt:lpstr>
      <vt:lpstr>Calibri</vt:lpstr>
      <vt:lpstr>Calibri Light</vt:lpstr>
      <vt:lpstr>Cambria Math</vt:lpstr>
      <vt:lpstr>Office Theme</vt:lpstr>
      <vt:lpstr>Custom Design</vt:lpstr>
      <vt:lpstr>Singular Value Decomposition (SVD)</vt:lpstr>
      <vt:lpstr>Topik perkuliahan </vt:lpstr>
      <vt:lpstr>Pengertian Singular Value Decomposition (SVD)</vt:lpstr>
      <vt:lpstr>Pengertian Singular Value Decomposition (SVD)</vt:lpstr>
      <vt:lpstr>Pengertian Singular Value Decomposition (SVD)</vt:lpstr>
      <vt:lpstr>Langkah-langkah dekomposisi matriks A mengunakan SVD</vt:lpstr>
      <vt:lpstr>Langkah-langkah dekomposisi matriks A mengunakan SVD</vt:lpstr>
      <vt:lpstr>Langkah-langkah dekomposisi matriks A mengunakan SVD</vt:lpstr>
      <vt:lpstr>Langkah-langkah dekomposisi matriks A mengunakan SVD</vt:lpstr>
      <vt:lpstr>Langkah-langkah dekomposisi matriks A mengunakan SVD</vt:lpstr>
      <vt:lpstr>Contoh 1</vt:lpstr>
      <vt:lpstr>Contoh 1</vt:lpstr>
      <vt:lpstr>Contoh 1</vt:lpstr>
      <vt:lpstr>Contoh 1</vt:lpstr>
      <vt:lpstr>Contoh 1</vt:lpstr>
      <vt:lpstr>Contoh 1</vt:lpstr>
      <vt:lpstr>Menentukan Invers Matriks menggunakan SVD</vt:lpstr>
      <vt:lpstr>Contoh 2</vt:lpstr>
      <vt:lpstr>Contoh 2</vt:lpstr>
      <vt:lpstr>Contoh 2</vt:lpstr>
      <vt:lpstr>Aplikasi Singular Value Decomposition  Kompresi citra menggunakan SVD</vt:lpstr>
      <vt:lpstr>Aplikasi Singular Value Decomposition  Kompresi citra menggunakan SVD</vt:lpstr>
      <vt:lpstr>Referensi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IPB University Presentation Template</dc:title>
  <dc:creator>Microsoft Office User</dc:creator>
  <cp:lastModifiedBy>Imas Sukaesih Sitanggang</cp:lastModifiedBy>
  <cp:revision>813</cp:revision>
  <cp:lastPrinted>2019-07-25T05:05:36Z</cp:lastPrinted>
  <dcterms:created xsi:type="dcterms:W3CDTF">2019-07-11T07:04:53Z</dcterms:created>
  <dcterms:modified xsi:type="dcterms:W3CDTF">2022-11-08T03:34:27Z</dcterms:modified>
</cp:coreProperties>
</file>