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89" r:id="rId4"/>
    <p:sldId id="297" r:id="rId5"/>
    <p:sldId id="346" r:id="rId6"/>
    <p:sldId id="347" r:id="rId7"/>
    <p:sldId id="348" r:id="rId8"/>
    <p:sldId id="372" r:id="rId9"/>
    <p:sldId id="373" r:id="rId10"/>
    <p:sldId id="374" r:id="rId11"/>
    <p:sldId id="350" r:id="rId12"/>
    <p:sldId id="349" r:id="rId13"/>
    <p:sldId id="375" r:id="rId14"/>
    <p:sldId id="376" r:id="rId15"/>
    <p:sldId id="377" r:id="rId16"/>
    <p:sldId id="378" r:id="rId17"/>
    <p:sldId id="351" r:id="rId18"/>
    <p:sldId id="380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DAA"/>
    <a:srgbClr val="001596"/>
    <a:srgbClr val="021689"/>
    <a:srgbClr val="243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3186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3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D8D77-D499-0D40-83F7-16E95A5FAA27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74525-0851-6445-A524-10D253C1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5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070B-9241-8D48-B714-6F61117042CF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0FA3B-EE25-A545-8C8F-F31B5B136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0FA3B-EE25-A545-8C8F-F31B5B136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9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4160B-90D3-4D39-B60F-FF76E24548BF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DA11EC08-E287-424E-94E7-736773475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42" y="302492"/>
            <a:ext cx="2674758" cy="7001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960B12-979B-4C0D-8E67-6C3E3FB77788}"/>
              </a:ext>
            </a:extLst>
          </p:cNvPr>
          <p:cNvSpPr txBox="1">
            <a:spLocks/>
          </p:cNvSpPr>
          <p:nvPr userDrawn="1"/>
        </p:nvSpPr>
        <p:spPr>
          <a:xfrm>
            <a:off x="6269182" y="294283"/>
            <a:ext cx="2341418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Department of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Computer Science</a:t>
            </a:r>
          </a:p>
          <a:p>
            <a:pPr algn="l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Malgun Gothic" pitchFamily="34" charset="-127"/>
                <a:ea typeface="Malgun Gothic" pitchFamily="34" charset="-127"/>
              </a:rPr>
              <a:t>http://cs.ipb.ac.id/</a:t>
            </a:r>
          </a:p>
        </p:txBody>
      </p:sp>
    </p:spTree>
    <p:extLst>
      <p:ext uri="{BB962C8B-B14F-4D97-AF65-F5344CB8AC3E}">
        <p14:creationId xmlns:p14="http://schemas.microsoft.com/office/powerpoint/2010/main" val="165598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650D-1A08-41D2-8068-4815EC44CEC6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EC04-0045-4E57-A9CF-0582DBF09755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8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1122F-6DC3-4926-9ACE-281F9E94307D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42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35DA-BC79-4FB5-9B05-5738616A7E8D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87D-D560-4BBF-8B51-8F73D04B8030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084F-3360-48D2-B967-FA6FDBB1882A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51ED0-565C-4E33-B384-C7758954C843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1DED0-9924-4C49-A58C-238533BB61B1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949C-6EB3-4A09-98DD-3BC86BB54D51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7E46-91AA-4605-A73B-FE6EB88F5B62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1B248-5EB9-4F32-8BB0-AC85623BAFFC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799" y="6356350"/>
            <a:ext cx="464343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159618E6-2A03-41FF-AB0E-3133DF64B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4744433" y="1652377"/>
            <a:ext cx="442678" cy="9931545"/>
          </a:xfrm>
          <a:prstGeom prst="rect">
            <a:avLst/>
          </a:prstGeom>
        </p:spPr>
      </p:pic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B9FF3599-736E-4D87-9C5C-485B10FA4A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48" y="6284652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62E4-AC7F-49FA-8046-6D2A2905E485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9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3C4D-33F8-4142-9010-3C8EF1EF3068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90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929E-46EE-43B8-8AAD-05AF1E86FF6C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5C26-F12B-4604-A0F2-39282BCC3A75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B35A-C85D-48E8-B38D-B3CC4CB3EA02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20B1-F844-4056-8872-2FD9AF52540E}" type="datetime1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3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1AC8-E999-4A02-A38B-F6717C1615E7}" type="datetime1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70F89-460F-4AA1-BBF2-0C28A5A4F513}" type="datetime1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2FD5C-6139-4B22-A607-7345D30CF345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0B40-B4DF-4C6A-88D0-4CA0D2E4FA6A}" type="datetime1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FDAD-6DE3-43FF-B7DA-46FE1CA6BC0D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0ACE-44BE-4790-96F6-A37ABE92DE29}" type="datetime1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9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546"/>
            <a:ext cx="9144000" cy="2755750"/>
          </a:xfrm>
        </p:spPr>
        <p:txBody>
          <a:bodyPr>
            <a:noAutofit/>
          </a:bodyPr>
          <a:lstStyle/>
          <a:p>
            <a:r>
              <a:rPr lang="en-US" b="1" dirty="0" err="1"/>
              <a:t>Pertemuan</a:t>
            </a:r>
            <a:r>
              <a:rPr lang="en-US" b="1" dirty="0"/>
              <a:t> 7</a:t>
            </a:r>
            <a:br>
              <a:rPr lang="en-US" b="1" dirty="0"/>
            </a:br>
            <a:r>
              <a:rPr lang="en-US" sz="4000" b="1" dirty="0"/>
              <a:t>Integral </a:t>
            </a:r>
            <a:r>
              <a:rPr lang="en-US" sz="4000" b="1" dirty="0" err="1"/>
              <a:t>lipat</a:t>
            </a:r>
            <a:r>
              <a:rPr lang="en-US" sz="4000" b="1" dirty="0"/>
              <a:t> (Integral </a:t>
            </a:r>
            <a:r>
              <a:rPr lang="en-US" sz="4000" b="1" dirty="0" err="1"/>
              <a:t>berulang</a:t>
            </a:r>
            <a:r>
              <a:rPr lang="en-US" sz="4000" b="1" dirty="0"/>
              <a:t> pada </a:t>
            </a:r>
            <a:r>
              <a:rPr lang="en-US" sz="4000" b="1" dirty="0" err="1"/>
              <a:t>daerah</a:t>
            </a:r>
            <a:r>
              <a:rPr lang="en-US" sz="4000" b="1" dirty="0"/>
              <a:t> </a:t>
            </a:r>
            <a:r>
              <a:rPr lang="en-US" sz="4000" b="1" dirty="0" err="1"/>
              <a:t>persegi</a:t>
            </a:r>
            <a:r>
              <a:rPr lang="en-US" sz="4000" b="1" dirty="0"/>
              <a:t> dan </a:t>
            </a:r>
            <a:r>
              <a:rPr lang="en-US" sz="4000" b="1" dirty="0" err="1"/>
              <a:t>umum</a:t>
            </a:r>
            <a:r>
              <a:rPr lang="en-US" sz="4000" b="1" dirty="0"/>
              <a:t>)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AE72C-7CBA-48F9-942B-01DE630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</a:t>
            </a:fld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6C38183-E928-4BA9-9ED9-633ED5692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92532"/>
            <a:ext cx="9144000" cy="670117"/>
          </a:xfrm>
        </p:spPr>
        <p:txBody>
          <a:bodyPr>
            <a:normAutofit/>
          </a:bodyPr>
          <a:lstStyle/>
          <a:p>
            <a:r>
              <a:rPr lang="en-US" sz="2800" dirty="0" err="1"/>
              <a:t>KOM20D</a:t>
            </a:r>
            <a:r>
              <a:rPr lang="en-US" sz="2800" dirty="0"/>
              <a:t> </a:t>
            </a:r>
            <a:r>
              <a:rPr lang="en-US" sz="2800" dirty="0" err="1"/>
              <a:t>Pengantar</a:t>
            </a:r>
            <a:r>
              <a:rPr lang="en-US" sz="2800" dirty="0"/>
              <a:t> </a:t>
            </a:r>
            <a:r>
              <a:rPr lang="en-US" sz="2800" dirty="0" err="1"/>
              <a:t>Matematika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endParaRPr lang="en-US" sz="2800" dirty="0"/>
          </a:p>
        </p:txBody>
      </p:sp>
      <p:sp>
        <p:nvSpPr>
          <p:cNvPr id="10" name="Subtitle 11">
            <a:extLst>
              <a:ext uri="{FF2B5EF4-FFF2-40B4-BE49-F238E27FC236}">
                <a16:creationId xmlns:a16="http://schemas.microsoft.com/office/drawing/2014/main" id="{4C21B28F-F1CF-4F11-98B3-D6BAB97857DD}"/>
              </a:ext>
            </a:extLst>
          </p:cNvPr>
          <p:cNvSpPr txBox="1">
            <a:spLocks/>
          </p:cNvSpPr>
          <p:nvPr/>
        </p:nvSpPr>
        <p:spPr>
          <a:xfrm>
            <a:off x="1524000" y="5052776"/>
            <a:ext cx="9144000" cy="997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EB8A2D-F7DD-4FAE-A918-D6BD3B489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35623"/>
                <a:ext cx="10515598" cy="52207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2: </a:t>
                </a:r>
              </a:p>
              <a:p>
                <a:pPr marL="0" indent="0">
                  <a:buNone/>
                </a:pPr>
                <a:r>
                  <a:rPr lang="en-US" sz="2800" dirty="0"/>
                  <a:t>Berikan </a:t>
                </a:r>
                <a:r>
                  <a:rPr lang="en-US" sz="2800" dirty="0" err="1"/>
                  <a:t>tafsir</a:t>
                </a:r>
                <a:r>
                  <a:rPr lang="en-US" sz="2800" dirty="0"/>
                  <a:t> </a:t>
                </a:r>
                <a:r>
                  <a:rPr lang="en-US" sz="2800" dirty="0" err="1"/>
                  <a:t>nilai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daerah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untuk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b="0" i="1" smtClean="0">
                                <a:latin typeface="Cambria Math"/>
                              </a:rPr>
                              <m:t> + 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dibatasi</a:t>
                </a:r>
                <a:r>
                  <a:rPr lang="en-US" sz="2800" dirty="0"/>
                  <a:t> oleh </a:t>
                </a:r>
                <a:r>
                  <a:rPr lang="en-US" sz="2800" dirty="0" err="1"/>
                  <a:t>bidang</a:t>
                </a:r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y</m:t>
                    </m:r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 err="1"/>
                  <a:t>Tipe</a:t>
                </a:r>
                <a:r>
                  <a:rPr lang="en-US" dirty="0"/>
                  <a:t> integral </a:t>
                </a:r>
                <a:r>
                  <a:rPr lang="en-US" dirty="0" err="1"/>
                  <a:t>apa</a:t>
                </a:r>
                <a:r>
                  <a:rPr lang="en-US" dirty="0"/>
                  <a:t>?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err="1"/>
                  <a:t>hitung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integralnya</a:t>
                </a:r>
                <a:endParaRPr lang="en-US" sz="25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EB8A2D-F7DD-4FAE-A918-D6BD3B489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35623"/>
                <a:ext cx="10515598" cy="5220727"/>
              </a:xfrm>
              <a:blipFill>
                <a:blip r:embed="rId2"/>
                <a:stretch>
                  <a:fillRect l="-1218" t="-1634" b="-7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045DE8-4243-3EE6-5A90-4D5D62FFDA85}"/>
              </a:ext>
            </a:extLst>
          </p:cNvPr>
          <p:cNvGrpSpPr/>
          <p:nvPr/>
        </p:nvGrpSpPr>
        <p:grpSpPr>
          <a:xfrm>
            <a:off x="6185831" y="1351520"/>
            <a:ext cx="5334000" cy="4788932"/>
            <a:chOff x="1981200" y="1459468"/>
            <a:chExt cx="5334000" cy="47889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F5522A-C993-A596-CDAC-097A12CA66F3}"/>
                </a:ext>
              </a:extLst>
            </p:cNvPr>
            <p:cNvGrpSpPr/>
            <p:nvPr/>
          </p:nvGrpSpPr>
          <p:grpSpPr>
            <a:xfrm>
              <a:off x="1981200" y="1828800"/>
              <a:ext cx="5334000" cy="4419600"/>
              <a:chOff x="1981200" y="1828800"/>
              <a:chExt cx="5334000" cy="44196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F64F4CD-7B14-C889-B4C7-C4D219EB318B}"/>
                  </a:ext>
                </a:extLst>
              </p:cNvPr>
              <p:cNvCxnSpPr/>
              <p:nvPr/>
            </p:nvCxnSpPr>
            <p:spPr>
              <a:xfrm>
                <a:off x="2667000" y="1828800"/>
                <a:ext cx="0" cy="441960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83DE39D-C759-9EA0-2016-DF09C3851109}"/>
                  </a:ext>
                </a:extLst>
              </p:cNvPr>
              <p:cNvCxnSpPr/>
              <p:nvPr/>
            </p:nvCxnSpPr>
            <p:spPr>
              <a:xfrm>
                <a:off x="1981200" y="5257800"/>
                <a:ext cx="5334000" cy="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4F7701-D57F-7CFE-67E7-50F690EE47D8}"/>
                </a:ext>
              </a:extLst>
            </p:cNvPr>
            <p:cNvGrpSpPr/>
            <p:nvPr/>
          </p:nvGrpSpPr>
          <p:grpSpPr>
            <a:xfrm>
              <a:off x="2669458" y="1459468"/>
              <a:ext cx="3059173" cy="3805706"/>
              <a:chOff x="2669458" y="1459468"/>
              <a:chExt cx="3059173" cy="3805706"/>
            </a:xfrm>
          </p:grpSpPr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71DA19B5-A78C-21FE-9434-E48C7FA3FCFB}"/>
                  </a:ext>
                </a:extLst>
              </p:cNvPr>
              <p:cNvSpPr/>
              <p:nvPr/>
            </p:nvSpPr>
            <p:spPr>
              <a:xfrm>
                <a:off x="2669458" y="1666568"/>
                <a:ext cx="2020529" cy="3598606"/>
              </a:xfrm>
              <a:custGeom>
                <a:avLst/>
                <a:gdLst>
                  <a:gd name="connsiteX0" fmla="*/ 0 w 2020529"/>
                  <a:gd name="connsiteY0" fmla="*/ 3598606 h 3598606"/>
                  <a:gd name="connsiteX1" fmla="*/ 516194 w 2020529"/>
                  <a:gd name="connsiteY1" fmla="*/ 3392129 h 3598606"/>
                  <a:gd name="connsiteX2" fmla="*/ 1047136 w 2020529"/>
                  <a:gd name="connsiteY2" fmla="*/ 2949677 h 3598606"/>
                  <a:gd name="connsiteX3" fmla="*/ 1504336 w 2020529"/>
                  <a:gd name="connsiteY3" fmla="*/ 2094271 h 3598606"/>
                  <a:gd name="connsiteX4" fmla="*/ 1769807 w 2020529"/>
                  <a:gd name="connsiteY4" fmla="*/ 1342103 h 3598606"/>
                  <a:gd name="connsiteX5" fmla="*/ 2020529 w 2020529"/>
                  <a:gd name="connsiteY5" fmla="*/ 0 h 359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529" h="3598606">
                    <a:moveTo>
                      <a:pt x="0" y="3598606"/>
                    </a:moveTo>
                    <a:cubicBezTo>
                      <a:pt x="170835" y="3549445"/>
                      <a:pt x="341671" y="3500284"/>
                      <a:pt x="516194" y="3392129"/>
                    </a:cubicBezTo>
                    <a:cubicBezTo>
                      <a:pt x="690717" y="3283974"/>
                      <a:pt x="882446" y="3165987"/>
                      <a:pt x="1047136" y="2949677"/>
                    </a:cubicBezTo>
                    <a:cubicBezTo>
                      <a:pt x="1211826" y="2733367"/>
                      <a:pt x="1383891" y="2362200"/>
                      <a:pt x="1504336" y="2094271"/>
                    </a:cubicBezTo>
                    <a:cubicBezTo>
                      <a:pt x="1624781" y="1826342"/>
                      <a:pt x="1683775" y="1691148"/>
                      <a:pt x="1769807" y="1342103"/>
                    </a:cubicBezTo>
                    <a:cubicBezTo>
                      <a:pt x="1855839" y="993058"/>
                      <a:pt x="1938184" y="496529"/>
                      <a:pt x="2020529" y="0"/>
                    </a:cubicBez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3602052-DE39-E661-9D82-A9A6C96386E2}"/>
                      </a:ext>
                    </a:extLst>
                  </p:cNvPr>
                  <p:cNvSpPr/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ln w="222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4918"/>
                    </a:stretch>
                  </a:blipFill>
                  <a:ln w="222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BB4924-22ED-35A9-867C-0F4CF6CC5306}"/>
                </a:ext>
              </a:extLst>
            </p:cNvPr>
            <p:cNvGrpSpPr/>
            <p:nvPr/>
          </p:nvGrpSpPr>
          <p:grpSpPr>
            <a:xfrm>
              <a:off x="2213073" y="4463534"/>
              <a:ext cx="3349527" cy="369332"/>
              <a:chOff x="2213073" y="4463534"/>
              <a:chExt cx="3349527" cy="36933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38D5079-6E5D-91C3-9642-473566F240DB}"/>
                  </a:ext>
                </a:extLst>
              </p:cNvPr>
              <p:cNvCxnSpPr/>
              <p:nvPr/>
            </p:nvCxnSpPr>
            <p:spPr>
              <a:xfrm>
                <a:off x="2669458" y="4648200"/>
                <a:ext cx="2893142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722B94D-6531-2F97-9886-2D42B2F78DAE}"/>
                  </a:ext>
                </a:extLst>
              </p:cNvPr>
              <p:cNvSpPr/>
              <p:nvPr/>
            </p:nvSpPr>
            <p:spPr>
              <a:xfrm>
                <a:off x="2213073" y="4463534"/>
                <a:ext cx="529312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Y=1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A78AEA-58AD-7D92-18E8-C4649E38A898}"/>
                </a:ext>
              </a:extLst>
            </p:cNvPr>
            <p:cNvGrpSpPr/>
            <p:nvPr/>
          </p:nvGrpSpPr>
          <p:grpSpPr>
            <a:xfrm>
              <a:off x="4425331" y="1828800"/>
              <a:ext cx="516488" cy="3805706"/>
              <a:chOff x="4425331" y="1828800"/>
              <a:chExt cx="516488" cy="380570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2058675-AFD4-FCC4-6CA5-26190A84D147}"/>
                  </a:ext>
                </a:extLst>
              </p:cNvPr>
              <p:cNvCxnSpPr/>
              <p:nvPr/>
            </p:nvCxnSpPr>
            <p:spPr>
              <a:xfrm flipV="1">
                <a:off x="4648200" y="1828800"/>
                <a:ext cx="0" cy="343637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05A040E-9504-71F8-D87A-D85E10C6F912}"/>
                  </a:ext>
                </a:extLst>
              </p:cNvPr>
              <p:cNvSpPr/>
              <p:nvPr/>
            </p:nvSpPr>
            <p:spPr>
              <a:xfrm>
                <a:off x="4425331" y="5265174"/>
                <a:ext cx="516488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x=2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93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4E14FB-6142-334A-CDC1-E225D1A434A0}"/>
              </a:ext>
            </a:extLst>
          </p:cNvPr>
          <p:cNvGrpSpPr/>
          <p:nvPr/>
        </p:nvGrpSpPr>
        <p:grpSpPr>
          <a:xfrm>
            <a:off x="1569720" y="1595772"/>
            <a:ext cx="4526280" cy="3373398"/>
            <a:chOff x="1981200" y="1459468"/>
            <a:chExt cx="5334000" cy="47889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CB7023-8823-7F96-C21E-E532746D36CC}"/>
                </a:ext>
              </a:extLst>
            </p:cNvPr>
            <p:cNvGrpSpPr/>
            <p:nvPr/>
          </p:nvGrpSpPr>
          <p:grpSpPr>
            <a:xfrm>
              <a:off x="1981200" y="1828800"/>
              <a:ext cx="5334000" cy="4419600"/>
              <a:chOff x="1981200" y="1828800"/>
              <a:chExt cx="5334000" cy="441960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758BD5E-A3BF-F24D-510C-9BD937557507}"/>
                  </a:ext>
                </a:extLst>
              </p:cNvPr>
              <p:cNvCxnSpPr/>
              <p:nvPr/>
            </p:nvCxnSpPr>
            <p:spPr>
              <a:xfrm>
                <a:off x="2667000" y="1828800"/>
                <a:ext cx="0" cy="441960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42E9C2B-F440-751B-3504-24A5B90D6FA9}"/>
                  </a:ext>
                </a:extLst>
              </p:cNvPr>
              <p:cNvCxnSpPr/>
              <p:nvPr/>
            </p:nvCxnSpPr>
            <p:spPr>
              <a:xfrm>
                <a:off x="1981200" y="5257800"/>
                <a:ext cx="5334000" cy="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37BE5D-6E60-C5BA-8B38-24534185031A}"/>
                </a:ext>
              </a:extLst>
            </p:cNvPr>
            <p:cNvGrpSpPr/>
            <p:nvPr/>
          </p:nvGrpSpPr>
          <p:grpSpPr>
            <a:xfrm>
              <a:off x="2669458" y="1459468"/>
              <a:ext cx="3059173" cy="3805706"/>
              <a:chOff x="2669458" y="1459468"/>
              <a:chExt cx="3059173" cy="3805706"/>
            </a:xfrm>
          </p:grpSpPr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514BFA31-78B2-7CB8-B2A4-9329743BD020}"/>
                  </a:ext>
                </a:extLst>
              </p:cNvPr>
              <p:cNvSpPr/>
              <p:nvPr/>
            </p:nvSpPr>
            <p:spPr>
              <a:xfrm>
                <a:off x="2669458" y="1666568"/>
                <a:ext cx="2020529" cy="3598606"/>
              </a:xfrm>
              <a:custGeom>
                <a:avLst/>
                <a:gdLst>
                  <a:gd name="connsiteX0" fmla="*/ 0 w 2020529"/>
                  <a:gd name="connsiteY0" fmla="*/ 3598606 h 3598606"/>
                  <a:gd name="connsiteX1" fmla="*/ 516194 w 2020529"/>
                  <a:gd name="connsiteY1" fmla="*/ 3392129 h 3598606"/>
                  <a:gd name="connsiteX2" fmla="*/ 1047136 w 2020529"/>
                  <a:gd name="connsiteY2" fmla="*/ 2949677 h 3598606"/>
                  <a:gd name="connsiteX3" fmla="*/ 1504336 w 2020529"/>
                  <a:gd name="connsiteY3" fmla="*/ 2094271 h 3598606"/>
                  <a:gd name="connsiteX4" fmla="*/ 1769807 w 2020529"/>
                  <a:gd name="connsiteY4" fmla="*/ 1342103 h 3598606"/>
                  <a:gd name="connsiteX5" fmla="*/ 2020529 w 2020529"/>
                  <a:gd name="connsiteY5" fmla="*/ 0 h 359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529" h="3598606">
                    <a:moveTo>
                      <a:pt x="0" y="3598606"/>
                    </a:moveTo>
                    <a:cubicBezTo>
                      <a:pt x="170835" y="3549445"/>
                      <a:pt x="341671" y="3500284"/>
                      <a:pt x="516194" y="3392129"/>
                    </a:cubicBezTo>
                    <a:cubicBezTo>
                      <a:pt x="690717" y="3283974"/>
                      <a:pt x="882446" y="3165987"/>
                      <a:pt x="1047136" y="2949677"/>
                    </a:cubicBezTo>
                    <a:cubicBezTo>
                      <a:pt x="1211826" y="2733367"/>
                      <a:pt x="1383891" y="2362200"/>
                      <a:pt x="1504336" y="2094271"/>
                    </a:cubicBezTo>
                    <a:cubicBezTo>
                      <a:pt x="1624781" y="1826342"/>
                      <a:pt x="1683775" y="1691148"/>
                      <a:pt x="1769807" y="1342103"/>
                    </a:cubicBezTo>
                    <a:cubicBezTo>
                      <a:pt x="1855839" y="993058"/>
                      <a:pt x="1938184" y="496529"/>
                      <a:pt x="2020529" y="0"/>
                    </a:cubicBez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D05A765-9760-2322-6197-DA44BD241635}"/>
                      </a:ext>
                    </a:extLst>
                  </p:cNvPr>
                  <p:cNvSpPr/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ln w="222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4918"/>
                    </a:stretch>
                  </a:blipFill>
                  <a:ln w="2222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CB089E-75FB-C9CE-D6F5-1E5CF567FB69}"/>
                </a:ext>
              </a:extLst>
            </p:cNvPr>
            <p:cNvGrpSpPr/>
            <p:nvPr/>
          </p:nvGrpSpPr>
          <p:grpSpPr>
            <a:xfrm>
              <a:off x="2213073" y="4463534"/>
              <a:ext cx="3349527" cy="369332"/>
              <a:chOff x="2213073" y="4463534"/>
              <a:chExt cx="3349527" cy="3693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DA6892A-44E3-DB2F-B027-CAD0BF7FF15F}"/>
                  </a:ext>
                </a:extLst>
              </p:cNvPr>
              <p:cNvCxnSpPr/>
              <p:nvPr/>
            </p:nvCxnSpPr>
            <p:spPr>
              <a:xfrm>
                <a:off x="2669458" y="4648200"/>
                <a:ext cx="2893142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DC1C63-9716-DDC7-2FC8-EB05DE87B18B}"/>
                  </a:ext>
                </a:extLst>
              </p:cNvPr>
              <p:cNvSpPr/>
              <p:nvPr/>
            </p:nvSpPr>
            <p:spPr>
              <a:xfrm>
                <a:off x="2213073" y="4463534"/>
                <a:ext cx="529312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Y=1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E7282D-5905-EC21-FE3D-377A42160F22}"/>
                </a:ext>
              </a:extLst>
            </p:cNvPr>
            <p:cNvGrpSpPr/>
            <p:nvPr/>
          </p:nvGrpSpPr>
          <p:grpSpPr>
            <a:xfrm>
              <a:off x="4425331" y="1828800"/>
              <a:ext cx="516488" cy="3805706"/>
              <a:chOff x="4425331" y="1828800"/>
              <a:chExt cx="516488" cy="380570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0B4E386-F343-51EC-A689-09FBBE410618}"/>
                  </a:ext>
                </a:extLst>
              </p:cNvPr>
              <p:cNvCxnSpPr/>
              <p:nvPr/>
            </p:nvCxnSpPr>
            <p:spPr>
              <a:xfrm flipV="1">
                <a:off x="4648200" y="1828800"/>
                <a:ext cx="0" cy="343637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D865F1E-580A-7B96-1A56-A03997B83260}"/>
                  </a:ext>
                </a:extLst>
              </p:cNvPr>
              <p:cNvSpPr/>
              <p:nvPr/>
            </p:nvSpPr>
            <p:spPr>
              <a:xfrm>
                <a:off x="4425331" y="5265174"/>
                <a:ext cx="516488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x=2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234860-39D4-5E17-52E2-9580DE5D3961}"/>
                </a:ext>
              </a:extLst>
            </p:cNvPr>
            <p:cNvCxnSpPr/>
            <p:nvPr/>
          </p:nvCxnSpPr>
          <p:spPr>
            <a:xfrm>
              <a:off x="3810000" y="44958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A87526-753A-80C5-3A2E-C6EB208BEC4E}"/>
                </a:ext>
              </a:extLst>
            </p:cNvPr>
            <p:cNvCxnSpPr/>
            <p:nvPr/>
          </p:nvCxnSpPr>
          <p:spPr>
            <a:xfrm>
              <a:off x="3886200" y="4343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DD4B94-9964-14C7-3585-6F417FBF3A1E}"/>
                </a:ext>
              </a:extLst>
            </p:cNvPr>
            <p:cNvCxnSpPr/>
            <p:nvPr/>
          </p:nvCxnSpPr>
          <p:spPr>
            <a:xfrm>
              <a:off x="3962400" y="41910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C6AE1-6E55-77D7-A59B-E86B5D64F3A2}"/>
                </a:ext>
              </a:extLst>
            </p:cNvPr>
            <p:cNvCxnSpPr/>
            <p:nvPr/>
          </p:nvCxnSpPr>
          <p:spPr>
            <a:xfrm>
              <a:off x="4038600" y="40386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FC3DE5-E8AD-DDDC-3A95-00D30D95F1F6}"/>
                </a:ext>
              </a:extLst>
            </p:cNvPr>
            <p:cNvCxnSpPr/>
            <p:nvPr/>
          </p:nvCxnSpPr>
          <p:spPr>
            <a:xfrm>
              <a:off x="4114800" y="38862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FE257D-EB1F-F7A8-451E-80F2E50EAC33}"/>
                </a:ext>
              </a:extLst>
            </p:cNvPr>
            <p:cNvCxnSpPr/>
            <p:nvPr/>
          </p:nvCxnSpPr>
          <p:spPr>
            <a:xfrm>
              <a:off x="4191000" y="3733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0CFC0-5B9E-A3C0-9A6D-BF169BF9FFE9}"/>
                </a:ext>
              </a:extLst>
            </p:cNvPr>
            <p:cNvCxnSpPr/>
            <p:nvPr/>
          </p:nvCxnSpPr>
          <p:spPr>
            <a:xfrm>
              <a:off x="4267200" y="35814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9E8E6-6D89-4820-0A1C-609496620426}"/>
                </a:ext>
              </a:extLst>
            </p:cNvPr>
            <p:cNvCxnSpPr/>
            <p:nvPr/>
          </p:nvCxnSpPr>
          <p:spPr>
            <a:xfrm>
              <a:off x="4343400" y="34290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D3B099-D7AC-1A6B-1B45-AE2309446524}"/>
                </a:ext>
              </a:extLst>
            </p:cNvPr>
            <p:cNvCxnSpPr/>
            <p:nvPr/>
          </p:nvCxnSpPr>
          <p:spPr>
            <a:xfrm>
              <a:off x="4343400" y="32766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9BD040-C9E5-2DB7-79CA-B8879E3441CD}"/>
                </a:ext>
              </a:extLst>
            </p:cNvPr>
            <p:cNvCxnSpPr/>
            <p:nvPr/>
          </p:nvCxnSpPr>
          <p:spPr>
            <a:xfrm>
              <a:off x="4377813" y="3124200"/>
              <a:ext cx="270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7BB719-7BA5-48F7-2FDF-FA847F5617D1}"/>
                </a:ext>
              </a:extLst>
            </p:cNvPr>
            <p:cNvCxnSpPr/>
            <p:nvPr/>
          </p:nvCxnSpPr>
          <p:spPr>
            <a:xfrm>
              <a:off x="4495800" y="2971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8B62ED-E4F6-44A6-5475-B0AB5B1898B1}"/>
                </a:ext>
              </a:extLst>
            </p:cNvPr>
            <p:cNvCxnSpPr/>
            <p:nvPr/>
          </p:nvCxnSpPr>
          <p:spPr>
            <a:xfrm>
              <a:off x="4419600" y="2819400"/>
              <a:ext cx="270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1D33D63-E76D-E09D-E2A0-84A2BF07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52" y="111571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dirty="0" err="1"/>
              <a:t>Tipe</a:t>
            </a:r>
            <a:r>
              <a:rPr lang="en-US" dirty="0"/>
              <a:t> I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8EC6772C-5FEF-1C62-3287-49EA127F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64" y="5136735"/>
            <a:ext cx="8839200" cy="107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34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4E14FB-6142-334A-CDC1-E225D1A434A0}"/>
              </a:ext>
            </a:extLst>
          </p:cNvPr>
          <p:cNvGrpSpPr/>
          <p:nvPr/>
        </p:nvGrpSpPr>
        <p:grpSpPr>
          <a:xfrm>
            <a:off x="7956203" y="166715"/>
            <a:ext cx="4033616" cy="2719160"/>
            <a:chOff x="1981200" y="1459468"/>
            <a:chExt cx="5334000" cy="47889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ECB7023-8823-7F96-C21E-E532746D36CC}"/>
                </a:ext>
              </a:extLst>
            </p:cNvPr>
            <p:cNvGrpSpPr/>
            <p:nvPr/>
          </p:nvGrpSpPr>
          <p:grpSpPr>
            <a:xfrm>
              <a:off x="1981200" y="1828800"/>
              <a:ext cx="5334000" cy="4419600"/>
              <a:chOff x="1981200" y="1828800"/>
              <a:chExt cx="5334000" cy="441960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758BD5E-A3BF-F24D-510C-9BD937557507}"/>
                  </a:ext>
                </a:extLst>
              </p:cNvPr>
              <p:cNvCxnSpPr/>
              <p:nvPr/>
            </p:nvCxnSpPr>
            <p:spPr>
              <a:xfrm>
                <a:off x="2667000" y="1828800"/>
                <a:ext cx="0" cy="441960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42E9C2B-F440-751B-3504-24A5B90D6FA9}"/>
                  </a:ext>
                </a:extLst>
              </p:cNvPr>
              <p:cNvCxnSpPr/>
              <p:nvPr/>
            </p:nvCxnSpPr>
            <p:spPr>
              <a:xfrm>
                <a:off x="1981200" y="5257800"/>
                <a:ext cx="5334000" cy="0"/>
              </a:xfrm>
              <a:prstGeom prst="straightConnector1">
                <a:avLst/>
              </a:prstGeom>
              <a:ln w="22225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37BE5D-6E60-C5BA-8B38-24534185031A}"/>
                </a:ext>
              </a:extLst>
            </p:cNvPr>
            <p:cNvGrpSpPr/>
            <p:nvPr/>
          </p:nvGrpSpPr>
          <p:grpSpPr>
            <a:xfrm>
              <a:off x="2669458" y="1459468"/>
              <a:ext cx="3059173" cy="3805706"/>
              <a:chOff x="2669458" y="1459468"/>
              <a:chExt cx="3059173" cy="3805706"/>
            </a:xfrm>
          </p:grpSpPr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514BFA31-78B2-7CB8-B2A4-9329743BD020}"/>
                  </a:ext>
                </a:extLst>
              </p:cNvPr>
              <p:cNvSpPr/>
              <p:nvPr/>
            </p:nvSpPr>
            <p:spPr>
              <a:xfrm>
                <a:off x="2669458" y="1666568"/>
                <a:ext cx="2020529" cy="3598606"/>
              </a:xfrm>
              <a:custGeom>
                <a:avLst/>
                <a:gdLst>
                  <a:gd name="connsiteX0" fmla="*/ 0 w 2020529"/>
                  <a:gd name="connsiteY0" fmla="*/ 3598606 h 3598606"/>
                  <a:gd name="connsiteX1" fmla="*/ 516194 w 2020529"/>
                  <a:gd name="connsiteY1" fmla="*/ 3392129 h 3598606"/>
                  <a:gd name="connsiteX2" fmla="*/ 1047136 w 2020529"/>
                  <a:gd name="connsiteY2" fmla="*/ 2949677 h 3598606"/>
                  <a:gd name="connsiteX3" fmla="*/ 1504336 w 2020529"/>
                  <a:gd name="connsiteY3" fmla="*/ 2094271 h 3598606"/>
                  <a:gd name="connsiteX4" fmla="*/ 1769807 w 2020529"/>
                  <a:gd name="connsiteY4" fmla="*/ 1342103 h 3598606"/>
                  <a:gd name="connsiteX5" fmla="*/ 2020529 w 2020529"/>
                  <a:gd name="connsiteY5" fmla="*/ 0 h 359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20529" h="3598606">
                    <a:moveTo>
                      <a:pt x="0" y="3598606"/>
                    </a:moveTo>
                    <a:cubicBezTo>
                      <a:pt x="170835" y="3549445"/>
                      <a:pt x="341671" y="3500284"/>
                      <a:pt x="516194" y="3392129"/>
                    </a:cubicBezTo>
                    <a:cubicBezTo>
                      <a:pt x="690717" y="3283974"/>
                      <a:pt x="882446" y="3165987"/>
                      <a:pt x="1047136" y="2949677"/>
                    </a:cubicBezTo>
                    <a:cubicBezTo>
                      <a:pt x="1211826" y="2733367"/>
                      <a:pt x="1383891" y="2362200"/>
                      <a:pt x="1504336" y="2094271"/>
                    </a:cubicBezTo>
                    <a:cubicBezTo>
                      <a:pt x="1624781" y="1826342"/>
                      <a:pt x="1683775" y="1691148"/>
                      <a:pt x="1769807" y="1342103"/>
                    </a:cubicBezTo>
                    <a:cubicBezTo>
                      <a:pt x="1855839" y="993058"/>
                      <a:pt x="1938184" y="496529"/>
                      <a:pt x="2020529" y="0"/>
                    </a:cubicBezTo>
                  </a:path>
                </a:pathLst>
              </a:cu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D05A765-9760-2322-6197-DA44BD241635}"/>
                      </a:ext>
                    </a:extLst>
                  </p:cNvPr>
                  <p:cNvSpPr/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ln w="2222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D05A765-9760-2322-6197-DA44BD2416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2483" y="1459468"/>
                    <a:ext cx="91614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7544" b="-85714"/>
                    </a:stretch>
                  </a:blipFill>
                  <a:ln w="22225">
                    <a:noFill/>
                  </a:ln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CB089E-75FB-C9CE-D6F5-1E5CF567FB69}"/>
                </a:ext>
              </a:extLst>
            </p:cNvPr>
            <p:cNvGrpSpPr/>
            <p:nvPr/>
          </p:nvGrpSpPr>
          <p:grpSpPr>
            <a:xfrm>
              <a:off x="2213073" y="4463534"/>
              <a:ext cx="3349527" cy="369332"/>
              <a:chOff x="2213073" y="4463534"/>
              <a:chExt cx="3349527" cy="36933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DA6892A-44E3-DB2F-B027-CAD0BF7FF15F}"/>
                  </a:ext>
                </a:extLst>
              </p:cNvPr>
              <p:cNvCxnSpPr/>
              <p:nvPr/>
            </p:nvCxnSpPr>
            <p:spPr>
              <a:xfrm>
                <a:off x="2669458" y="4648200"/>
                <a:ext cx="2893142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8DC1C63-9716-DDC7-2FC8-EB05DE87B18B}"/>
                  </a:ext>
                </a:extLst>
              </p:cNvPr>
              <p:cNvSpPr/>
              <p:nvPr/>
            </p:nvSpPr>
            <p:spPr>
              <a:xfrm>
                <a:off x="2213073" y="4463534"/>
                <a:ext cx="529312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Y=1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E7282D-5905-EC21-FE3D-377A42160F22}"/>
                </a:ext>
              </a:extLst>
            </p:cNvPr>
            <p:cNvGrpSpPr/>
            <p:nvPr/>
          </p:nvGrpSpPr>
          <p:grpSpPr>
            <a:xfrm>
              <a:off x="4425331" y="1828800"/>
              <a:ext cx="516488" cy="3805706"/>
              <a:chOff x="4425331" y="1828800"/>
              <a:chExt cx="516488" cy="3805706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0B4E386-F343-51EC-A689-09FBBE410618}"/>
                  </a:ext>
                </a:extLst>
              </p:cNvPr>
              <p:cNvCxnSpPr/>
              <p:nvPr/>
            </p:nvCxnSpPr>
            <p:spPr>
              <a:xfrm flipV="1">
                <a:off x="4648200" y="1828800"/>
                <a:ext cx="0" cy="3436374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D865F1E-580A-7B96-1A56-A03997B83260}"/>
                  </a:ext>
                </a:extLst>
              </p:cNvPr>
              <p:cNvSpPr/>
              <p:nvPr/>
            </p:nvSpPr>
            <p:spPr>
              <a:xfrm>
                <a:off x="4425331" y="5265174"/>
                <a:ext cx="516488" cy="369332"/>
              </a:xfrm>
              <a:prstGeom prst="rect">
                <a:avLst/>
              </a:prstGeom>
              <a:ln w="222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x=2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234860-39D4-5E17-52E2-9580DE5D3961}"/>
                </a:ext>
              </a:extLst>
            </p:cNvPr>
            <p:cNvCxnSpPr/>
            <p:nvPr/>
          </p:nvCxnSpPr>
          <p:spPr>
            <a:xfrm>
              <a:off x="3810000" y="4495800"/>
              <a:ext cx="83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A87526-753A-80C5-3A2E-C6EB208BEC4E}"/>
                </a:ext>
              </a:extLst>
            </p:cNvPr>
            <p:cNvCxnSpPr/>
            <p:nvPr/>
          </p:nvCxnSpPr>
          <p:spPr>
            <a:xfrm>
              <a:off x="3886200" y="43434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DD4B94-9964-14C7-3585-6F417FBF3A1E}"/>
                </a:ext>
              </a:extLst>
            </p:cNvPr>
            <p:cNvCxnSpPr/>
            <p:nvPr/>
          </p:nvCxnSpPr>
          <p:spPr>
            <a:xfrm>
              <a:off x="3962400" y="41910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C6AE1-6E55-77D7-A59B-E86B5D64F3A2}"/>
                </a:ext>
              </a:extLst>
            </p:cNvPr>
            <p:cNvCxnSpPr/>
            <p:nvPr/>
          </p:nvCxnSpPr>
          <p:spPr>
            <a:xfrm>
              <a:off x="4038600" y="4038600"/>
              <a:ext cx="609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FFC3DE5-E8AD-DDDC-3A95-00D30D95F1F6}"/>
                </a:ext>
              </a:extLst>
            </p:cNvPr>
            <p:cNvCxnSpPr/>
            <p:nvPr/>
          </p:nvCxnSpPr>
          <p:spPr>
            <a:xfrm>
              <a:off x="4114800" y="38862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FE257D-EB1F-F7A8-451E-80F2E50EAC33}"/>
                </a:ext>
              </a:extLst>
            </p:cNvPr>
            <p:cNvCxnSpPr/>
            <p:nvPr/>
          </p:nvCxnSpPr>
          <p:spPr>
            <a:xfrm>
              <a:off x="4191000" y="3733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0CFC0-5B9E-A3C0-9A6D-BF169BF9FFE9}"/>
                </a:ext>
              </a:extLst>
            </p:cNvPr>
            <p:cNvCxnSpPr/>
            <p:nvPr/>
          </p:nvCxnSpPr>
          <p:spPr>
            <a:xfrm>
              <a:off x="4267200" y="3581400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9E8E6-6D89-4820-0A1C-609496620426}"/>
                </a:ext>
              </a:extLst>
            </p:cNvPr>
            <p:cNvCxnSpPr/>
            <p:nvPr/>
          </p:nvCxnSpPr>
          <p:spPr>
            <a:xfrm>
              <a:off x="4343400" y="34290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D3B099-D7AC-1A6B-1B45-AE2309446524}"/>
                </a:ext>
              </a:extLst>
            </p:cNvPr>
            <p:cNvCxnSpPr/>
            <p:nvPr/>
          </p:nvCxnSpPr>
          <p:spPr>
            <a:xfrm>
              <a:off x="4343400" y="3276600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B9BD040-C9E5-2DB7-79CA-B8879E3441CD}"/>
                </a:ext>
              </a:extLst>
            </p:cNvPr>
            <p:cNvCxnSpPr/>
            <p:nvPr/>
          </p:nvCxnSpPr>
          <p:spPr>
            <a:xfrm>
              <a:off x="4377813" y="3124200"/>
              <a:ext cx="270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87BB719-7BA5-48F7-2FDF-FA847F5617D1}"/>
                </a:ext>
              </a:extLst>
            </p:cNvPr>
            <p:cNvCxnSpPr/>
            <p:nvPr/>
          </p:nvCxnSpPr>
          <p:spPr>
            <a:xfrm>
              <a:off x="4495800" y="29718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8B62ED-E4F6-44A6-5475-B0AB5B1898B1}"/>
                </a:ext>
              </a:extLst>
            </p:cNvPr>
            <p:cNvCxnSpPr/>
            <p:nvPr/>
          </p:nvCxnSpPr>
          <p:spPr>
            <a:xfrm>
              <a:off x="4419600" y="2819400"/>
              <a:ext cx="2703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1D33D63-E76D-E09D-E2A0-84A2BF07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63" y="84418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Jawab</a:t>
            </a:r>
            <a:r>
              <a:rPr lang="en-US" dirty="0"/>
              <a:t>: </a:t>
            </a:r>
            <a:r>
              <a:rPr lang="en-US" dirty="0" err="1"/>
              <a:t>Tipe</a:t>
            </a:r>
            <a:r>
              <a:rPr lang="en-US" dirty="0"/>
              <a:t> 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07A611-2FC2-9758-ACAF-6EEE63C89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57"/>
          <a:stretch/>
        </p:blipFill>
        <p:spPr bwMode="auto">
          <a:xfrm>
            <a:off x="4590223" y="2915940"/>
            <a:ext cx="4979426" cy="75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A419380-DA82-0E62-8915-3A0C25E9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41" y="1486420"/>
            <a:ext cx="3105670" cy="21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C167FB1F-F101-0C87-682B-6C65D3C232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8" b="63619"/>
          <a:stretch/>
        </p:blipFill>
        <p:spPr bwMode="auto">
          <a:xfrm>
            <a:off x="1487141" y="3689683"/>
            <a:ext cx="4751237" cy="72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AF19153-290C-ACAF-DE38-CC504128C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7" t="34888" r="1167" b="45769"/>
          <a:stretch/>
        </p:blipFill>
        <p:spPr bwMode="auto">
          <a:xfrm>
            <a:off x="5459563" y="3818308"/>
            <a:ext cx="4751237" cy="72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B350DC62-51DE-0C27-C2FE-E3F3049C1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1" t="51833" r="2791" b="-1338"/>
          <a:stretch/>
        </p:blipFill>
        <p:spPr bwMode="auto">
          <a:xfrm>
            <a:off x="1344763" y="4463568"/>
            <a:ext cx="4859249" cy="1892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2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1D33D63-E76D-E09D-E2A0-84A2BF07D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5852" y="111571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pPr marL="0" indent="0">
                  <a:buNone/>
                </a:pPr>
                <a:r>
                  <a:rPr lang="en-US" dirty="0" err="1"/>
                  <a:t>Berikan</a:t>
                </a:r>
                <a:r>
                  <a:rPr lang="en-US" dirty="0"/>
                  <a:t> </a:t>
                </a:r>
                <a:r>
                  <a:rPr lang="en-US" dirty="0" err="1"/>
                  <a:t>tafsir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daerah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 +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dibatasi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</a:t>
                </a:r>
                <a:r>
                  <a:rPr lang="en-US" dirty="0" err="1"/>
                  <a:t>bidang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:r>
                  <a:rPr lang="en-US" dirty="0" err="1"/>
                  <a:t>integralnya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Bagaimana</a:t>
                </a:r>
                <a:r>
                  <a:rPr lang="en-US" b="1" dirty="0"/>
                  <a:t> </a:t>
                </a:r>
                <a:r>
                  <a:rPr lang="en-US" b="1" dirty="0" err="1"/>
                  <a:t>untuk</a:t>
                </a:r>
                <a:r>
                  <a:rPr lang="en-US" b="1" dirty="0"/>
                  <a:t> </a:t>
                </a:r>
                <a:r>
                  <a:rPr lang="en-US" b="1" dirty="0" err="1"/>
                  <a:t>tipe</a:t>
                </a:r>
                <a:r>
                  <a:rPr lang="en-US" b="1" dirty="0"/>
                  <a:t> II ?</a:t>
                </a:r>
                <a:endParaRPr lang="en-US" dirty="0"/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1D33D63-E76D-E09D-E2A0-84A2BF07D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5852" y="1115714"/>
                <a:ext cx="8229600" cy="4525963"/>
              </a:xfrm>
              <a:blipFill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39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1D33D63-E76D-E09D-E2A0-84A2BF07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52" y="111571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Integral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99749B-F956-AEA1-1C62-B2D7D8839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6" y="1809750"/>
            <a:ext cx="6096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E0D328A-18B8-19DC-212E-E41F0E11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841" y="2202180"/>
            <a:ext cx="13049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287E7-298C-B802-2DAD-8855BC2CF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66" y="3257550"/>
            <a:ext cx="46291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99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1D33D63-E76D-E09D-E2A0-84A2BF07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852" y="111571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Integral </a:t>
            </a:r>
            <a:r>
              <a:rPr lang="en-US" dirty="0" err="1"/>
              <a:t>lipat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II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873FFAB-6126-454E-C3BD-83ED231E5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" y="1619492"/>
            <a:ext cx="5105400" cy="473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65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35B7A5E-EA5B-0C61-BAFC-8A4700219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/>
          <a:stretch/>
        </p:blipFill>
        <p:spPr bwMode="auto">
          <a:xfrm>
            <a:off x="838200" y="1337310"/>
            <a:ext cx="10174536" cy="442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144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1D33D63-E76D-E09D-E2A0-84A2BF07D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5852" y="111571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Contoh:</a:t>
                </a:r>
              </a:p>
              <a:p>
                <a:pPr marL="0" indent="0">
                  <a:buNone/>
                </a:pPr>
                <a:r>
                  <a:rPr lang="en-US" dirty="0" err="1"/>
                  <a:t>Hitung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𝑦𝑑𝐴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dengan</a:t>
                </a:r>
                <a:r>
                  <a:rPr lang="en-US" dirty="0"/>
                  <a:t> D:</a:t>
                </a: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D1D33D63-E76D-E09D-E2A0-84A2BF07D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5852" y="1115714"/>
                <a:ext cx="8229600" cy="4525963"/>
              </a:xfrm>
              <a:blipFill>
                <a:blip r:embed="rId2"/>
                <a:stretch>
                  <a:fillRect l="-1481" t="-22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68F2F87-6845-5148-4CE1-EAB46840D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37" t="33831" r="37134" b="8202"/>
          <a:stretch/>
        </p:blipFill>
        <p:spPr bwMode="auto">
          <a:xfrm>
            <a:off x="1286251" y="3097530"/>
            <a:ext cx="2800593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7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7675"/>
          <a:stretch/>
        </p:blipFill>
        <p:spPr bwMode="auto">
          <a:xfrm>
            <a:off x="-13252" y="1"/>
            <a:ext cx="1220525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-9052"/>
            <a:ext cx="12205252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494" y="2172512"/>
            <a:ext cx="7985760" cy="101977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4903304"/>
            <a:ext cx="4959928" cy="15642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Computer Science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Departement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FMIPA-IPB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Kampus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Darmaga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Jl. Meranti Wing 20 Level V, Bogor, Indonesia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Phone/Fax: +62 251 8625584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Malgun Gothic" pitchFamily="34" charset="-127"/>
              </a:rPr>
              <a:t>http://cs.ipb.ac.id/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6" y="4784035"/>
            <a:ext cx="2480384" cy="168355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445565" y="4784035"/>
            <a:ext cx="0" cy="1683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666893" y="3180522"/>
            <a:ext cx="538359" cy="367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E1D4B-60A9-4B44-8E72-1B81A13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3AA4-C03D-4F8B-8AAA-D046B341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26AFC9-6433-43BD-9DC3-9E86B4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9EB7-2B0B-47E7-96A7-ECCC0333D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Integral </a:t>
            </a:r>
            <a:r>
              <a:rPr lang="en-US" dirty="0" err="1"/>
              <a:t>lipat</a:t>
            </a:r>
            <a:r>
              <a:rPr lang="en-US" dirty="0"/>
              <a:t> (Integral </a:t>
            </a:r>
            <a:r>
              <a:rPr lang="en-US" dirty="0" err="1"/>
              <a:t>berulang</a:t>
            </a:r>
            <a:r>
              <a:rPr lang="en-US" dirty="0"/>
              <a:t>)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/>
              <a:t>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A.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02814-B74B-E4F3-0500-D6C91C949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63447"/>
            <a:ext cx="3776663" cy="2708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3">
            <a:extLst>
              <a:ext uri="{FF2B5EF4-FFF2-40B4-BE49-F238E27FC236}">
                <a16:creationId xmlns:a16="http://schemas.microsoft.com/office/drawing/2014/main" id="{3C8B60B2-BD94-DD48-7EEA-7D1415C9F3DB}"/>
              </a:ext>
            </a:extLst>
          </p:cNvPr>
          <p:cNvSpPr/>
          <p:nvPr/>
        </p:nvSpPr>
        <p:spPr>
          <a:xfrm>
            <a:off x="5029200" y="2482647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E1D92-3FFF-A80B-E3D1-653ABAB27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8247"/>
            <a:ext cx="326917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8F929-52DF-EE8E-4914-7EE23F47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49" y="4518418"/>
            <a:ext cx="82010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91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A.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47622-23B8-401C-5679-A0E81F61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93" y="1082012"/>
            <a:ext cx="10029268" cy="426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A.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persegi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8A2D-F7DD-4FAE-A918-D6BD3B48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5623"/>
            <a:ext cx="10515598" cy="32788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Hitunglah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integral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berulang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09421-A8D2-0588-3887-A283DBCAD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26" t="29542" r="10099" b="4031"/>
          <a:stretch/>
        </p:blipFill>
        <p:spPr>
          <a:xfrm>
            <a:off x="994411" y="1729923"/>
            <a:ext cx="2811779" cy="18159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E6A57-F6C8-6D4C-2C09-A49C6AD55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42"/>
          <a:stretch/>
        </p:blipFill>
        <p:spPr>
          <a:xfrm>
            <a:off x="4401297" y="1917960"/>
            <a:ext cx="7184673" cy="36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8A2D-F7DD-4FAE-A918-D6BD3B48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5623"/>
            <a:ext cx="10515598" cy="78461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/>
              <a:t>Bagaiamana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daerahnya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? (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ED3233-5FB5-3B23-58FF-B3FC7DE688CD}"/>
              </a:ext>
            </a:extLst>
          </p:cNvPr>
          <p:cNvGrpSpPr/>
          <p:nvPr/>
        </p:nvGrpSpPr>
        <p:grpSpPr>
          <a:xfrm>
            <a:off x="1058376" y="1920240"/>
            <a:ext cx="7331244" cy="4240530"/>
            <a:chOff x="179388" y="188913"/>
            <a:chExt cx="7416800" cy="5256212"/>
          </a:xfrm>
        </p:grpSpPr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FD072EC8-98D2-C834-5549-BC497AC36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1341438"/>
              <a:ext cx="0" cy="3455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8FFF739E-AEAB-8147-CEE4-50FD4C4D3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500" y="1484313"/>
              <a:ext cx="0" cy="2663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B7DB8548-730A-DB33-96A9-D7BE627E2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9975" y="476250"/>
              <a:ext cx="0" cy="266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7FF56ECB-E727-EA9A-719B-D102323B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975" y="3141663"/>
              <a:ext cx="5256213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C8C172F4-D69B-70FE-5C2D-04A6731CA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388" y="3141663"/>
              <a:ext cx="2160587" cy="1655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6930D64B-0D18-9518-9ED4-A40120289B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3777">
              <a:off x="2684486" y="4361746"/>
              <a:ext cx="3168650" cy="89303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835 w 10000"/>
                <a:gd name="connsiteY3" fmla="*/ 9058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835 w 10000"/>
                <a:gd name="connsiteY3" fmla="*/ 9058 h 10000"/>
                <a:gd name="connsiteX4" fmla="*/ 0 w 10000"/>
                <a:gd name="connsiteY4" fmla="*/ 10000 h 10000"/>
                <a:gd name="connsiteX0" fmla="*/ 0 w 10000"/>
                <a:gd name="connsiteY0" fmla="*/ 10000 h 10379"/>
                <a:gd name="connsiteX1" fmla="*/ 2000 w 10000"/>
                <a:gd name="connsiteY1" fmla="*/ 0 h 10379"/>
                <a:gd name="connsiteX2" fmla="*/ 10000 w 10000"/>
                <a:gd name="connsiteY2" fmla="*/ 0 h 10379"/>
                <a:gd name="connsiteX3" fmla="*/ 7835 w 10000"/>
                <a:gd name="connsiteY3" fmla="*/ 9058 h 10379"/>
                <a:gd name="connsiteX4" fmla="*/ 2965 w 10000"/>
                <a:gd name="connsiteY4" fmla="*/ 8137 h 10379"/>
                <a:gd name="connsiteX5" fmla="*/ 0 w 10000"/>
                <a:gd name="connsiteY5" fmla="*/ 10000 h 10379"/>
                <a:gd name="connsiteX0" fmla="*/ 0 w 10000"/>
                <a:gd name="connsiteY0" fmla="*/ 10000 h 10379"/>
                <a:gd name="connsiteX1" fmla="*/ 2000 w 10000"/>
                <a:gd name="connsiteY1" fmla="*/ 0 h 10379"/>
                <a:gd name="connsiteX2" fmla="*/ 3383 w 10000"/>
                <a:gd name="connsiteY2" fmla="*/ 1553 h 10379"/>
                <a:gd name="connsiteX3" fmla="*/ 10000 w 10000"/>
                <a:gd name="connsiteY3" fmla="*/ 0 h 10379"/>
                <a:gd name="connsiteX4" fmla="*/ 7835 w 10000"/>
                <a:gd name="connsiteY4" fmla="*/ 9058 h 10379"/>
                <a:gd name="connsiteX5" fmla="*/ 2965 w 10000"/>
                <a:gd name="connsiteY5" fmla="*/ 8137 h 10379"/>
                <a:gd name="connsiteX6" fmla="*/ 0 w 10000"/>
                <a:gd name="connsiteY6" fmla="*/ 10000 h 10379"/>
                <a:gd name="connsiteX0" fmla="*/ 0 w 10000"/>
                <a:gd name="connsiteY0" fmla="*/ 10000 h 10379"/>
                <a:gd name="connsiteX1" fmla="*/ 2000 w 10000"/>
                <a:gd name="connsiteY1" fmla="*/ 0 h 10379"/>
                <a:gd name="connsiteX2" fmla="*/ 3383 w 10000"/>
                <a:gd name="connsiteY2" fmla="*/ 1553 h 10379"/>
                <a:gd name="connsiteX3" fmla="*/ 7863 w 10000"/>
                <a:gd name="connsiteY3" fmla="*/ 2337 h 10379"/>
                <a:gd name="connsiteX4" fmla="*/ 10000 w 10000"/>
                <a:gd name="connsiteY4" fmla="*/ 0 h 10379"/>
                <a:gd name="connsiteX5" fmla="*/ 7835 w 10000"/>
                <a:gd name="connsiteY5" fmla="*/ 9058 h 10379"/>
                <a:gd name="connsiteX6" fmla="*/ 2965 w 10000"/>
                <a:gd name="connsiteY6" fmla="*/ 8137 h 10379"/>
                <a:gd name="connsiteX7" fmla="*/ 0 w 10000"/>
                <a:gd name="connsiteY7" fmla="*/ 10000 h 10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79">
                  <a:moveTo>
                    <a:pt x="0" y="10000"/>
                  </a:moveTo>
                  <a:lnTo>
                    <a:pt x="2000" y="0"/>
                  </a:lnTo>
                  <a:cubicBezTo>
                    <a:pt x="2513" y="84"/>
                    <a:pt x="2870" y="1469"/>
                    <a:pt x="3383" y="1553"/>
                  </a:cubicBezTo>
                  <a:cubicBezTo>
                    <a:pt x="4704" y="1310"/>
                    <a:pt x="6542" y="2580"/>
                    <a:pt x="7863" y="2337"/>
                  </a:cubicBezTo>
                  <a:lnTo>
                    <a:pt x="10000" y="0"/>
                  </a:lnTo>
                  <a:lnTo>
                    <a:pt x="7835" y="9058"/>
                  </a:lnTo>
                  <a:cubicBezTo>
                    <a:pt x="6699" y="10507"/>
                    <a:pt x="4271" y="7980"/>
                    <a:pt x="2965" y="8137"/>
                  </a:cubicBezTo>
                  <a:cubicBezTo>
                    <a:pt x="1659" y="8294"/>
                    <a:pt x="198" y="11449"/>
                    <a:pt x="0" y="10000"/>
                  </a:cubicBez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8A293EC1-98DA-0BF0-CE8B-F1DA25FC4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3800" y="2205038"/>
              <a:ext cx="0" cy="3240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DDA0824-F107-6ABD-FF11-9FD9C9952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313" y="1989138"/>
              <a:ext cx="0" cy="2735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B162752-7F17-1281-A48F-991B77200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3713" y="3573463"/>
              <a:ext cx="1655762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7FC38D59-5952-1D86-B851-7CD25CAD7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00113" y="4221163"/>
              <a:ext cx="1871662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841695E-3E56-6EFE-BFCB-CE80AB3B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85" y="1145501"/>
              <a:ext cx="3257148" cy="1092588"/>
            </a:xfrm>
            <a:custGeom>
              <a:avLst/>
              <a:gdLst>
                <a:gd name="T0" fmla="*/ 482057458 w 2207"/>
                <a:gd name="T1" fmla="*/ 1635652211 h 945"/>
                <a:gd name="T2" fmla="*/ 1864509104 w 2207"/>
                <a:gd name="T3" fmla="*/ 369941660 h 945"/>
                <a:gd name="T4" fmla="*/ 2147483647 w 2207"/>
                <a:gd name="T5" fmla="*/ 262914379 h 945"/>
                <a:gd name="T6" fmla="*/ 2147483647 w 2207"/>
                <a:gd name="T7" fmla="*/ 1952080230 h 945"/>
                <a:gd name="T8" fmla="*/ 482057458 w 2207"/>
                <a:gd name="T9" fmla="*/ 1635652211 h 9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 w 8683"/>
                <a:gd name="connsiteY0" fmla="*/ 6889 h 8515"/>
                <a:gd name="connsiteX1" fmla="*/ 2262 w 8683"/>
                <a:gd name="connsiteY1" fmla="*/ 1133 h 8515"/>
                <a:gd name="connsiteX2" fmla="*/ 8425 w 8683"/>
                <a:gd name="connsiteY2" fmla="*/ 646 h 8515"/>
                <a:gd name="connsiteX3" fmla="*/ 6988 w 8683"/>
                <a:gd name="connsiteY3" fmla="*/ 8328 h 8515"/>
                <a:gd name="connsiteX4" fmla="*/ 2064 w 8683"/>
                <a:gd name="connsiteY4" fmla="*/ 6215 h 8515"/>
                <a:gd name="connsiteX5" fmla="*/ 1 w 8683"/>
                <a:gd name="connsiteY5" fmla="*/ 6889 h 8515"/>
                <a:gd name="connsiteX0" fmla="*/ 1 w 9801"/>
                <a:gd name="connsiteY0" fmla="*/ 7845 h 9755"/>
                <a:gd name="connsiteX1" fmla="*/ 2605 w 9801"/>
                <a:gd name="connsiteY1" fmla="*/ 1086 h 9755"/>
                <a:gd name="connsiteX2" fmla="*/ 5618 w 9801"/>
                <a:gd name="connsiteY2" fmla="*/ 1655 h 9755"/>
                <a:gd name="connsiteX3" fmla="*/ 9703 w 9801"/>
                <a:gd name="connsiteY3" fmla="*/ 514 h 9755"/>
                <a:gd name="connsiteX4" fmla="*/ 8048 w 9801"/>
                <a:gd name="connsiteY4" fmla="*/ 9535 h 9755"/>
                <a:gd name="connsiteX5" fmla="*/ 2377 w 9801"/>
                <a:gd name="connsiteY5" fmla="*/ 7054 h 9755"/>
                <a:gd name="connsiteX6" fmla="*/ 1 w 9801"/>
                <a:gd name="connsiteY6" fmla="*/ 7845 h 9755"/>
                <a:gd name="connsiteX0" fmla="*/ 1 w 9918"/>
                <a:gd name="connsiteY0" fmla="*/ 8039 h 9997"/>
                <a:gd name="connsiteX1" fmla="*/ 2658 w 9918"/>
                <a:gd name="connsiteY1" fmla="*/ 1110 h 9997"/>
                <a:gd name="connsiteX2" fmla="*/ 5732 w 9918"/>
                <a:gd name="connsiteY2" fmla="*/ 1694 h 9997"/>
                <a:gd name="connsiteX3" fmla="*/ 8827 w 9918"/>
                <a:gd name="connsiteY3" fmla="*/ 1693 h 9997"/>
                <a:gd name="connsiteX4" fmla="*/ 9900 w 9918"/>
                <a:gd name="connsiteY4" fmla="*/ 524 h 9997"/>
                <a:gd name="connsiteX5" fmla="*/ 8211 w 9918"/>
                <a:gd name="connsiteY5" fmla="*/ 9771 h 9997"/>
                <a:gd name="connsiteX6" fmla="*/ 2425 w 9918"/>
                <a:gd name="connsiteY6" fmla="*/ 7228 h 9997"/>
                <a:gd name="connsiteX7" fmla="*/ 1 w 9918"/>
                <a:gd name="connsiteY7" fmla="*/ 8039 h 9997"/>
                <a:gd name="connsiteX0" fmla="*/ 1 w 10505"/>
                <a:gd name="connsiteY0" fmla="*/ 7266 h 9128"/>
                <a:gd name="connsiteX1" fmla="*/ 2680 w 10505"/>
                <a:gd name="connsiteY1" fmla="*/ 335 h 9128"/>
                <a:gd name="connsiteX2" fmla="*/ 5779 w 10505"/>
                <a:gd name="connsiteY2" fmla="*/ 920 h 9128"/>
                <a:gd name="connsiteX3" fmla="*/ 8900 w 10505"/>
                <a:gd name="connsiteY3" fmla="*/ 919 h 9128"/>
                <a:gd name="connsiteX4" fmla="*/ 10495 w 10505"/>
                <a:gd name="connsiteY4" fmla="*/ 1742 h 9128"/>
                <a:gd name="connsiteX5" fmla="*/ 8279 w 10505"/>
                <a:gd name="connsiteY5" fmla="*/ 8999 h 9128"/>
                <a:gd name="connsiteX6" fmla="*/ 2445 w 10505"/>
                <a:gd name="connsiteY6" fmla="*/ 6455 h 9128"/>
                <a:gd name="connsiteX7" fmla="*/ 1 w 10505"/>
                <a:gd name="connsiteY7" fmla="*/ 7266 h 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05" h="9128">
                  <a:moveTo>
                    <a:pt x="1" y="7266"/>
                  </a:moveTo>
                  <a:cubicBezTo>
                    <a:pt x="40" y="6247"/>
                    <a:pt x="1717" y="1394"/>
                    <a:pt x="2680" y="335"/>
                  </a:cubicBezTo>
                  <a:cubicBezTo>
                    <a:pt x="3643" y="-723"/>
                    <a:pt x="4722" y="1081"/>
                    <a:pt x="5779" y="920"/>
                  </a:cubicBezTo>
                  <a:cubicBezTo>
                    <a:pt x="6837" y="758"/>
                    <a:pt x="8199" y="1114"/>
                    <a:pt x="8900" y="919"/>
                  </a:cubicBezTo>
                  <a:cubicBezTo>
                    <a:pt x="9601" y="723"/>
                    <a:pt x="10620" y="138"/>
                    <a:pt x="10495" y="1742"/>
                  </a:cubicBezTo>
                  <a:cubicBezTo>
                    <a:pt x="10370" y="3347"/>
                    <a:pt x="9621" y="8214"/>
                    <a:pt x="8279" y="8999"/>
                  </a:cubicBezTo>
                  <a:cubicBezTo>
                    <a:pt x="6937" y="9785"/>
                    <a:pt x="3824" y="6744"/>
                    <a:pt x="2445" y="6455"/>
                  </a:cubicBezTo>
                  <a:cubicBezTo>
                    <a:pt x="1067" y="6166"/>
                    <a:pt x="-38" y="8287"/>
                    <a:pt x="1" y="7266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369E9AFD-42CB-9BF1-D030-80D767835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860800"/>
              <a:ext cx="649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b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63A943F6-929C-13C5-A9ED-46BE8B7E1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250" y="3213100"/>
              <a:ext cx="7191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a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C2A2C556-A2D6-0B8B-C853-C805C360D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3284538"/>
              <a:ext cx="6477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c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FFA48125-4638-7CFD-2B1A-DD7345F74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763" y="4076700"/>
              <a:ext cx="5048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d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6C49E92C-2BC0-60A7-C23B-A6635E17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825" y="4652963"/>
              <a:ext cx="5762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x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D0E09805-D25F-8FD0-789B-84DFB18A0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825" y="4724400"/>
              <a:ext cx="360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y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9C8AF076-C62A-32F5-9962-633C3D3E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050" y="2852738"/>
              <a:ext cx="4318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>
                  <a:latin typeface="Times New Roman" pitchFamily="18" charset="0"/>
                </a:rPr>
                <a:t>o</a:t>
              </a:r>
              <a:endParaRPr lang="en-GB" b="0">
                <a:latin typeface="Times New Roman" pitchFamily="18" charset="0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D7EF6BF0-245D-FD8B-D0BB-D51931A98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13" y="188913"/>
              <a:ext cx="5048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id-ID" b="0" i="1">
                  <a:latin typeface="Times New Roman" pitchFamily="18" charset="0"/>
                </a:rPr>
                <a:t>z</a:t>
              </a:r>
              <a:endParaRPr lang="en-GB" b="0" i="1">
                <a:latin typeface="Times New Roman" pitchFamily="18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8F5EA46B-7222-FD8C-2005-293EA35D1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67400" y="4437063"/>
              <a:ext cx="504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E2462EA9-E012-F40D-2024-F3B4D1777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9475" y="3644900"/>
              <a:ext cx="576263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40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8A2D-F7DD-4FAE-A918-D6BD3B48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5623"/>
            <a:ext cx="10515598" cy="78461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/>
              <a:t>Bagaiamana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daerahnya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? (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A09D38-D4BE-2A75-0718-EC04B9451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386"/>
            <a:ext cx="9484661" cy="244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E77586-183C-E523-5D2F-98027F95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29" y="4534413"/>
            <a:ext cx="6166729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6B0CB3-2A21-0978-C4F5-B92B040F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729" y="4143888"/>
            <a:ext cx="7589203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8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8A2D-F7DD-4FAE-A918-D6BD3B489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5623"/>
            <a:ext cx="10515598" cy="78461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/>
              <a:t>Bagaiamana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daerahnya</a:t>
            </a:r>
            <a:r>
              <a:rPr lang="en-US" sz="2400" dirty="0"/>
              <a:t>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persegi</a:t>
            </a:r>
            <a:r>
              <a:rPr lang="en-US" sz="2400" dirty="0"/>
              <a:t>? (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2FA32-6945-9B63-6BFC-81593928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97" y="1661161"/>
            <a:ext cx="317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E568A-D479-5B34-30F4-1E338D77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596" y="1737361"/>
            <a:ext cx="3086101" cy="1697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13965-134C-A805-37B4-C41B8AF1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697" y="4527550"/>
            <a:ext cx="479552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9DA04B-89A2-AF96-9202-6C2C350F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57" y="4023361"/>
            <a:ext cx="801820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0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C266A-EABE-4D8C-A597-FBFE3A6D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870-B1B2-9A41-BD15-643C4E2E1B1B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B61E6-52B7-4428-91AF-52E9B0AE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847"/>
            <a:ext cx="10888979" cy="1019776"/>
          </a:xfrm>
        </p:spPr>
        <p:txBody>
          <a:bodyPr/>
          <a:lstStyle/>
          <a:p>
            <a:r>
              <a:rPr lang="en-US" dirty="0"/>
              <a:t>B. Integral </a:t>
            </a:r>
            <a:r>
              <a:rPr lang="en-US" dirty="0" err="1"/>
              <a:t>lipat</a:t>
            </a:r>
            <a:r>
              <a:rPr lang="en-US" dirty="0"/>
              <a:t> pada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EB8A2D-F7DD-4FAE-A918-D6BD3B489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35623"/>
                <a:ext cx="10515598" cy="522072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5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Hitung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integral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 + 10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800" b="0" i="1" smtClean="0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𝐷</m:t>
                    </m:r>
                    <m:r>
                      <a:rPr lang="en-US" sz="2800" b="0" i="1" smtClean="0">
                        <a:latin typeface="Cambria Math"/>
                      </a:rPr>
                      <m:t>={(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)|3≤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≤5, −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5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6EB8A2D-F7DD-4FAE-A918-D6BD3B489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35623"/>
                <a:ext cx="10515598" cy="5220727"/>
              </a:xfrm>
              <a:blipFill>
                <a:blip r:embed="rId2"/>
                <a:stretch>
                  <a:fillRect l="-986" t="-16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92E401-C269-552F-AEBE-583CEA52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689" y="1108075"/>
            <a:ext cx="44958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37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23781</TotalTime>
  <Words>376</Words>
  <Application>Microsoft Office PowerPoint</Application>
  <PresentationFormat>Widescreen</PresentationFormat>
  <Paragraphs>91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Malgun Gothic</vt:lpstr>
      <vt:lpstr>Arial</vt:lpstr>
      <vt:lpstr>Calibri</vt:lpstr>
      <vt:lpstr>Calibri Light</vt:lpstr>
      <vt:lpstr>Cambria Math</vt:lpstr>
      <vt:lpstr>Times New Roman</vt:lpstr>
      <vt:lpstr>Office Theme</vt:lpstr>
      <vt:lpstr>Custom Design</vt:lpstr>
      <vt:lpstr>Pertemuan 7 Integral lipat (Integral berulang pada daerah persegi dan umum)</vt:lpstr>
      <vt:lpstr>Outline</vt:lpstr>
      <vt:lpstr>A. Integral lipat pada daerah persegi</vt:lpstr>
      <vt:lpstr>A. Integral lipat pada daerah persegi</vt:lpstr>
      <vt:lpstr>A. Integral lipat pada daerah persegi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B. Integral lipat pada daerah umum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IPB University Presentation Template</dc:title>
  <dc:creator>Microsoft Office User</dc:creator>
  <cp:lastModifiedBy>Muhammad Asyhar Agmalaro</cp:lastModifiedBy>
  <cp:revision>1176</cp:revision>
  <cp:lastPrinted>2019-07-25T05:05:36Z</cp:lastPrinted>
  <dcterms:created xsi:type="dcterms:W3CDTF">2019-07-11T07:04:53Z</dcterms:created>
  <dcterms:modified xsi:type="dcterms:W3CDTF">2022-09-26T05:42:03Z</dcterms:modified>
</cp:coreProperties>
</file>