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341" r:id="rId4"/>
    <p:sldId id="342" r:id="rId5"/>
    <p:sldId id="343" r:id="rId6"/>
    <p:sldId id="344" r:id="rId7"/>
    <p:sldId id="348" r:id="rId8"/>
    <p:sldId id="349" r:id="rId9"/>
    <p:sldId id="350" r:id="rId10"/>
    <p:sldId id="351" r:id="rId11"/>
    <p:sldId id="35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15C008"/>
    <a:srgbClr val="A9D18E"/>
    <a:srgbClr val="AFE1A7"/>
    <a:srgbClr val="F9D6CF"/>
    <a:srgbClr val="ED7D31"/>
    <a:srgbClr val="CCFF99"/>
    <a:srgbClr val="0E23A4"/>
    <a:srgbClr val="0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varScale="1">
        <p:scale>
          <a:sx n="93" d="100"/>
          <a:sy n="93" d="100"/>
        </p:scale>
        <p:origin x="1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C742F-44E1-4174-8652-537E3C4DE683}" type="datetimeFigureOut">
              <a:rPr lang="en-US" smtClean="0"/>
              <a:t>6/17/2019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8A03E-B04A-4477-909A-7B5656B46D76}" type="slidenum">
              <a:rPr lang="en-US" smtClean="0"/>
              <a:t>‹#›</a:t>
            </a:fld>
            <a:endParaRPr lang="en-US"/>
          </a:p>
        </p:txBody>
      </p:sp>
    </p:spTree>
    <p:extLst>
      <p:ext uri="{BB962C8B-B14F-4D97-AF65-F5344CB8AC3E}">
        <p14:creationId xmlns:p14="http://schemas.microsoft.com/office/powerpoint/2010/main" val="61615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88A03E-B04A-4477-909A-7B5656B46D76}" type="slidenum">
              <a:rPr lang="en-US" smtClean="0"/>
              <a:t>7</a:t>
            </a:fld>
            <a:endParaRPr lang="en-US"/>
          </a:p>
        </p:txBody>
      </p:sp>
    </p:spTree>
    <p:extLst>
      <p:ext uri="{BB962C8B-B14F-4D97-AF65-F5344CB8AC3E}">
        <p14:creationId xmlns:p14="http://schemas.microsoft.com/office/powerpoint/2010/main" val="2232628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88A03E-B04A-4477-909A-7B5656B46D76}" type="slidenum">
              <a:rPr lang="en-US" smtClean="0"/>
              <a:t>8</a:t>
            </a:fld>
            <a:endParaRPr lang="en-US"/>
          </a:p>
        </p:txBody>
      </p:sp>
    </p:spTree>
    <p:extLst>
      <p:ext uri="{BB962C8B-B14F-4D97-AF65-F5344CB8AC3E}">
        <p14:creationId xmlns:p14="http://schemas.microsoft.com/office/powerpoint/2010/main" val="1707893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88A03E-B04A-4477-909A-7B5656B46D76}" type="slidenum">
              <a:rPr lang="en-US" smtClean="0"/>
              <a:t>9</a:t>
            </a:fld>
            <a:endParaRPr lang="en-US"/>
          </a:p>
        </p:txBody>
      </p:sp>
    </p:spTree>
    <p:extLst>
      <p:ext uri="{BB962C8B-B14F-4D97-AF65-F5344CB8AC3E}">
        <p14:creationId xmlns:p14="http://schemas.microsoft.com/office/powerpoint/2010/main" val="1667012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4238-A205-47CA-9D3F-C16D7CA61D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28EE32-CA11-4C3D-963B-CBC345A45E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2D6BB0-4500-4CA9-8E93-491553000114}"/>
              </a:ext>
            </a:extLst>
          </p:cNvPr>
          <p:cNvSpPr>
            <a:spLocks noGrp="1"/>
          </p:cNvSpPr>
          <p:nvPr>
            <p:ph type="dt" sz="half" idx="10"/>
          </p:nvPr>
        </p:nvSpPr>
        <p:spPr/>
        <p:txBody>
          <a:bodyPr/>
          <a:lstStyle/>
          <a:p>
            <a:fld id="{84C41F8B-746E-4E2D-9DC5-0F0462EF22C0}" type="datetime1">
              <a:rPr lang="en-US" smtClean="0"/>
              <a:t>6/17/2019</a:t>
            </a:fld>
            <a:endParaRPr lang="en-US"/>
          </a:p>
        </p:txBody>
      </p:sp>
      <p:sp>
        <p:nvSpPr>
          <p:cNvPr id="5" name="Footer Placeholder 4">
            <a:extLst>
              <a:ext uri="{FF2B5EF4-FFF2-40B4-BE49-F238E27FC236}">
                <a16:creationId xmlns:a16="http://schemas.microsoft.com/office/drawing/2014/main" id="{0387E7EB-25FB-4C66-8DF0-4AEC7F768F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883657-8548-4309-BB2A-53FF33068F0C}"/>
              </a:ext>
            </a:extLst>
          </p:cNvPr>
          <p:cNvSpPr>
            <a:spLocks noGrp="1"/>
          </p:cNvSpPr>
          <p:nvPr>
            <p:ph type="sldNum" sz="quarter" idx="12"/>
          </p:nvPr>
        </p:nvSpPr>
        <p:spPr/>
        <p:txBody>
          <a:bodyPr/>
          <a:lstStyle/>
          <a:p>
            <a:fld id="{0DD8FA14-31A4-41DC-BDDA-4967E50B8424}" type="slidenum">
              <a:rPr lang="en-US" smtClean="0"/>
              <a:t>‹#›</a:t>
            </a:fld>
            <a:endParaRPr lang="en-US"/>
          </a:p>
        </p:txBody>
      </p:sp>
    </p:spTree>
    <p:extLst>
      <p:ext uri="{BB962C8B-B14F-4D97-AF65-F5344CB8AC3E}">
        <p14:creationId xmlns:p14="http://schemas.microsoft.com/office/powerpoint/2010/main" val="71848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97E8-A344-4E94-A901-7CC29AEAA0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4BF063-3DEB-4B6B-8942-AE858501E1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CA637-002A-491E-8120-5140CFA51F93}"/>
              </a:ext>
            </a:extLst>
          </p:cNvPr>
          <p:cNvSpPr>
            <a:spLocks noGrp="1"/>
          </p:cNvSpPr>
          <p:nvPr>
            <p:ph type="dt" sz="half" idx="10"/>
          </p:nvPr>
        </p:nvSpPr>
        <p:spPr/>
        <p:txBody>
          <a:bodyPr/>
          <a:lstStyle/>
          <a:p>
            <a:fld id="{F362B71F-8C0A-4FC4-B48E-BF91656DBCAD}" type="datetime1">
              <a:rPr lang="en-US" smtClean="0"/>
              <a:t>6/17/2019</a:t>
            </a:fld>
            <a:endParaRPr lang="en-US"/>
          </a:p>
        </p:txBody>
      </p:sp>
      <p:sp>
        <p:nvSpPr>
          <p:cNvPr id="5" name="Footer Placeholder 4">
            <a:extLst>
              <a:ext uri="{FF2B5EF4-FFF2-40B4-BE49-F238E27FC236}">
                <a16:creationId xmlns:a16="http://schemas.microsoft.com/office/drawing/2014/main" id="{2BB80952-4F74-416C-A5B3-19276EE24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EEFE9-04D3-4222-A838-32FEBEB3D9DB}"/>
              </a:ext>
            </a:extLst>
          </p:cNvPr>
          <p:cNvSpPr>
            <a:spLocks noGrp="1"/>
          </p:cNvSpPr>
          <p:nvPr>
            <p:ph type="sldNum" sz="quarter" idx="12"/>
          </p:nvPr>
        </p:nvSpPr>
        <p:spPr/>
        <p:txBody>
          <a:bodyPr/>
          <a:lstStyle/>
          <a:p>
            <a:fld id="{0DD8FA14-31A4-41DC-BDDA-4967E50B8424}" type="slidenum">
              <a:rPr lang="en-US" smtClean="0"/>
              <a:t>‹#›</a:t>
            </a:fld>
            <a:endParaRPr lang="en-US"/>
          </a:p>
        </p:txBody>
      </p:sp>
    </p:spTree>
    <p:extLst>
      <p:ext uri="{BB962C8B-B14F-4D97-AF65-F5344CB8AC3E}">
        <p14:creationId xmlns:p14="http://schemas.microsoft.com/office/powerpoint/2010/main" val="48247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D7A45B-FF56-4382-84D5-2EF059DB43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4A56E7-C67B-4831-BED2-B089820432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75B93-5EF2-4D3F-B0FD-7D607146CDFB}"/>
              </a:ext>
            </a:extLst>
          </p:cNvPr>
          <p:cNvSpPr>
            <a:spLocks noGrp="1"/>
          </p:cNvSpPr>
          <p:nvPr>
            <p:ph type="dt" sz="half" idx="10"/>
          </p:nvPr>
        </p:nvSpPr>
        <p:spPr/>
        <p:txBody>
          <a:bodyPr/>
          <a:lstStyle/>
          <a:p>
            <a:fld id="{E8400053-F5C7-49DC-A0A4-3FA8A9293F35}" type="datetime1">
              <a:rPr lang="en-US" smtClean="0"/>
              <a:t>6/17/2019</a:t>
            </a:fld>
            <a:endParaRPr lang="en-US"/>
          </a:p>
        </p:txBody>
      </p:sp>
      <p:sp>
        <p:nvSpPr>
          <p:cNvPr id="5" name="Footer Placeholder 4">
            <a:extLst>
              <a:ext uri="{FF2B5EF4-FFF2-40B4-BE49-F238E27FC236}">
                <a16:creationId xmlns:a16="http://schemas.microsoft.com/office/drawing/2014/main" id="{72EF6F7E-7727-4EE6-859A-60772A105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10C19-1E3E-4BE6-A63A-B985E5620FDE}"/>
              </a:ext>
            </a:extLst>
          </p:cNvPr>
          <p:cNvSpPr>
            <a:spLocks noGrp="1"/>
          </p:cNvSpPr>
          <p:nvPr>
            <p:ph type="sldNum" sz="quarter" idx="12"/>
          </p:nvPr>
        </p:nvSpPr>
        <p:spPr/>
        <p:txBody>
          <a:bodyPr/>
          <a:lstStyle/>
          <a:p>
            <a:fld id="{0DD8FA14-31A4-41DC-BDDA-4967E50B8424}" type="slidenum">
              <a:rPr lang="en-US" smtClean="0"/>
              <a:t>‹#›</a:t>
            </a:fld>
            <a:endParaRPr lang="en-US"/>
          </a:p>
        </p:txBody>
      </p:sp>
    </p:spTree>
    <p:extLst>
      <p:ext uri="{BB962C8B-B14F-4D97-AF65-F5344CB8AC3E}">
        <p14:creationId xmlns:p14="http://schemas.microsoft.com/office/powerpoint/2010/main" val="201066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50D7-D80F-479B-ABCD-CDAFEA035192}"/>
              </a:ext>
            </a:extLst>
          </p:cNvPr>
          <p:cNvSpPr>
            <a:spLocks noGrp="1"/>
          </p:cNvSpPr>
          <p:nvPr>
            <p:ph type="title"/>
          </p:nvPr>
        </p:nvSpPr>
        <p:spPr>
          <a:xfrm>
            <a:off x="838200" y="365125"/>
            <a:ext cx="10515600" cy="752475"/>
          </a:xfrm>
        </p:spPr>
        <p:txBody>
          <a:bodyPr>
            <a:normAutofit/>
          </a:bodyPr>
          <a:lstStyle>
            <a:lvl1pPr>
              <a:defRPr sz="2800">
                <a:solidFill>
                  <a:srgbClr val="00B0F0"/>
                </a:solidFill>
                <a:latin typeface="Comic Sans MS" panose="030F0702030302020204" pitchFamily="66"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84A52C8-AF86-44F3-9600-43986DBEB97C}"/>
              </a:ext>
            </a:extLst>
          </p:cNvPr>
          <p:cNvSpPr>
            <a:spLocks noGrp="1"/>
          </p:cNvSpPr>
          <p:nvPr>
            <p:ph idx="1"/>
          </p:nvPr>
        </p:nvSpPr>
        <p:spPr>
          <a:xfrm>
            <a:off x="838200" y="1320800"/>
            <a:ext cx="10515600" cy="4856163"/>
          </a:xfrm>
        </p:spPr>
        <p:txBody>
          <a:bodyPr>
            <a:normAutofit/>
          </a:bodyPr>
          <a:lstStyle>
            <a:lvl1pPr>
              <a:defRPr sz="2000">
                <a:solidFill>
                  <a:schemeClr val="tx1">
                    <a:lumMod val="65000"/>
                    <a:lumOff val="35000"/>
                  </a:schemeClr>
                </a:solidFill>
                <a:latin typeface="Comic Sans MS" panose="030F0702030302020204" pitchFamily="66" charset="0"/>
              </a:defRPr>
            </a:lvl1pPr>
            <a:lvl2pPr>
              <a:defRPr sz="1800">
                <a:solidFill>
                  <a:schemeClr val="tx1">
                    <a:lumMod val="65000"/>
                    <a:lumOff val="35000"/>
                  </a:schemeClr>
                </a:solidFill>
                <a:latin typeface="Comic Sans MS" panose="030F0702030302020204" pitchFamily="66" charset="0"/>
              </a:defRPr>
            </a:lvl2pPr>
            <a:lvl3pPr>
              <a:defRPr sz="1600">
                <a:solidFill>
                  <a:schemeClr val="tx1">
                    <a:lumMod val="65000"/>
                    <a:lumOff val="35000"/>
                  </a:schemeClr>
                </a:solidFill>
                <a:latin typeface="Comic Sans MS" panose="030F0702030302020204" pitchFamily="66" charset="0"/>
              </a:defRPr>
            </a:lvl3pPr>
            <a:lvl4pPr>
              <a:defRPr sz="1400">
                <a:solidFill>
                  <a:schemeClr val="tx1">
                    <a:lumMod val="65000"/>
                    <a:lumOff val="35000"/>
                  </a:schemeClr>
                </a:solidFill>
                <a:latin typeface="Comic Sans MS" panose="030F0702030302020204" pitchFamily="66" charset="0"/>
              </a:defRPr>
            </a:lvl4pPr>
            <a:lvl5pPr>
              <a:defRPr sz="1400">
                <a:solidFill>
                  <a:schemeClr val="tx1">
                    <a:lumMod val="65000"/>
                    <a:lumOff val="35000"/>
                  </a:schemeClr>
                </a:solidFill>
                <a:latin typeface="Comic Sans MS" panose="030F0702030302020204" pitchFamily="66"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B038920-7500-4B89-BD78-CF74AE646088}"/>
              </a:ext>
            </a:extLst>
          </p:cNvPr>
          <p:cNvSpPr>
            <a:spLocks noGrp="1"/>
          </p:cNvSpPr>
          <p:nvPr>
            <p:ph type="dt" sz="half" idx="10"/>
          </p:nvPr>
        </p:nvSpPr>
        <p:spPr/>
        <p:txBody>
          <a:bodyPr/>
          <a:lstStyle/>
          <a:p>
            <a:fld id="{8830A5E6-6CB8-4FF5-B89C-056285EFA680}" type="datetime1">
              <a:rPr lang="en-US" smtClean="0"/>
              <a:t>6/17/2019</a:t>
            </a:fld>
            <a:endParaRPr lang="en-US"/>
          </a:p>
        </p:txBody>
      </p:sp>
      <p:sp>
        <p:nvSpPr>
          <p:cNvPr id="5" name="Footer Placeholder 4">
            <a:extLst>
              <a:ext uri="{FF2B5EF4-FFF2-40B4-BE49-F238E27FC236}">
                <a16:creationId xmlns:a16="http://schemas.microsoft.com/office/drawing/2014/main" id="{C2430AF6-1461-4B7D-8ECD-416A53A72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676F4-488C-418E-A7E6-35BC89AEFA74}"/>
              </a:ext>
            </a:extLst>
          </p:cNvPr>
          <p:cNvSpPr>
            <a:spLocks noGrp="1"/>
          </p:cNvSpPr>
          <p:nvPr>
            <p:ph type="sldNum" sz="quarter" idx="12"/>
          </p:nvPr>
        </p:nvSpPr>
        <p:spPr/>
        <p:txBody>
          <a:bodyPr/>
          <a:lstStyle/>
          <a:p>
            <a:fld id="{0DD8FA14-31A4-41DC-BDDA-4967E50B8424}" type="slidenum">
              <a:rPr lang="en-US" smtClean="0"/>
              <a:t>‹#›</a:t>
            </a:fld>
            <a:endParaRPr lang="en-US"/>
          </a:p>
        </p:txBody>
      </p:sp>
    </p:spTree>
    <p:extLst>
      <p:ext uri="{BB962C8B-B14F-4D97-AF65-F5344CB8AC3E}">
        <p14:creationId xmlns:p14="http://schemas.microsoft.com/office/powerpoint/2010/main" val="10611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5BC8-0AF6-40AB-9383-727AFB584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0CE4B9-0127-4E2D-9258-BB6CE22340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CF4A72-77B2-487A-B521-1766CAC0A8DB}"/>
              </a:ext>
            </a:extLst>
          </p:cNvPr>
          <p:cNvSpPr>
            <a:spLocks noGrp="1"/>
          </p:cNvSpPr>
          <p:nvPr>
            <p:ph type="dt" sz="half" idx="10"/>
          </p:nvPr>
        </p:nvSpPr>
        <p:spPr/>
        <p:txBody>
          <a:bodyPr/>
          <a:lstStyle/>
          <a:p>
            <a:fld id="{1270E620-8EB1-467A-993A-650D4C56874D}" type="datetime1">
              <a:rPr lang="en-US" smtClean="0"/>
              <a:t>6/17/2019</a:t>
            </a:fld>
            <a:endParaRPr lang="en-US"/>
          </a:p>
        </p:txBody>
      </p:sp>
      <p:sp>
        <p:nvSpPr>
          <p:cNvPr id="5" name="Footer Placeholder 4">
            <a:extLst>
              <a:ext uri="{FF2B5EF4-FFF2-40B4-BE49-F238E27FC236}">
                <a16:creationId xmlns:a16="http://schemas.microsoft.com/office/drawing/2014/main" id="{E225C3D8-7035-4107-8973-93FF95D48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4FD82-979F-4D97-B79F-FD99DC5DB879}"/>
              </a:ext>
            </a:extLst>
          </p:cNvPr>
          <p:cNvSpPr>
            <a:spLocks noGrp="1"/>
          </p:cNvSpPr>
          <p:nvPr>
            <p:ph type="sldNum" sz="quarter" idx="12"/>
          </p:nvPr>
        </p:nvSpPr>
        <p:spPr/>
        <p:txBody>
          <a:bodyPr/>
          <a:lstStyle/>
          <a:p>
            <a:fld id="{0DD8FA14-31A4-41DC-BDDA-4967E50B8424}" type="slidenum">
              <a:rPr lang="en-US" smtClean="0"/>
              <a:t>‹#›</a:t>
            </a:fld>
            <a:endParaRPr lang="en-US"/>
          </a:p>
        </p:txBody>
      </p:sp>
    </p:spTree>
    <p:extLst>
      <p:ext uri="{BB962C8B-B14F-4D97-AF65-F5344CB8AC3E}">
        <p14:creationId xmlns:p14="http://schemas.microsoft.com/office/powerpoint/2010/main" val="119335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E516-1A55-4FD7-9D81-35E58B09E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60374A-B4C9-4B76-90B6-A4425C3A54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D3EC15-B738-4D70-B8AC-19CB608F4C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C6DB4-58AE-44DA-8CA1-F014B49069A4}"/>
              </a:ext>
            </a:extLst>
          </p:cNvPr>
          <p:cNvSpPr>
            <a:spLocks noGrp="1"/>
          </p:cNvSpPr>
          <p:nvPr>
            <p:ph type="dt" sz="half" idx="10"/>
          </p:nvPr>
        </p:nvSpPr>
        <p:spPr/>
        <p:txBody>
          <a:bodyPr/>
          <a:lstStyle/>
          <a:p>
            <a:fld id="{92FD1376-F6F3-454F-B543-C56BF65B730B}" type="datetime1">
              <a:rPr lang="en-US" smtClean="0"/>
              <a:t>6/17/2019</a:t>
            </a:fld>
            <a:endParaRPr lang="en-US"/>
          </a:p>
        </p:txBody>
      </p:sp>
      <p:sp>
        <p:nvSpPr>
          <p:cNvPr id="6" name="Footer Placeholder 5">
            <a:extLst>
              <a:ext uri="{FF2B5EF4-FFF2-40B4-BE49-F238E27FC236}">
                <a16:creationId xmlns:a16="http://schemas.microsoft.com/office/drawing/2014/main" id="{D99382A0-0CBA-4EC1-A9E8-957FDA84B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5FB42-C239-4497-AEDA-2BD78D122F21}"/>
              </a:ext>
            </a:extLst>
          </p:cNvPr>
          <p:cNvSpPr>
            <a:spLocks noGrp="1"/>
          </p:cNvSpPr>
          <p:nvPr>
            <p:ph type="sldNum" sz="quarter" idx="12"/>
          </p:nvPr>
        </p:nvSpPr>
        <p:spPr/>
        <p:txBody>
          <a:bodyPr/>
          <a:lstStyle/>
          <a:p>
            <a:fld id="{0DD8FA14-31A4-41DC-BDDA-4967E50B8424}" type="slidenum">
              <a:rPr lang="en-US" smtClean="0"/>
              <a:t>‹#›</a:t>
            </a:fld>
            <a:endParaRPr lang="en-US"/>
          </a:p>
        </p:txBody>
      </p:sp>
    </p:spTree>
    <p:extLst>
      <p:ext uri="{BB962C8B-B14F-4D97-AF65-F5344CB8AC3E}">
        <p14:creationId xmlns:p14="http://schemas.microsoft.com/office/powerpoint/2010/main" val="410283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930C-45A8-457C-8B07-8B20DFF94D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283F14-D555-4ABB-92E7-CB5F90D8D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F77A1B-F65D-493F-AFC1-15499FFCC9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CEA911-85CD-4BBF-BBC0-661EB856E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2EDE8-08A6-4292-A101-DF08BDEEF9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197BF3-178A-46E8-B1DF-28A036D9D5DF}"/>
              </a:ext>
            </a:extLst>
          </p:cNvPr>
          <p:cNvSpPr>
            <a:spLocks noGrp="1"/>
          </p:cNvSpPr>
          <p:nvPr>
            <p:ph type="dt" sz="half" idx="10"/>
          </p:nvPr>
        </p:nvSpPr>
        <p:spPr/>
        <p:txBody>
          <a:bodyPr/>
          <a:lstStyle/>
          <a:p>
            <a:fld id="{57907A77-9BE3-46C4-B276-485ECCE9FE4E}" type="datetime1">
              <a:rPr lang="en-US" smtClean="0"/>
              <a:t>6/17/2019</a:t>
            </a:fld>
            <a:endParaRPr lang="en-US"/>
          </a:p>
        </p:txBody>
      </p:sp>
      <p:sp>
        <p:nvSpPr>
          <p:cNvPr id="8" name="Footer Placeholder 7">
            <a:extLst>
              <a:ext uri="{FF2B5EF4-FFF2-40B4-BE49-F238E27FC236}">
                <a16:creationId xmlns:a16="http://schemas.microsoft.com/office/drawing/2014/main" id="{9FEE4697-4B5A-4658-90A7-1CEC2AAAE0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3BFA73-A51B-4577-B538-D8919B386353}"/>
              </a:ext>
            </a:extLst>
          </p:cNvPr>
          <p:cNvSpPr>
            <a:spLocks noGrp="1"/>
          </p:cNvSpPr>
          <p:nvPr>
            <p:ph type="sldNum" sz="quarter" idx="12"/>
          </p:nvPr>
        </p:nvSpPr>
        <p:spPr/>
        <p:txBody>
          <a:bodyPr/>
          <a:lstStyle/>
          <a:p>
            <a:fld id="{0DD8FA14-31A4-41DC-BDDA-4967E50B8424}" type="slidenum">
              <a:rPr lang="en-US" smtClean="0"/>
              <a:t>‹#›</a:t>
            </a:fld>
            <a:endParaRPr lang="en-US"/>
          </a:p>
        </p:txBody>
      </p:sp>
    </p:spTree>
    <p:extLst>
      <p:ext uri="{BB962C8B-B14F-4D97-AF65-F5344CB8AC3E}">
        <p14:creationId xmlns:p14="http://schemas.microsoft.com/office/powerpoint/2010/main" val="1075385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86F5-D762-4FCC-855A-F6C28AAFF31C}"/>
              </a:ext>
            </a:extLst>
          </p:cNvPr>
          <p:cNvSpPr>
            <a:spLocks noGrp="1"/>
          </p:cNvSpPr>
          <p:nvPr>
            <p:ph type="title"/>
          </p:nvPr>
        </p:nvSpPr>
        <p:spPr>
          <a:xfrm>
            <a:off x="838200" y="345671"/>
            <a:ext cx="10515600" cy="461726"/>
          </a:xfrm>
        </p:spPr>
        <p:txBody>
          <a:bodyPr>
            <a:normAutofit/>
          </a:bodyPr>
          <a:lstStyle>
            <a:lvl1pPr>
              <a:defRPr sz="2400"/>
            </a:lvl1pPr>
          </a:lstStyle>
          <a:p>
            <a:r>
              <a:rPr lang="en-US" dirty="0"/>
              <a:t>Click to edit Master title style</a:t>
            </a:r>
          </a:p>
        </p:txBody>
      </p:sp>
      <p:sp>
        <p:nvSpPr>
          <p:cNvPr id="3" name="Date Placeholder 2">
            <a:extLst>
              <a:ext uri="{FF2B5EF4-FFF2-40B4-BE49-F238E27FC236}">
                <a16:creationId xmlns:a16="http://schemas.microsoft.com/office/drawing/2014/main" id="{53A82E56-DC03-4939-9901-918138EC24A2}"/>
              </a:ext>
            </a:extLst>
          </p:cNvPr>
          <p:cNvSpPr>
            <a:spLocks noGrp="1"/>
          </p:cNvSpPr>
          <p:nvPr>
            <p:ph type="dt" sz="half" idx="10"/>
          </p:nvPr>
        </p:nvSpPr>
        <p:spPr/>
        <p:txBody>
          <a:bodyPr/>
          <a:lstStyle/>
          <a:p>
            <a:fld id="{84C224C7-5951-4DD4-8B3C-7B9096EFEABB}" type="datetime1">
              <a:rPr lang="en-US" smtClean="0"/>
              <a:t>6/17/2019</a:t>
            </a:fld>
            <a:endParaRPr lang="en-US"/>
          </a:p>
        </p:txBody>
      </p:sp>
      <p:sp>
        <p:nvSpPr>
          <p:cNvPr id="4" name="Footer Placeholder 3">
            <a:extLst>
              <a:ext uri="{FF2B5EF4-FFF2-40B4-BE49-F238E27FC236}">
                <a16:creationId xmlns:a16="http://schemas.microsoft.com/office/drawing/2014/main" id="{69034FE2-1C6B-44D5-96E4-EDB3573434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F8ED67-90C0-47FB-BB68-987D536E79B5}"/>
              </a:ext>
            </a:extLst>
          </p:cNvPr>
          <p:cNvSpPr>
            <a:spLocks noGrp="1"/>
          </p:cNvSpPr>
          <p:nvPr>
            <p:ph type="sldNum" sz="quarter" idx="12"/>
          </p:nvPr>
        </p:nvSpPr>
        <p:spPr/>
        <p:txBody>
          <a:bodyPr/>
          <a:lstStyle/>
          <a:p>
            <a:fld id="{0DD8FA14-31A4-41DC-BDDA-4967E50B8424}" type="slidenum">
              <a:rPr lang="en-US" smtClean="0"/>
              <a:t>‹#›</a:t>
            </a:fld>
            <a:endParaRPr lang="en-US"/>
          </a:p>
        </p:txBody>
      </p:sp>
    </p:spTree>
    <p:extLst>
      <p:ext uri="{BB962C8B-B14F-4D97-AF65-F5344CB8AC3E}">
        <p14:creationId xmlns:p14="http://schemas.microsoft.com/office/powerpoint/2010/main" val="374603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890F8-2BD4-48C7-9220-96C9281EDE4C}"/>
              </a:ext>
            </a:extLst>
          </p:cNvPr>
          <p:cNvSpPr>
            <a:spLocks noGrp="1"/>
          </p:cNvSpPr>
          <p:nvPr>
            <p:ph type="dt" sz="half" idx="10"/>
          </p:nvPr>
        </p:nvSpPr>
        <p:spPr/>
        <p:txBody>
          <a:bodyPr/>
          <a:lstStyle/>
          <a:p>
            <a:fld id="{60FB95EF-4FA8-425F-90BE-78F261230010}" type="datetime1">
              <a:rPr lang="en-US" smtClean="0"/>
              <a:t>6/17/2019</a:t>
            </a:fld>
            <a:endParaRPr lang="en-US"/>
          </a:p>
        </p:txBody>
      </p:sp>
      <p:sp>
        <p:nvSpPr>
          <p:cNvPr id="3" name="Footer Placeholder 2">
            <a:extLst>
              <a:ext uri="{FF2B5EF4-FFF2-40B4-BE49-F238E27FC236}">
                <a16:creationId xmlns:a16="http://schemas.microsoft.com/office/drawing/2014/main" id="{8942E5ED-8D5C-4185-B25C-CC2F1FE370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356118-A19D-4593-831E-4C8749766F3D}"/>
              </a:ext>
            </a:extLst>
          </p:cNvPr>
          <p:cNvSpPr>
            <a:spLocks noGrp="1"/>
          </p:cNvSpPr>
          <p:nvPr>
            <p:ph type="sldNum" sz="quarter" idx="12"/>
          </p:nvPr>
        </p:nvSpPr>
        <p:spPr/>
        <p:txBody>
          <a:bodyPr/>
          <a:lstStyle/>
          <a:p>
            <a:fld id="{0DD8FA14-31A4-41DC-BDDA-4967E50B8424}" type="slidenum">
              <a:rPr lang="en-US" smtClean="0"/>
              <a:t>‹#›</a:t>
            </a:fld>
            <a:endParaRPr lang="en-US"/>
          </a:p>
        </p:txBody>
      </p:sp>
    </p:spTree>
    <p:extLst>
      <p:ext uri="{BB962C8B-B14F-4D97-AF65-F5344CB8AC3E}">
        <p14:creationId xmlns:p14="http://schemas.microsoft.com/office/powerpoint/2010/main" val="354206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FB72-7BB4-4F61-BF4C-22BA7D595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D940DB-44A9-4A72-9397-D018F0C3A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87CCE3-A954-4BD8-ADD2-A99982C92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BC9E8-9D97-40CF-8C3B-8BEBCAA0B4B1}"/>
              </a:ext>
            </a:extLst>
          </p:cNvPr>
          <p:cNvSpPr>
            <a:spLocks noGrp="1"/>
          </p:cNvSpPr>
          <p:nvPr>
            <p:ph type="dt" sz="half" idx="10"/>
          </p:nvPr>
        </p:nvSpPr>
        <p:spPr/>
        <p:txBody>
          <a:bodyPr/>
          <a:lstStyle/>
          <a:p>
            <a:fld id="{A24415D9-82B2-4847-8030-49231EEBA828}" type="datetime1">
              <a:rPr lang="en-US" smtClean="0"/>
              <a:t>6/17/2019</a:t>
            </a:fld>
            <a:endParaRPr lang="en-US"/>
          </a:p>
        </p:txBody>
      </p:sp>
      <p:sp>
        <p:nvSpPr>
          <p:cNvPr id="6" name="Footer Placeholder 5">
            <a:extLst>
              <a:ext uri="{FF2B5EF4-FFF2-40B4-BE49-F238E27FC236}">
                <a16:creationId xmlns:a16="http://schemas.microsoft.com/office/drawing/2014/main" id="{2B970546-7924-41B4-945B-F58CCD609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96D3B-1697-4215-A459-8002A2D52881}"/>
              </a:ext>
            </a:extLst>
          </p:cNvPr>
          <p:cNvSpPr>
            <a:spLocks noGrp="1"/>
          </p:cNvSpPr>
          <p:nvPr>
            <p:ph type="sldNum" sz="quarter" idx="12"/>
          </p:nvPr>
        </p:nvSpPr>
        <p:spPr/>
        <p:txBody>
          <a:bodyPr/>
          <a:lstStyle/>
          <a:p>
            <a:fld id="{0DD8FA14-31A4-41DC-BDDA-4967E50B8424}" type="slidenum">
              <a:rPr lang="en-US" smtClean="0"/>
              <a:t>‹#›</a:t>
            </a:fld>
            <a:endParaRPr lang="en-US"/>
          </a:p>
        </p:txBody>
      </p:sp>
    </p:spTree>
    <p:extLst>
      <p:ext uri="{BB962C8B-B14F-4D97-AF65-F5344CB8AC3E}">
        <p14:creationId xmlns:p14="http://schemas.microsoft.com/office/powerpoint/2010/main" val="428146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FF7F-41E2-428D-9786-2D78593C0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6C8396-DFE4-41D6-91B1-8C58501046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E549AC-2DC2-422B-A1A2-45EF3B970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A0EEE-B5DC-44C1-A0E9-451A4D721E0A}"/>
              </a:ext>
            </a:extLst>
          </p:cNvPr>
          <p:cNvSpPr>
            <a:spLocks noGrp="1"/>
          </p:cNvSpPr>
          <p:nvPr>
            <p:ph type="dt" sz="half" idx="10"/>
          </p:nvPr>
        </p:nvSpPr>
        <p:spPr/>
        <p:txBody>
          <a:bodyPr/>
          <a:lstStyle/>
          <a:p>
            <a:fld id="{75905A21-953F-4682-B369-E41CA230019B}" type="datetime1">
              <a:rPr lang="en-US" smtClean="0"/>
              <a:t>6/17/2019</a:t>
            </a:fld>
            <a:endParaRPr lang="en-US"/>
          </a:p>
        </p:txBody>
      </p:sp>
      <p:sp>
        <p:nvSpPr>
          <p:cNvPr id="6" name="Footer Placeholder 5">
            <a:extLst>
              <a:ext uri="{FF2B5EF4-FFF2-40B4-BE49-F238E27FC236}">
                <a16:creationId xmlns:a16="http://schemas.microsoft.com/office/drawing/2014/main" id="{C80C1BF4-47CB-4EF2-9DF5-3BEFA0551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A243F-8A99-43D6-8968-147B9DDA4CD9}"/>
              </a:ext>
            </a:extLst>
          </p:cNvPr>
          <p:cNvSpPr>
            <a:spLocks noGrp="1"/>
          </p:cNvSpPr>
          <p:nvPr>
            <p:ph type="sldNum" sz="quarter" idx="12"/>
          </p:nvPr>
        </p:nvSpPr>
        <p:spPr/>
        <p:txBody>
          <a:bodyPr/>
          <a:lstStyle/>
          <a:p>
            <a:fld id="{0DD8FA14-31A4-41DC-BDDA-4967E50B8424}" type="slidenum">
              <a:rPr lang="en-US" smtClean="0"/>
              <a:t>‹#›</a:t>
            </a:fld>
            <a:endParaRPr lang="en-US"/>
          </a:p>
        </p:txBody>
      </p:sp>
    </p:spTree>
    <p:extLst>
      <p:ext uri="{BB962C8B-B14F-4D97-AF65-F5344CB8AC3E}">
        <p14:creationId xmlns:p14="http://schemas.microsoft.com/office/powerpoint/2010/main" val="1427218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B5ED14-FB10-49D6-A0C2-A73689E90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00CB69-5722-4852-9044-4310E1948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B69E7-FDB1-4B3F-981E-399F9833F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B8185-4307-4F82-AE1D-1A3CC6CB01B3}" type="datetime1">
              <a:rPr lang="en-US" smtClean="0"/>
              <a:t>6/17/2019</a:t>
            </a:fld>
            <a:endParaRPr lang="en-US"/>
          </a:p>
        </p:txBody>
      </p:sp>
      <p:sp>
        <p:nvSpPr>
          <p:cNvPr id="5" name="Footer Placeholder 4">
            <a:extLst>
              <a:ext uri="{FF2B5EF4-FFF2-40B4-BE49-F238E27FC236}">
                <a16:creationId xmlns:a16="http://schemas.microsoft.com/office/drawing/2014/main" id="{580794F2-6C6D-4CDE-BD29-FCC09B9427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99BD58-AF55-434A-8B54-29FA84BCB9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8FA14-31A4-41DC-BDDA-4967E50B8424}" type="slidenum">
              <a:rPr lang="en-US" smtClean="0"/>
              <a:t>‹#›</a:t>
            </a:fld>
            <a:endParaRPr lang="en-US"/>
          </a:p>
        </p:txBody>
      </p:sp>
    </p:spTree>
    <p:extLst>
      <p:ext uri="{BB962C8B-B14F-4D97-AF65-F5344CB8AC3E}">
        <p14:creationId xmlns:p14="http://schemas.microsoft.com/office/powerpoint/2010/main" val="200151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chicago.org/Health-Human-Services/Census-Data-Selected-socioeconomic-indicators-in-C/kn9c-c2s2" TargetMode="External"/><Relationship Id="rId2" Type="http://schemas.openxmlformats.org/officeDocument/2006/relationships/hyperlink" Target="https://data.cityofchicago.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72B5-AC36-4FCA-B0E9-212168C3EFFF}"/>
              </a:ext>
            </a:extLst>
          </p:cNvPr>
          <p:cNvSpPr>
            <a:spLocks noGrp="1"/>
          </p:cNvSpPr>
          <p:nvPr>
            <p:ph type="ctrTitle"/>
          </p:nvPr>
        </p:nvSpPr>
        <p:spPr>
          <a:xfrm>
            <a:off x="1415846" y="1041400"/>
            <a:ext cx="9144000" cy="2387600"/>
          </a:xfrm>
          <a:noFill/>
          <a:ln>
            <a:noFill/>
          </a:ln>
        </p:spPr>
        <p:txBody>
          <a:bodyPr>
            <a:normAutofit/>
          </a:bodyPr>
          <a:lstStyle/>
          <a:p>
            <a:r>
              <a:rPr lang="en-US" sz="2400" dirty="0">
                <a:latin typeface="Comic Sans MS" panose="030F0702030302020204" pitchFamily="66" charset="0"/>
              </a:rPr>
              <a:t>Capstone Project – Battle of Neighborhoods</a:t>
            </a:r>
            <a:br>
              <a:rPr lang="en-US" sz="2400" dirty="0">
                <a:latin typeface="Comic Sans MS" panose="030F0702030302020204" pitchFamily="66" charset="0"/>
              </a:rPr>
            </a:br>
            <a:br>
              <a:rPr lang="en-US" sz="3200" dirty="0"/>
            </a:br>
            <a:r>
              <a:rPr lang="en-US" sz="3200" dirty="0">
                <a:solidFill>
                  <a:srgbClr val="0070C0"/>
                </a:solidFill>
                <a:latin typeface="Comic Sans MS" panose="030F0702030302020204" pitchFamily="66" charset="0"/>
              </a:rPr>
              <a:t>Understand Chicago Community Areas</a:t>
            </a:r>
            <a:br>
              <a:rPr lang="en-US" sz="3200" dirty="0">
                <a:solidFill>
                  <a:srgbClr val="0070C0"/>
                </a:solidFill>
              </a:rPr>
            </a:br>
            <a:endParaRPr lang="en-US" sz="3200" dirty="0">
              <a:solidFill>
                <a:srgbClr val="0070C0"/>
              </a:solidFill>
            </a:endParaRPr>
          </a:p>
        </p:txBody>
      </p:sp>
      <p:sp>
        <p:nvSpPr>
          <p:cNvPr id="3" name="Subtitle 2">
            <a:extLst>
              <a:ext uri="{FF2B5EF4-FFF2-40B4-BE49-F238E27FC236}">
                <a16:creationId xmlns:a16="http://schemas.microsoft.com/office/drawing/2014/main" id="{E70C74A0-F167-4AF8-BCA6-6346081D5146}"/>
              </a:ext>
            </a:extLst>
          </p:cNvPr>
          <p:cNvSpPr>
            <a:spLocks noGrp="1"/>
          </p:cNvSpPr>
          <p:nvPr>
            <p:ph type="subTitle" idx="1"/>
          </p:nvPr>
        </p:nvSpPr>
        <p:spPr>
          <a:xfrm>
            <a:off x="1415846" y="3814792"/>
            <a:ext cx="9144000" cy="1655762"/>
          </a:xfrm>
          <a:noFill/>
          <a:ln>
            <a:noFill/>
          </a:ln>
        </p:spPr>
        <p:txBody>
          <a:bodyPr>
            <a:normAutofit/>
          </a:bodyPr>
          <a:lstStyle/>
          <a:p>
            <a:r>
              <a:rPr lang="en-US" sz="1800" dirty="0">
                <a:latin typeface="Comic Sans MS" panose="030F0702030302020204" pitchFamily="66" charset="0"/>
              </a:rPr>
              <a:t> </a:t>
            </a:r>
          </a:p>
        </p:txBody>
      </p:sp>
    </p:spTree>
    <p:extLst>
      <p:ext uri="{BB962C8B-B14F-4D97-AF65-F5344CB8AC3E}">
        <p14:creationId xmlns:p14="http://schemas.microsoft.com/office/powerpoint/2010/main" val="2091749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A787-1473-4A38-9F8C-CC2659CCAC1B}"/>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903EA742-406A-4066-ACE1-888713DBCD9E}"/>
              </a:ext>
            </a:extLst>
          </p:cNvPr>
          <p:cNvSpPr>
            <a:spLocks noGrp="1"/>
          </p:cNvSpPr>
          <p:nvPr>
            <p:ph idx="1"/>
          </p:nvPr>
        </p:nvSpPr>
        <p:spPr/>
        <p:txBody>
          <a:bodyPr>
            <a:normAutofit/>
          </a:bodyPr>
          <a:lstStyle/>
          <a:p>
            <a:r>
              <a:rPr lang="en-US" sz="1800" dirty="0"/>
              <a:t>From the bubble chart above, one can conclude that cluster 2 per neighborhood type, i.e., </a:t>
            </a:r>
            <a:r>
              <a:rPr lang="en-US" sz="1800" i="1" dirty="0"/>
              <a:t>the busy city region</a:t>
            </a:r>
            <a:r>
              <a:rPr lang="en-US" sz="1800" dirty="0"/>
              <a:t>, exist in all types of community areas. (Census group 2 has a smaller circle since this particular high-income group has a relatively smaller membership.)</a:t>
            </a:r>
          </a:p>
          <a:p>
            <a:r>
              <a:rPr lang="en-US" sz="1800" dirty="0"/>
              <a:t>Also, the high-income neighborhoods only exist in cluster 2, not in other clusters. These are indeed popular areas that attract businesses, younger generations, and those who love city life.</a:t>
            </a:r>
          </a:p>
          <a:p>
            <a:r>
              <a:rPr lang="en-US" sz="1800" dirty="0"/>
              <a:t>Middle-income community areas are either in busy city regions or in quiet residential areas, but not in older residential areas. </a:t>
            </a:r>
          </a:p>
          <a:p>
            <a:r>
              <a:rPr lang="en-US" sz="1800" dirty="0"/>
              <a:t>The one community area that doesn’t have any venues (Cluster 3) belongs to the poorest cluster.</a:t>
            </a:r>
          </a:p>
          <a:p>
            <a:r>
              <a:rPr lang="en-US" sz="1800" dirty="0"/>
              <a:t>From the above analysis, we can see that businesses exist in all types of community areas regardless their social economic indices. However, business owners need to be aware that even for the same business categories, they’re dealing with different types of customers. </a:t>
            </a:r>
          </a:p>
          <a:p>
            <a:r>
              <a:rPr lang="en-US" sz="1800" dirty="0"/>
              <a:t>A set of community areas near downtown Chicago are the wealthiest areas. Older communities have more ethnic foods and are likely to have residents who have been there for long time with older buildings/houses.</a:t>
            </a:r>
          </a:p>
          <a:p>
            <a:endParaRPr lang="en-US" dirty="0"/>
          </a:p>
          <a:p>
            <a:endParaRPr lang="en-US" dirty="0"/>
          </a:p>
        </p:txBody>
      </p:sp>
      <p:sp>
        <p:nvSpPr>
          <p:cNvPr id="4" name="Date Placeholder 3">
            <a:extLst>
              <a:ext uri="{FF2B5EF4-FFF2-40B4-BE49-F238E27FC236}">
                <a16:creationId xmlns:a16="http://schemas.microsoft.com/office/drawing/2014/main" id="{BC447EA6-8BF9-42B1-B1B9-D3490CC0017F}"/>
              </a:ext>
            </a:extLst>
          </p:cNvPr>
          <p:cNvSpPr>
            <a:spLocks noGrp="1"/>
          </p:cNvSpPr>
          <p:nvPr>
            <p:ph type="dt" sz="half" idx="10"/>
          </p:nvPr>
        </p:nvSpPr>
        <p:spPr/>
        <p:txBody>
          <a:bodyPr/>
          <a:lstStyle/>
          <a:p>
            <a:fld id="{8830A5E6-6CB8-4FF5-B89C-056285EFA680}" type="datetime1">
              <a:rPr lang="en-US" smtClean="0"/>
              <a:t>6/18/2019</a:t>
            </a:fld>
            <a:endParaRPr lang="en-US"/>
          </a:p>
        </p:txBody>
      </p:sp>
      <p:sp>
        <p:nvSpPr>
          <p:cNvPr id="5" name="Slide Number Placeholder 4">
            <a:extLst>
              <a:ext uri="{FF2B5EF4-FFF2-40B4-BE49-F238E27FC236}">
                <a16:creationId xmlns:a16="http://schemas.microsoft.com/office/drawing/2014/main" id="{98F24AF2-A365-4272-AE0C-8E753636E25E}"/>
              </a:ext>
            </a:extLst>
          </p:cNvPr>
          <p:cNvSpPr>
            <a:spLocks noGrp="1"/>
          </p:cNvSpPr>
          <p:nvPr>
            <p:ph type="sldNum" sz="quarter" idx="12"/>
          </p:nvPr>
        </p:nvSpPr>
        <p:spPr/>
        <p:txBody>
          <a:bodyPr/>
          <a:lstStyle/>
          <a:p>
            <a:fld id="{0DD8FA14-31A4-41DC-BDDA-4967E50B8424}" type="slidenum">
              <a:rPr lang="en-US" smtClean="0"/>
              <a:t>10</a:t>
            </a:fld>
            <a:endParaRPr lang="en-US"/>
          </a:p>
        </p:txBody>
      </p:sp>
    </p:spTree>
    <p:extLst>
      <p:ext uri="{BB962C8B-B14F-4D97-AF65-F5344CB8AC3E}">
        <p14:creationId xmlns:p14="http://schemas.microsoft.com/office/powerpoint/2010/main" val="296222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052D-5CAE-4C47-9645-191FA564B96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7D41DDD-28F3-4FC5-97E5-9EFFDF07BDDD}"/>
              </a:ext>
            </a:extLst>
          </p:cNvPr>
          <p:cNvSpPr>
            <a:spLocks noGrp="1"/>
          </p:cNvSpPr>
          <p:nvPr>
            <p:ph idx="1"/>
          </p:nvPr>
        </p:nvSpPr>
        <p:spPr>
          <a:xfrm>
            <a:off x="838200" y="1117600"/>
            <a:ext cx="10515600" cy="4856163"/>
          </a:xfrm>
        </p:spPr>
        <p:txBody>
          <a:bodyPr>
            <a:noAutofit/>
          </a:bodyPr>
          <a:lstStyle/>
          <a:p>
            <a:pPr>
              <a:lnSpc>
                <a:spcPct val="100000"/>
              </a:lnSpc>
            </a:pPr>
            <a:r>
              <a:rPr lang="en-US" sz="1600" dirty="0"/>
              <a:t>In this report, we used two sets of data to cluster the community areas in Chicago into different clusters. Each cluster is examined and labeled with its specific characteristics that will allow users to understand the community areas better. </a:t>
            </a:r>
          </a:p>
          <a:p>
            <a:pPr>
              <a:lnSpc>
                <a:spcPct val="100000"/>
              </a:lnSpc>
            </a:pPr>
            <a:r>
              <a:rPr lang="en-US" sz="1600" dirty="0"/>
              <a:t>Based on the social economic indices, we grouped the community areas into 4 different groups:</a:t>
            </a:r>
          </a:p>
          <a:p>
            <a:pPr lvl="1">
              <a:lnSpc>
                <a:spcPct val="100000"/>
              </a:lnSpc>
            </a:pPr>
            <a:r>
              <a:rPr lang="en-US" sz="1600" dirty="0"/>
              <a:t>Low income</a:t>
            </a:r>
          </a:p>
          <a:p>
            <a:pPr lvl="1">
              <a:lnSpc>
                <a:spcPct val="100000"/>
              </a:lnSpc>
            </a:pPr>
            <a:r>
              <a:rPr lang="en-US" sz="1600" dirty="0"/>
              <a:t>Poor </a:t>
            </a:r>
          </a:p>
          <a:p>
            <a:pPr lvl="1">
              <a:lnSpc>
                <a:spcPct val="100000"/>
              </a:lnSpc>
            </a:pPr>
            <a:r>
              <a:rPr lang="en-US" sz="1600" dirty="0"/>
              <a:t>High income</a:t>
            </a:r>
          </a:p>
          <a:p>
            <a:pPr lvl="1">
              <a:lnSpc>
                <a:spcPct val="100000"/>
              </a:lnSpc>
            </a:pPr>
            <a:r>
              <a:rPr lang="en-US" sz="1600" dirty="0"/>
              <a:t>Moderate income</a:t>
            </a:r>
          </a:p>
          <a:p>
            <a:pPr>
              <a:lnSpc>
                <a:spcPct val="100000"/>
              </a:lnSpc>
            </a:pPr>
            <a:r>
              <a:rPr lang="en-US" sz="1600" dirty="0"/>
              <a:t>Based on the neighborhood venues, we cluster the community areas into also 4 different clusters:</a:t>
            </a:r>
          </a:p>
          <a:p>
            <a:pPr lvl="1">
              <a:lnSpc>
                <a:spcPct val="100000"/>
              </a:lnSpc>
            </a:pPr>
            <a:r>
              <a:rPr lang="en-US" sz="1600" dirty="0"/>
              <a:t>Quite residential areas</a:t>
            </a:r>
          </a:p>
          <a:p>
            <a:pPr lvl="1">
              <a:lnSpc>
                <a:spcPct val="100000"/>
              </a:lnSpc>
            </a:pPr>
            <a:r>
              <a:rPr lang="en-US" sz="1600" dirty="0"/>
              <a:t>Older residential areas with specific ethnic groups</a:t>
            </a:r>
          </a:p>
          <a:p>
            <a:pPr lvl="1">
              <a:lnSpc>
                <a:spcPct val="100000"/>
              </a:lnSpc>
            </a:pPr>
            <a:r>
              <a:rPr lang="en-US" sz="1600" dirty="0"/>
              <a:t>Busy city regions </a:t>
            </a:r>
          </a:p>
          <a:p>
            <a:pPr lvl="1">
              <a:lnSpc>
                <a:spcPct val="100000"/>
              </a:lnSpc>
            </a:pPr>
            <a:r>
              <a:rPr lang="en-US" sz="1600" dirty="0"/>
              <a:t>Area with no nearby venues (1 community area only).</a:t>
            </a:r>
          </a:p>
          <a:p>
            <a:pPr>
              <a:lnSpc>
                <a:spcPct val="100000"/>
              </a:lnSpc>
            </a:pPr>
            <a:r>
              <a:rPr lang="en-US" sz="1600" dirty="0"/>
              <a:t>The relationships between the two clusters are not as obvious but we’re able observe a few points using the bubble chart.</a:t>
            </a:r>
          </a:p>
        </p:txBody>
      </p:sp>
      <p:sp>
        <p:nvSpPr>
          <p:cNvPr id="4" name="Date Placeholder 3">
            <a:extLst>
              <a:ext uri="{FF2B5EF4-FFF2-40B4-BE49-F238E27FC236}">
                <a16:creationId xmlns:a16="http://schemas.microsoft.com/office/drawing/2014/main" id="{7CE3F75E-09FE-47AF-84B1-06E90EB70697}"/>
              </a:ext>
            </a:extLst>
          </p:cNvPr>
          <p:cNvSpPr>
            <a:spLocks noGrp="1"/>
          </p:cNvSpPr>
          <p:nvPr>
            <p:ph type="dt" sz="half" idx="10"/>
          </p:nvPr>
        </p:nvSpPr>
        <p:spPr/>
        <p:txBody>
          <a:bodyPr/>
          <a:lstStyle/>
          <a:p>
            <a:fld id="{8830A5E6-6CB8-4FF5-B89C-056285EFA680}" type="datetime1">
              <a:rPr lang="en-US" smtClean="0"/>
              <a:pPr/>
              <a:t>6/18/2019</a:t>
            </a:fld>
            <a:endParaRPr lang="en-US"/>
          </a:p>
        </p:txBody>
      </p:sp>
      <p:sp>
        <p:nvSpPr>
          <p:cNvPr id="5" name="Slide Number Placeholder 4">
            <a:extLst>
              <a:ext uri="{FF2B5EF4-FFF2-40B4-BE49-F238E27FC236}">
                <a16:creationId xmlns:a16="http://schemas.microsoft.com/office/drawing/2014/main" id="{CEA2F477-AF42-4400-AFF7-E2E1F8BFC92B}"/>
              </a:ext>
            </a:extLst>
          </p:cNvPr>
          <p:cNvSpPr>
            <a:spLocks noGrp="1"/>
          </p:cNvSpPr>
          <p:nvPr>
            <p:ph type="sldNum" sz="quarter" idx="12"/>
          </p:nvPr>
        </p:nvSpPr>
        <p:spPr/>
        <p:txBody>
          <a:bodyPr/>
          <a:lstStyle/>
          <a:p>
            <a:fld id="{0DD8FA14-31A4-41DC-BDDA-4967E50B8424}" type="slidenum">
              <a:rPr lang="en-US" smtClean="0"/>
              <a:pPr/>
              <a:t>11</a:t>
            </a:fld>
            <a:endParaRPr lang="en-US"/>
          </a:p>
        </p:txBody>
      </p:sp>
      <p:sp>
        <p:nvSpPr>
          <p:cNvPr id="11" name="TextBox 10">
            <a:extLst>
              <a:ext uri="{FF2B5EF4-FFF2-40B4-BE49-F238E27FC236}">
                <a16:creationId xmlns:a16="http://schemas.microsoft.com/office/drawing/2014/main" id="{C5426911-ECA1-4617-96E7-9258661A8131}"/>
              </a:ext>
            </a:extLst>
          </p:cNvPr>
          <p:cNvSpPr txBox="1"/>
          <p:nvPr/>
        </p:nvSpPr>
        <p:spPr>
          <a:xfrm>
            <a:off x="3970501" y="2483717"/>
            <a:ext cx="7166686" cy="830997"/>
          </a:xfrm>
          <a:prstGeom prst="rect">
            <a:avLst/>
          </a:prstGeom>
          <a:solidFill>
            <a:srgbClr val="9DC3E6"/>
          </a:solidFill>
        </p:spPr>
        <p:txBody>
          <a:bodyPr wrap="square" rtlCol="0">
            <a:spAutoFit/>
          </a:bodyPr>
          <a:lstStyle/>
          <a:p>
            <a:r>
              <a:rPr lang="en-US" sz="1600" dirty="0">
                <a:solidFill>
                  <a:schemeClr val="bg1"/>
                </a:solidFill>
              </a:rPr>
              <a:t>We hope the analysis provides useful information to anyone who would like to understand better the Chicago community areas either for setting business strategies or choosing a future neighborhood to stay.</a:t>
            </a:r>
          </a:p>
        </p:txBody>
      </p:sp>
    </p:spTree>
    <p:extLst>
      <p:ext uri="{BB962C8B-B14F-4D97-AF65-F5344CB8AC3E}">
        <p14:creationId xmlns:p14="http://schemas.microsoft.com/office/powerpoint/2010/main" val="372863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728E-B6DE-4FBE-8D35-42DFBE8F199C}"/>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B9269C17-4612-4794-9120-7D591996CFF7}"/>
              </a:ext>
            </a:extLst>
          </p:cNvPr>
          <p:cNvSpPr>
            <a:spLocks noGrp="1"/>
          </p:cNvSpPr>
          <p:nvPr>
            <p:ph idx="1"/>
          </p:nvPr>
        </p:nvSpPr>
        <p:spPr>
          <a:xfrm>
            <a:off x="838199" y="1280607"/>
            <a:ext cx="7962893" cy="3686248"/>
          </a:xfrm>
        </p:spPr>
        <p:txBody>
          <a:bodyPr>
            <a:normAutofit/>
          </a:bodyPr>
          <a:lstStyle/>
          <a:p>
            <a:r>
              <a:rPr lang="en-US" dirty="0"/>
              <a:t>This project studies the </a:t>
            </a:r>
            <a:r>
              <a:rPr lang="en-US" b="1" i="1" dirty="0"/>
              <a:t>Chicago Community Areas </a:t>
            </a:r>
            <a:r>
              <a:rPr lang="en-US" dirty="0"/>
              <a:t>from two different perspectives: </a:t>
            </a:r>
          </a:p>
          <a:p>
            <a:pPr lvl="1"/>
            <a:r>
              <a:rPr lang="en-US" dirty="0"/>
              <a:t>social economic indices, and </a:t>
            </a:r>
          </a:p>
          <a:p>
            <a:pPr lvl="1"/>
            <a:r>
              <a:rPr lang="en-US" dirty="0"/>
              <a:t>neighborhood venues</a:t>
            </a:r>
          </a:p>
          <a:p>
            <a:r>
              <a:rPr lang="en-US" dirty="0"/>
              <a:t>About Community Area</a:t>
            </a:r>
          </a:p>
          <a:p>
            <a:pPr lvl="1"/>
            <a:r>
              <a:rPr lang="en-US" dirty="0"/>
              <a:t>“Community areas” are loosely the same as “neighborhoods”, and in most cases, there is a one-to-one mapping between a neighborhood and a community area.</a:t>
            </a:r>
          </a:p>
          <a:p>
            <a:pPr lvl="1"/>
            <a:r>
              <a:rPr lang="en-US" dirty="0"/>
              <a:t>We use “community area” in this study since official census data are collected for community areas but not for neighborhoods</a:t>
            </a:r>
          </a:p>
          <a:p>
            <a:pPr lvl="1"/>
            <a:r>
              <a:rPr lang="en-US" dirty="0"/>
              <a:t>These two terms are used interchangeable in the rest of the package.</a:t>
            </a:r>
          </a:p>
        </p:txBody>
      </p:sp>
      <p:sp>
        <p:nvSpPr>
          <p:cNvPr id="4" name="Date Placeholder 3">
            <a:extLst>
              <a:ext uri="{FF2B5EF4-FFF2-40B4-BE49-F238E27FC236}">
                <a16:creationId xmlns:a16="http://schemas.microsoft.com/office/drawing/2014/main" id="{8623E8AF-7920-435B-BA34-184ADB9E96BE}"/>
              </a:ext>
            </a:extLst>
          </p:cNvPr>
          <p:cNvSpPr>
            <a:spLocks noGrp="1"/>
          </p:cNvSpPr>
          <p:nvPr>
            <p:ph type="dt" sz="half" idx="10"/>
          </p:nvPr>
        </p:nvSpPr>
        <p:spPr/>
        <p:txBody>
          <a:bodyPr/>
          <a:lstStyle/>
          <a:p>
            <a:fld id="{8FFDDB1F-3034-493B-A62B-4F3D7AA38E43}" type="datetime1">
              <a:rPr lang="en-US" smtClean="0"/>
              <a:t>6/18/2019</a:t>
            </a:fld>
            <a:endParaRPr lang="en-US"/>
          </a:p>
        </p:txBody>
      </p:sp>
      <p:sp>
        <p:nvSpPr>
          <p:cNvPr id="6" name="Slide Number Placeholder 5">
            <a:extLst>
              <a:ext uri="{FF2B5EF4-FFF2-40B4-BE49-F238E27FC236}">
                <a16:creationId xmlns:a16="http://schemas.microsoft.com/office/drawing/2014/main" id="{7925E3A6-293F-4D4C-8D28-950142517439}"/>
              </a:ext>
            </a:extLst>
          </p:cNvPr>
          <p:cNvSpPr>
            <a:spLocks noGrp="1"/>
          </p:cNvSpPr>
          <p:nvPr>
            <p:ph type="sldNum" sz="quarter" idx="12"/>
          </p:nvPr>
        </p:nvSpPr>
        <p:spPr/>
        <p:txBody>
          <a:bodyPr/>
          <a:lstStyle/>
          <a:p>
            <a:fld id="{0DD8FA14-31A4-41DC-BDDA-4967E50B8424}" type="slidenum">
              <a:rPr lang="en-US" smtClean="0"/>
              <a:pPr/>
              <a:t>2</a:t>
            </a:fld>
            <a:endParaRPr lang="en-US" dirty="0"/>
          </a:p>
        </p:txBody>
      </p:sp>
      <p:pic>
        <p:nvPicPr>
          <p:cNvPr id="5" name="Picture 4">
            <a:extLst>
              <a:ext uri="{FF2B5EF4-FFF2-40B4-BE49-F238E27FC236}">
                <a16:creationId xmlns:a16="http://schemas.microsoft.com/office/drawing/2014/main" id="{8FCDC771-785B-4637-822C-68351C6F1E3E}"/>
              </a:ext>
            </a:extLst>
          </p:cNvPr>
          <p:cNvPicPr>
            <a:picLocks noChangeAspect="1"/>
          </p:cNvPicPr>
          <p:nvPr/>
        </p:nvPicPr>
        <p:blipFill>
          <a:blip r:embed="rId2"/>
          <a:stretch>
            <a:fillRect/>
          </a:stretch>
        </p:blipFill>
        <p:spPr>
          <a:xfrm>
            <a:off x="8829837" y="1280606"/>
            <a:ext cx="2523963" cy="3273836"/>
          </a:xfrm>
          <a:prstGeom prst="rect">
            <a:avLst/>
          </a:prstGeom>
        </p:spPr>
      </p:pic>
      <p:sp>
        <p:nvSpPr>
          <p:cNvPr id="9" name="Content Placeholder 2">
            <a:extLst>
              <a:ext uri="{FF2B5EF4-FFF2-40B4-BE49-F238E27FC236}">
                <a16:creationId xmlns:a16="http://schemas.microsoft.com/office/drawing/2014/main" id="{23F3CED9-EDD3-4792-BC8D-123500EC09E9}"/>
              </a:ext>
            </a:extLst>
          </p:cNvPr>
          <p:cNvSpPr txBox="1">
            <a:spLocks/>
          </p:cNvSpPr>
          <p:nvPr/>
        </p:nvSpPr>
        <p:spPr>
          <a:xfrm>
            <a:off x="838199" y="4935393"/>
            <a:ext cx="10602191" cy="1284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65000"/>
                    <a:lumOff val="35000"/>
                  </a:schemeClr>
                </a:solidFill>
                <a:latin typeface="Comic Sans MS" panose="030F0702030302020204" pitchFamily="66"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Comic Sans MS" panose="030F0702030302020204" pitchFamily="66"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Comic Sans MS" panose="030F0702030302020204" pitchFamily="66"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Comic Sans MS" panose="030F0702030302020204" pitchFamily="66"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study, the community areas are clustered into different groups using the census data as well as the neighborhood venue data; the results of the two clustering exercises are also combined and correlated.</a:t>
            </a:r>
          </a:p>
        </p:txBody>
      </p:sp>
    </p:spTree>
    <p:extLst>
      <p:ext uri="{BB962C8B-B14F-4D97-AF65-F5344CB8AC3E}">
        <p14:creationId xmlns:p14="http://schemas.microsoft.com/office/powerpoint/2010/main" val="349541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728E-B6DE-4FBE-8D35-42DFBE8F199C}"/>
              </a:ext>
            </a:extLst>
          </p:cNvPr>
          <p:cNvSpPr>
            <a:spLocks noGrp="1"/>
          </p:cNvSpPr>
          <p:nvPr>
            <p:ph type="title"/>
          </p:nvPr>
        </p:nvSpPr>
        <p:spPr/>
        <p:txBody>
          <a:bodyPr/>
          <a:lstStyle/>
          <a:p>
            <a:r>
              <a:rPr lang="en-US" dirty="0"/>
              <a:t>Data Sets </a:t>
            </a:r>
          </a:p>
        </p:txBody>
      </p:sp>
      <p:sp>
        <p:nvSpPr>
          <p:cNvPr id="3" name="Content Placeholder 2">
            <a:extLst>
              <a:ext uri="{FF2B5EF4-FFF2-40B4-BE49-F238E27FC236}">
                <a16:creationId xmlns:a16="http://schemas.microsoft.com/office/drawing/2014/main" id="{B9269C17-4612-4794-9120-7D591996CFF7}"/>
              </a:ext>
            </a:extLst>
          </p:cNvPr>
          <p:cNvSpPr>
            <a:spLocks noGrp="1"/>
          </p:cNvSpPr>
          <p:nvPr>
            <p:ph idx="1"/>
          </p:nvPr>
        </p:nvSpPr>
        <p:spPr>
          <a:xfrm>
            <a:off x="838199" y="1280607"/>
            <a:ext cx="10368281" cy="3686248"/>
          </a:xfrm>
        </p:spPr>
        <p:txBody>
          <a:bodyPr>
            <a:normAutofit/>
          </a:bodyPr>
          <a:lstStyle/>
          <a:p>
            <a:pPr marL="0" indent="0">
              <a:buNone/>
            </a:pPr>
            <a:r>
              <a:rPr lang="en-US" dirty="0"/>
              <a:t>Two sets of data are required for this study:</a:t>
            </a:r>
          </a:p>
        </p:txBody>
      </p:sp>
      <p:sp>
        <p:nvSpPr>
          <p:cNvPr id="4" name="Date Placeholder 3">
            <a:extLst>
              <a:ext uri="{FF2B5EF4-FFF2-40B4-BE49-F238E27FC236}">
                <a16:creationId xmlns:a16="http://schemas.microsoft.com/office/drawing/2014/main" id="{8623E8AF-7920-435B-BA34-184ADB9E96BE}"/>
              </a:ext>
            </a:extLst>
          </p:cNvPr>
          <p:cNvSpPr>
            <a:spLocks noGrp="1"/>
          </p:cNvSpPr>
          <p:nvPr>
            <p:ph type="dt" sz="half" idx="10"/>
          </p:nvPr>
        </p:nvSpPr>
        <p:spPr/>
        <p:txBody>
          <a:bodyPr/>
          <a:lstStyle/>
          <a:p>
            <a:fld id="{8FFDDB1F-3034-493B-A62B-4F3D7AA38E43}" type="datetime1">
              <a:rPr lang="en-US" smtClean="0"/>
              <a:t>6/18/2019</a:t>
            </a:fld>
            <a:endParaRPr lang="en-US"/>
          </a:p>
        </p:txBody>
      </p:sp>
      <p:sp>
        <p:nvSpPr>
          <p:cNvPr id="6" name="Slide Number Placeholder 5">
            <a:extLst>
              <a:ext uri="{FF2B5EF4-FFF2-40B4-BE49-F238E27FC236}">
                <a16:creationId xmlns:a16="http://schemas.microsoft.com/office/drawing/2014/main" id="{7925E3A6-293F-4D4C-8D28-950142517439}"/>
              </a:ext>
            </a:extLst>
          </p:cNvPr>
          <p:cNvSpPr>
            <a:spLocks noGrp="1"/>
          </p:cNvSpPr>
          <p:nvPr>
            <p:ph type="sldNum" sz="quarter" idx="12"/>
          </p:nvPr>
        </p:nvSpPr>
        <p:spPr/>
        <p:txBody>
          <a:bodyPr/>
          <a:lstStyle/>
          <a:p>
            <a:fld id="{0DD8FA14-31A4-41DC-BDDA-4967E50B8424}" type="slidenum">
              <a:rPr lang="en-US" smtClean="0"/>
              <a:pPr/>
              <a:t>3</a:t>
            </a:fld>
            <a:endParaRPr lang="en-US" dirty="0"/>
          </a:p>
        </p:txBody>
      </p:sp>
      <p:graphicFrame>
        <p:nvGraphicFramePr>
          <p:cNvPr id="7" name="Table 6">
            <a:extLst>
              <a:ext uri="{FF2B5EF4-FFF2-40B4-BE49-F238E27FC236}">
                <a16:creationId xmlns:a16="http://schemas.microsoft.com/office/drawing/2014/main" id="{17F0E66D-0E18-407D-9F26-46CA875F1837}"/>
              </a:ext>
            </a:extLst>
          </p:cNvPr>
          <p:cNvGraphicFramePr>
            <a:graphicFrameLocks noGrp="1"/>
          </p:cNvGraphicFramePr>
          <p:nvPr>
            <p:extLst>
              <p:ext uri="{D42A27DB-BD31-4B8C-83A1-F6EECF244321}">
                <p14:modId xmlns:p14="http://schemas.microsoft.com/office/powerpoint/2010/main" val="2395770989"/>
              </p:ext>
            </p:extLst>
          </p:nvPr>
        </p:nvGraphicFramePr>
        <p:xfrm>
          <a:off x="1103053" y="1911003"/>
          <a:ext cx="9768147" cy="2260600"/>
        </p:xfrm>
        <a:graphic>
          <a:graphicData uri="http://schemas.openxmlformats.org/drawingml/2006/table">
            <a:tbl>
              <a:tblPr firstRow="1" bandRow="1">
                <a:tableStyleId>{5C22544A-7EE6-4342-B048-85BDC9FD1C3A}</a:tableStyleId>
              </a:tblPr>
              <a:tblGrid>
                <a:gridCol w="2740353">
                  <a:extLst>
                    <a:ext uri="{9D8B030D-6E8A-4147-A177-3AD203B41FA5}">
                      <a16:colId xmlns:a16="http://schemas.microsoft.com/office/drawing/2014/main" val="2154292280"/>
                    </a:ext>
                  </a:extLst>
                </a:gridCol>
                <a:gridCol w="7027794">
                  <a:extLst>
                    <a:ext uri="{9D8B030D-6E8A-4147-A177-3AD203B41FA5}">
                      <a16:colId xmlns:a16="http://schemas.microsoft.com/office/drawing/2014/main" val="742724848"/>
                    </a:ext>
                  </a:extLst>
                </a:gridCol>
              </a:tblGrid>
              <a:tr h="370840">
                <a:tc>
                  <a:txBody>
                    <a:bodyPr/>
                    <a:lstStyle/>
                    <a:p>
                      <a:pPr algn="l"/>
                      <a:r>
                        <a:rPr lang="en-US" sz="1400" dirty="0"/>
                        <a:t>Dataset</a:t>
                      </a:r>
                    </a:p>
                  </a:txBody>
                  <a:tcPr/>
                </a:tc>
                <a:tc>
                  <a:txBody>
                    <a:bodyPr/>
                    <a:lstStyle/>
                    <a:p>
                      <a:pPr algn="l"/>
                      <a:r>
                        <a:rPr lang="en-US" sz="1400" dirty="0"/>
                        <a:t>Data Source</a:t>
                      </a:r>
                    </a:p>
                  </a:txBody>
                  <a:tcPr/>
                </a:tc>
                <a:extLst>
                  <a:ext uri="{0D108BD9-81ED-4DB2-BD59-A6C34878D82A}">
                    <a16:rowId xmlns:a16="http://schemas.microsoft.com/office/drawing/2014/main" val="360123520"/>
                  </a:ext>
                </a:extLst>
              </a:tr>
              <a:tr h="370840">
                <a:tc>
                  <a:txBody>
                    <a:bodyPr/>
                    <a:lstStyle/>
                    <a:p>
                      <a:pPr algn="l"/>
                      <a:r>
                        <a:rPr lang="en-US" sz="1400" kern="1200" dirty="0">
                          <a:solidFill>
                            <a:schemeClr val="dk1"/>
                          </a:solidFill>
                          <a:effectLst/>
                          <a:latin typeface="+mn-lt"/>
                          <a:ea typeface="+mn-ea"/>
                          <a:cs typeface="+mn-cs"/>
                        </a:rPr>
                        <a:t>Census data with social economic indices for the community areas</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The latest census data is available in Chicago Data Portal (</a:t>
                      </a:r>
                      <a:r>
                        <a:rPr lang="en-US" sz="1400" u="sng" kern="1200" dirty="0">
                          <a:solidFill>
                            <a:schemeClr val="dk1"/>
                          </a:solidFill>
                          <a:effectLst/>
                          <a:latin typeface="+mn-lt"/>
                          <a:ea typeface="+mn-ea"/>
                          <a:cs typeface="+mn-cs"/>
                          <a:hlinkClick r:id="rId2"/>
                        </a:rPr>
                        <a:t>https://data.cityofchicago.org/</a:t>
                      </a:r>
                      <a:r>
                        <a:rPr lang="en-US" sz="1400" kern="1200" dirty="0">
                          <a:solidFill>
                            <a:schemeClr val="dk1"/>
                          </a:solidFill>
                          <a:effectLst/>
                          <a:latin typeface="+mn-lt"/>
                          <a:ea typeface="+mn-ea"/>
                          <a:cs typeface="+mn-cs"/>
                        </a:rPr>
                        <a:t>) at </a:t>
                      </a:r>
                      <a:r>
                        <a:rPr lang="en-US" sz="1400" u="sng" kern="1200" dirty="0">
                          <a:solidFill>
                            <a:schemeClr val="dk1"/>
                          </a:solidFill>
                          <a:effectLst/>
                          <a:latin typeface="+mn-lt"/>
                          <a:ea typeface="+mn-ea"/>
                          <a:cs typeface="+mn-cs"/>
                          <a:hlinkClick r:id="rId3"/>
                        </a:rPr>
                        <a:t>https://data.cityofchicago.org/Health-Human-Services/Census-Data-Selected-socioeconomic-indicators-in-C/kn9c-c2s2</a:t>
                      </a:r>
                      <a:r>
                        <a:rPr lang="en-US" sz="1400" kern="1200" dirty="0">
                          <a:solidFill>
                            <a:schemeClr val="dk1"/>
                          </a:solidFill>
                          <a:effectLst/>
                          <a:latin typeface="+mn-lt"/>
                          <a:ea typeface="+mn-ea"/>
                          <a:cs typeface="+mn-cs"/>
                        </a:rPr>
                        <a:t>. This data set is generated a few years ago but It is adequate for this study. </a:t>
                      </a:r>
                    </a:p>
                  </a:txBody>
                  <a:tcPr/>
                </a:tc>
                <a:extLst>
                  <a:ext uri="{0D108BD9-81ED-4DB2-BD59-A6C34878D82A}">
                    <a16:rowId xmlns:a16="http://schemas.microsoft.com/office/drawing/2014/main" val="198984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Neighborhood venues for the community areas</a:t>
                      </a:r>
                    </a:p>
                    <a:p>
                      <a:pPr algn="l"/>
                      <a:endParaRPr lang="en-US" sz="1400" dirty="0"/>
                    </a:p>
                  </a:txBody>
                  <a:tcPr/>
                </a:tc>
                <a:tc>
                  <a:txBody>
                    <a:bodyPr/>
                    <a:lstStyle/>
                    <a:p>
                      <a:pPr algn="l"/>
                      <a:r>
                        <a:rPr lang="en-US" sz="1400" i="1" kern="1200" dirty="0">
                          <a:solidFill>
                            <a:schemeClr val="dk1"/>
                          </a:solidFill>
                          <a:effectLst/>
                          <a:latin typeface="+mn-lt"/>
                          <a:ea typeface="+mn-ea"/>
                          <a:cs typeface="+mn-cs"/>
                        </a:rPr>
                        <a:t>This dataset is obtained via the FourSquare API</a:t>
                      </a:r>
                      <a:r>
                        <a:rPr lang="en-US" sz="1400" kern="1200" dirty="0">
                          <a:solidFill>
                            <a:schemeClr val="dk1"/>
                          </a:solidFill>
                          <a:effectLst/>
                          <a:latin typeface="+mn-lt"/>
                          <a:ea typeface="+mn-ea"/>
                          <a:cs typeface="+mn-cs"/>
                        </a:rPr>
                        <a:t>. </a:t>
                      </a:r>
                    </a:p>
                    <a:p>
                      <a:pPr algn="l"/>
                      <a:r>
                        <a:rPr lang="en-US" sz="1400" kern="1200" dirty="0">
                          <a:solidFill>
                            <a:schemeClr val="dk1"/>
                          </a:solidFill>
                          <a:effectLst/>
                          <a:latin typeface="+mn-lt"/>
                          <a:ea typeface="+mn-ea"/>
                          <a:cs typeface="+mn-cs"/>
                        </a:rPr>
                        <a:t>We use the </a:t>
                      </a:r>
                      <a:r>
                        <a:rPr lang="en-US" sz="1400" b="1" i="1" kern="1200" dirty="0">
                          <a:solidFill>
                            <a:schemeClr val="dk1"/>
                          </a:solidFill>
                          <a:effectLst/>
                          <a:latin typeface="+mn-lt"/>
                          <a:ea typeface="+mn-ea"/>
                          <a:cs typeface="+mn-cs"/>
                        </a:rPr>
                        <a:t>community area names</a:t>
                      </a:r>
                      <a:r>
                        <a:rPr lang="en-US" sz="1400" kern="1200" dirty="0">
                          <a:solidFill>
                            <a:schemeClr val="dk1"/>
                          </a:solidFill>
                          <a:effectLst/>
                          <a:latin typeface="+mn-lt"/>
                          <a:ea typeface="+mn-ea"/>
                          <a:cs typeface="+mn-cs"/>
                        </a:rPr>
                        <a:t> from the previous census dataset to retrieve the </a:t>
                      </a:r>
                      <a:r>
                        <a:rPr lang="en-US" sz="1400" b="1" i="1" kern="1200" dirty="0">
                          <a:solidFill>
                            <a:schemeClr val="dk1"/>
                          </a:solidFill>
                          <a:effectLst/>
                          <a:latin typeface="+mn-lt"/>
                          <a:ea typeface="+mn-ea"/>
                          <a:cs typeface="+mn-cs"/>
                        </a:rPr>
                        <a:t>geo coordinates</a:t>
                      </a:r>
                      <a:r>
                        <a:rPr lang="en-US" sz="1400" kern="1200" dirty="0">
                          <a:solidFill>
                            <a:schemeClr val="dk1"/>
                          </a:solidFill>
                          <a:effectLst/>
                          <a:latin typeface="+mn-lt"/>
                          <a:ea typeface="+mn-ea"/>
                          <a:cs typeface="+mn-cs"/>
                        </a:rPr>
                        <a:t> of the community areas. The FourSquare explore API is then invoked using the geo locations to retrieve the </a:t>
                      </a:r>
                      <a:r>
                        <a:rPr lang="en-US" sz="1400" b="1" i="1" kern="1200" dirty="0">
                          <a:solidFill>
                            <a:schemeClr val="dk1"/>
                          </a:solidFill>
                          <a:effectLst/>
                          <a:latin typeface="+mn-lt"/>
                          <a:ea typeface="+mn-ea"/>
                          <a:cs typeface="+mn-cs"/>
                        </a:rPr>
                        <a:t>neighborhood venues</a:t>
                      </a:r>
                      <a:r>
                        <a:rPr lang="en-US" sz="1400" kern="1200" dirty="0">
                          <a:solidFill>
                            <a:schemeClr val="dk1"/>
                          </a:solidFill>
                          <a:effectLst/>
                          <a:latin typeface="+mn-lt"/>
                          <a:ea typeface="+mn-ea"/>
                          <a:cs typeface="+mn-cs"/>
                        </a:rPr>
                        <a:t> for each community area.</a:t>
                      </a:r>
                    </a:p>
                  </a:txBody>
                  <a:tcPr/>
                </a:tc>
                <a:extLst>
                  <a:ext uri="{0D108BD9-81ED-4DB2-BD59-A6C34878D82A}">
                    <a16:rowId xmlns:a16="http://schemas.microsoft.com/office/drawing/2014/main" val="928910799"/>
                  </a:ext>
                </a:extLst>
              </a:tr>
            </a:tbl>
          </a:graphicData>
        </a:graphic>
      </p:graphicFrame>
    </p:spTree>
    <p:extLst>
      <p:ext uri="{BB962C8B-B14F-4D97-AF65-F5344CB8AC3E}">
        <p14:creationId xmlns:p14="http://schemas.microsoft.com/office/powerpoint/2010/main" val="360969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262762-7588-4265-875F-6D8EC7373E58}"/>
              </a:ext>
            </a:extLst>
          </p:cNvPr>
          <p:cNvPicPr>
            <a:picLocks noChangeAspect="1"/>
          </p:cNvPicPr>
          <p:nvPr/>
        </p:nvPicPr>
        <p:blipFill>
          <a:blip r:embed="rId2"/>
          <a:stretch>
            <a:fillRect/>
          </a:stretch>
        </p:blipFill>
        <p:spPr>
          <a:xfrm>
            <a:off x="4124960" y="4439920"/>
            <a:ext cx="4155956" cy="1621472"/>
          </a:xfrm>
          <a:prstGeom prst="rect">
            <a:avLst/>
          </a:prstGeom>
          <a:ln w="12700">
            <a:solidFill>
              <a:srgbClr val="A9D18E"/>
            </a:solidFill>
          </a:ln>
        </p:spPr>
      </p:pic>
      <p:sp>
        <p:nvSpPr>
          <p:cNvPr id="2" name="Title 1">
            <a:extLst>
              <a:ext uri="{FF2B5EF4-FFF2-40B4-BE49-F238E27FC236}">
                <a16:creationId xmlns:a16="http://schemas.microsoft.com/office/drawing/2014/main" id="{E586728E-B6DE-4FBE-8D35-42DFBE8F199C}"/>
              </a:ext>
            </a:extLst>
          </p:cNvPr>
          <p:cNvSpPr>
            <a:spLocks noGrp="1"/>
          </p:cNvSpPr>
          <p:nvPr>
            <p:ph type="title"/>
          </p:nvPr>
        </p:nvSpPr>
        <p:spPr/>
        <p:txBody>
          <a:bodyPr/>
          <a:lstStyle/>
          <a:p>
            <a:r>
              <a:rPr lang="en-US" dirty="0"/>
              <a:t>Data Preparation  - Social Economic Indices from Census</a:t>
            </a:r>
          </a:p>
        </p:txBody>
      </p:sp>
      <p:sp>
        <p:nvSpPr>
          <p:cNvPr id="3" name="Content Placeholder 2">
            <a:extLst>
              <a:ext uri="{FF2B5EF4-FFF2-40B4-BE49-F238E27FC236}">
                <a16:creationId xmlns:a16="http://schemas.microsoft.com/office/drawing/2014/main" id="{B9269C17-4612-4794-9120-7D591996CFF7}"/>
              </a:ext>
            </a:extLst>
          </p:cNvPr>
          <p:cNvSpPr>
            <a:spLocks noGrp="1"/>
          </p:cNvSpPr>
          <p:nvPr>
            <p:ph idx="1"/>
          </p:nvPr>
        </p:nvSpPr>
        <p:spPr/>
        <p:txBody>
          <a:bodyPr/>
          <a:lstStyle/>
          <a:p>
            <a:r>
              <a:rPr lang="en-US" dirty="0"/>
              <a:t>The census data requires very minimum cleansing as it has been well prepared; it’s ready for use. The only updates are to fix typos in two community areas.</a:t>
            </a:r>
          </a:p>
          <a:p>
            <a:r>
              <a:rPr lang="en-US" dirty="0"/>
              <a:t>The features in this dataset include 7 different social economic indices</a:t>
            </a:r>
          </a:p>
          <a:p>
            <a:pPr lvl="1"/>
            <a:r>
              <a:rPr lang="en-US" sz="1600" i="1" dirty="0"/>
              <a:t>Percent of housing crowded</a:t>
            </a:r>
            <a:r>
              <a:rPr lang="en-US" sz="1600" dirty="0"/>
              <a:t> (i.e. living condition)</a:t>
            </a:r>
          </a:p>
          <a:p>
            <a:pPr lvl="1"/>
            <a:r>
              <a:rPr lang="en-US" sz="1600" i="1" dirty="0"/>
              <a:t>Percent household below poverty</a:t>
            </a:r>
            <a:r>
              <a:rPr lang="en-US" sz="1600" dirty="0"/>
              <a:t> (i.e., Poverty level)</a:t>
            </a:r>
          </a:p>
          <a:p>
            <a:pPr lvl="1"/>
            <a:r>
              <a:rPr lang="en-US" sz="1600" i="1" dirty="0"/>
              <a:t>Percent aged 16+ unemployed</a:t>
            </a:r>
            <a:r>
              <a:rPr lang="en-US" sz="1600" dirty="0"/>
              <a:t> (i.e., unemployment rate)</a:t>
            </a:r>
          </a:p>
          <a:p>
            <a:pPr lvl="1"/>
            <a:r>
              <a:rPr lang="en-US" sz="1600" i="1" dirty="0"/>
              <a:t>Percent aged 25+ without high school diploma</a:t>
            </a:r>
            <a:r>
              <a:rPr lang="en-US" sz="1600" dirty="0"/>
              <a:t> (i.e., education level)</a:t>
            </a:r>
          </a:p>
          <a:p>
            <a:pPr lvl="1"/>
            <a:r>
              <a:rPr lang="en-US" sz="1600" i="1" dirty="0"/>
              <a:t>Percent aged under 18 or over 64</a:t>
            </a:r>
            <a:r>
              <a:rPr lang="en-US" sz="1600" dirty="0"/>
              <a:t> (i.e., population not working)</a:t>
            </a:r>
          </a:p>
          <a:p>
            <a:pPr lvl="1"/>
            <a:r>
              <a:rPr lang="en-US" sz="1600" i="1" dirty="0"/>
              <a:t>Per capita income </a:t>
            </a:r>
            <a:endParaRPr lang="en-US" sz="1600" dirty="0"/>
          </a:p>
          <a:p>
            <a:pPr lvl="1"/>
            <a:r>
              <a:rPr lang="en-US" sz="1600" i="1" dirty="0"/>
              <a:t>Hardship index</a:t>
            </a:r>
            <a:r>
              <a:rPr lang="en-US" sz="1600" dirty="0"/>
              <a:t> (this is an index calculated by the census organization using other indices)</a:t>
            </a:r>
          </a:p>
          <a:p>
            <a:endParaRPr lang="en-US" dirty="0"/>
          </a:p>
        </p:txBody>
      </p:sp>
      <p:sp>
        <p:nvSpPr>
          <p:cNvPr id="4" name="Date Placeholder 3">
            <a:extLst>
              <a:ext uri="{FF2B5EF4-FFF2-40B4-BE49-F238E27FC236}">
                <a16:creationId xmlns:a16="http://schemas.microsoft.com/office/drawing/2014/main" id="{8623E8AF-7920-435B-BA34-184ADB9E96BE}"/>
              </a:ext>
            </a:extLst>
          </p:cNvPr>
          <p:cNvSpPr>
            <a:spLocks noGrp="1"/>
          </p:cNvSpPr>
          <p:nvPr>
            <p:ph type="dt" sz="half" idx="10"/>
          </p:nvPr>
        </p:nvSpPr>
        <p:spPr/>
        <p:txBody>
          <a:bodyPr/>
          <a:lstStyle/>
          <a:p>
            <a:fld id="{8FFDDB1F-3034-493B-A62B-4F3D7AA38E43}" type="datetime1">
              <a:rPr lang="en-US" smtClean="0"/>
              <a:pPr/>
              <a:t>6/18/2019</a:t>
            </a:fld>
            <a:endParaRPr lang="en-US"/>
          </a:p>
        </p:txBody>
      </p:sp>
      <p:sp>
        <p:nvSpPr>
          <p:cNvPr id="6" name="Slide Number Placeholder 5">
            <a:extLst>
              <a:ext uri="{FF2B5EF4-FFF2-40B4-BE49-F238E27FC236}">
                <a16:creationId xmlns:a16="http://schemas.microsoft.com/office/drawing/2014/main" id="{7925E3A6-293F-4D4C-8D28-950142517439}"/>
              </a:ext>
            </a:extLst>
          </p:cNvPr>
          <p:cNvSpPr>
            <a:spLocks noGrp="1"/>
          </p:cNvSpPr>
          <p:nvPr>
            <p:ph type="sldNum" sz="quarter" idx="12"/>
          </p:nvPr>
        </p:nvSpPr>
        <p:spPr/>
        <p:txBody>
          <a:bodyPr/>
          <a:lstStyle/>
          <a:p>
            <a:fld id="{0DD8FA14-31A4-41DC-BDDA-4967E50B8424}" type="slidenum">
              <a:rPr lang="en-US" smtClean="0"/>
              <a:pPr/>
              <a:t>4</a:t>
            </a:fld>
            <a:endParaRPr lang="en-US" dirty="0"/>
          </a:p>
        </p:txBody>
      </p:sp>
    </p:spTree>
    <p:extLst>
      <p:ext uri="{BB962C8B-B14F-4D97-AF65-F5344CB8AC3E}">
        <p14:creationId xmlns:p14="http://schemas.microsoft.com/office/powerpoint/2010/main" val="271302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728E-B6DE-4FBE-8D35-42DFBE8F199C}"/>
              </a:ext>
            </a:extLst>
          </p:cNvPr>
          <p:cNvSpPr>
            <a:spLocks noGrp="1"/>
          </p:cNvSpPr>
          <p:nvPr>
            <p:ph type="title"/>
          </p:nvPr>
        </p:nvSpPr>
        <p:spPr/>
        <p:txBody>
          <a:bodyPr/>
          <a:lstStyle/>
          <a:p>
            <a:r>
              <a:rPr lang="en-US" dirty="0"/>
              <a:t>Data Preparation – Neighborhood Venue Categories</a:t>
            </a:r>
          </a:p>
        </p:txBody>
      </p:sp>
      <p:sp>
        <p:nvSpPr>
          <p:cNvPr id="3" name="Content Placeholder 2">
            <a:extLst>
              <a:ext uri="{FF2B5EF4-FFF2-40B4-BE49-F238E27FC236}">
                <a16:creationId xmlns:a16="http://schemas.microsoft.com/office/drawing/2014/main" id="{B9269C17-4612-4794-9120-7D591996CFF7}"/>
              </a:ext>
            </a:extLst>
          </p:cNvPr>
          <p:cNvSpPr>
            <a:spLocks noGrp="1"/>
          </p:cNvSpPr>
          <p:nvPr>
            <p:ph idx="1"/>
          </p:nvPr>
        </p:nvSpPr>
        <p:spPr>
          <a:xfrm>
            <a:off x="838200" y="1320800"/>
            <a:ext cx="10515600" cy="1048609"/>
          </a:xfrm>
        </p:spPr>
        <p:txBody>
          <a:bodyPr>
            <a:noAutofit/>
          </a:bodyPr>
          <a:lstStyle/>
          <a:p>
            <a:pPr marL="0" indent="0">
              <a:lnSpc>
                <a:spcPct val="100000"/>
              </a:lnSpc>
              <a:buNone/>
            </a:pPr>
            <a:r>
              <a:rPr lang="en-US" sz="1800" dirty="0"/>
              <a:t>The neighborhood venue data is generated by firstly getting the geo-locations of the community areas using the names in the previous data set, and then calling the FourSquare API to retrieve the data. The resulting data is also transformed to a data frame with all the venue categories as the feature for clustering:</a:t>
            </a:r>
          </a:p>
        </p:txBody>
      </p:sp>
      <p:sp>
        <p:nvSpPr>
          <p:cNvPr id="4" name="Date Placeholder 3">
            <a:extLst>
              <a:ext uri="{FF2B5EF4-FFF2-40B4-BE49-F238E27FC236}">
                <a16:creationId xmlns:a16="http://schemas.microsoft.com/office/drawing/2014/main" id="{8623E8AF-7920-435B-BA34-184ADB9E96BE}"/>
              </a:ext>
            </a:extLst>
          </p:cNvPr>
          <p:cNvSpPr>
            <a:spLocks noGrp="1"/>
          </p:cNvSpPr>
          <p:nvPr>
            <p:ph type="dt" sz="half" idx="10"/>
          </p:nvPr>
        </p:nvSpPr>
        <p:spPr/>
        <p:txBody>
          <a:bodyPr/>
          <a:lstStyle/>
          <a:p>
            <a:fld id="{8FFDDB1F-3034-493B-A62B-4F3D7AA38E43}" type="datetime1">
              <a:rPr lang="en-US" smtClean="0"/>
              <a:pPr/>
              <a:t>6/18/2019</a:t>
            </a:fld>
            <a:endParaRPr lang="en-US" dirty="0"/>
          </a:p>
        </p:txBody>
      </p:sp>
      <p:sp>
        <p:nvSpPr>
          <p:cNvPr id="6" name="Slide Number Placeholder 5">
            <a:extLst>
              <a:ext uri="{FF2B5EF4-FFF2-40B4-BE49-F238E27FC236}">
                <a16:creationId xmlns:a16="http://schemas.microsoft.com/office/drawing/2014/main" id="{7925E3A6-293F-4D4C-8D28-950142517439}"/>
              </a:ext>
            </a:extLst>
          </p:cNvPr>
          <p:cNvSpPr>
            <a:spLocks noGrp="1"/>
          </p:cNvSpPr>
          <p:nvPr>
            <p:ph type="sldNum" sz="quarter" idx="12"/>
          </p:nvPr>
        </p:nvSpPr>
        <p:spPr/>
        <p:txBody>
          <a:bodyPr/>
          <a:lstStyle/>
          <a:p>
            <a:fld id="{0DD8FA14-31A4-41DC-BDDA-4967E50B8424}" type="slidenum">
              <a:rPr lang="en-US" smtClean="0"/>
              <a:pPr/>
              <a:t>5</a:t>
            </a:fld>
            <a:endParaRPr lang="en-US" dirty="0"/>
          </a:p>
        </p:txBody>
      </p:sp>
      <p:grpSp>
        <p:nvGrpSpPr>
          <p:cNvPr id="17" name="Group 16">
            <a:extLst>
              <a:ext uri="{FF2B5EF4-FFF2-40B4-BE49-F238E27FC236}">
                <a16:creationId xmlns:a16="http://schemas.microsoft.com/office/drawing/2014/main" id="{71352E8B-B8C9-4E07-B345-387A19D4DA25}"/>
              </a:ext>
            </a:extLst>
          </p:cNvPr>
          <p:cNvGrpSpPr/>
          <p:nvPr/>
        </p:nvGrpSpPr>
        <p:grpSpPr>
          <a:xfrm>
            <a:off x="1069029" y="2491276"/>
            <a:ext cx="10284771" cy="3421522"/>
            <a:chOff x="1069029" y="2491276"/>
            <a:chExt cx="10284771" cy="3421522"/>
          </a:xfrm>
        </p:grpSpPr>
        <p:pic>
          <p:nvPicPr>
            <p:cNvPr id="5" name="Picture 4">
              <a:extLst>
                <a:ext uri="{FF2B5EF4-FFF2-40B4-BE49-F238E27FC236}">
                  <a16:creationId xmlns:a16="http://schemas.microsoft.com/office/drawing/2014/main" id="{9DE46B0A-7BDE-495A-A942-938F5D1AC001}"/>
                </a:ext>
              </a:extLst>
            </p:cNvPr>
            <p:cNvPicPr>
              <a:picLocks noChangeAspect="1"/>
            </p:cNvPicPr>
            <p:nvPr/>
          </p:nvPicPr>
          <p:blipFill>
            <a:blip r:embed="rId2"/>
            <a:stretch>
              <a:fillRect/>
            </a:stretch>
          </p:blipFill>
          <p:spPr>
            <a:xfrm>
              <a:off x="1069029" y="4556360"/>
              <a:ext cx="2083370" cy="1356438"/>
            </a:xfrm>
            <a:prstGeom prst="rect">
              <a:avLst/>
            </a:prstGeom>
            <a:ln>
              <a:solidFill>
                <a:srgbClr val="A9D18E"/>
              </a:solidFill>
            </a:ln>
          </p:spPr>
        </p:pic>
        <p:pic>
          <p:nvPicPr>
            <p:cNvPr id="7" name="Picture 6">
              <a:extLst>
                <a:ext uri="{FF2B5EF4-FFF2-40B4-BE49-F238E27FC236}">
                  <a16:creationId xmlns:a16="http://schemas.microsoft.com/office/drawing/2014/main" id="{B3D9C7A6-8B2B-4041-A9F1-6A3B9AFE1842}"/>
                </a:ext>
              </a:extLst>
            </p:cNvPr>
            <p:cNvPicPr>
              <a:picLocks noChangeAspect="1"/>
            </p:cNvPicPr>
            <p:nvPr/>
          </p:nvPicPr>
          <p:blipFill>
            <a:blip r:embed="rId3"/>
            <a:stretch>
              <a:fillRect/>
            </a:stretch>
          </p:blipFill>
          <p:spPr>
            <a:xfrm>
              <a:off x="3825607" y="2491276"/>
              <a:ext cx="7528193" cy="1356438"/>
            </a:xfrm>
            <a:prstGeom prst="rect">
              <a:avLst/>
            </a:prstGeom>
            <a:ln>
              <a:solidFill>
                <a:srgbClr val="A9D18E"/>
              </a:solidFill>
            </a:ln>
          </p:spPr>
        </p:pic>
        <p:pic>
          <p:nvPicPr>
            <p:cNvPr id="8" name="Picture 7">
              <a:extLst>
                <a:ext uri="{FF2B5EF4-FFF2-40B4-BE49-F238E27FC236}">
                  <a16:creationId xmlns:a16="http://schemas.microsoft.com/office/drawing/2014/main" id="{430E1773-672A-4302-88AE-97210F89BCE2}"/>
                </a:ext>
              </a:extLst>
            </p:cNvPr>
            <p:cNvPicPr>
              <a:picLocks noChangeAspect="1"/>
            </p:cNvPicPr>
            <p:nvPr/>
          </p:nvPicPr>
          <p:blipFill>
            <a:blip r:embed="rId4"/>
            <a:stretch>
              <a:fillRect/>
            </a:stretch>
          </p:blipFill>
          <p:spPr>
            <a:xfrm>
              <a:off x="3825607" y="4556360"/>
              <a:ext cx="7528193" cy="1356438"/>
            </a:xfrm>
            <a:prstGeom prst="rect">
              <a:avLst/>
            </a:prstGeom>
            <a:ln>
              <a:solidFill>
                <a:srgbClr val="A9D18E"/>
              </a:solidFill>
            </a:ln>
          </p:spPr>
        </p:pic>
        <p:sp>
          <p:nvSpPr>
            <p:cNvPr id="12" name="Arrow: Right 11">
              <a:extLst>
                <a:ext uri="{FF2B5EF4-FFF2-40B4-BE49-F238E27FC236}">
                  <a16:creationId xmlns:a16="http://schemas.microsoft.com/office/drawing/2014/main" id="{0FF5D5B0-7335-428A-B7C5-3DF14E5D4430}"/>
                </a:ext>
              </a:extLst>
            </p:cNvPr>
            <p:cNvSpPr/>
            <p:nvPr/>
          </p:nvSpPr>
          <p:spPr>
            <a:xfrm rot="5400000">
              <a:off x="7361121" y="3998086"/>
              <a:ext cx="457165" cy="468556"/>
            </a:xfrm>
            <a:prstGeom prst="rightArrow">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837080A-33C0-44E6-9184-12026BAC53D6}"/>
                </a:ext>
              </a:extLst>
            </p:cNvPr>
            <p:cNvPicPr>
              <a:picLocks noChangeAspect="1"/>
            </p:cNvPicPr>
            <p:nvPr/>
          </p:nvPicPr>
          <p:blipFill>
            <a:blip r:embed="rId5"/>
            <a:stretch>
              <a:fillRect/>
            </a:stretch>
          </p:blipFill>
          <p:spPr>
            <a:xfrm>
              <a:off x="1069029" y="2491276"/>
              <a:ext cx="2083370" cy="1356439"/>
            </a:xfrm>
            <a:prstGeom prst="rect">
              <a:avLst/>
            </a:prstGeom>
            <a:ln>
              <a:solidFill>
                <a:srgbClr val="A9D18E"/>
              </a:solidFill>
            </a:ln>
          </p:spPr>
        </p:pic>
        <p:sp>
          <p:nvSpPr>
            <p:cNvPr id="15" name="Arrow: Right 14">
              <a:extLst>
                <a:ext uri="{FF2B5EF4-FFF2-40B4-BE49-F238E27FC236}">
                  <a16:creationId xmlns:a16="http://schemas.microsoft.com/office/drawing/2014/main" id="{4F2DF353-8023-4012-94FC-724104535325}"/>
                </a:ext>
              </a:extLst>
            </p:cNvPr>
            <p:cNvSpPr/>
            <p:nvPr/>
          </p:nvSpPr>
          <p:spPr>
            <a:xfrm rot="16200000">
              <a:off x="1882133" y="3998085"/>
              <a:ext cx="457164" cy="468558"/>
            </a:xfrm>
            <a:prstGeom prst="rightArrow">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F1D8584-55DB-458C-891F-F57BBF3938E2}"/>
                </a:ext>
              </a:extLst>
            </p:cNvPr>
            <p:cNvSpPr/>
            <p:nvPr/>
          </p:nvSpPr>
          <p:spPr>
            <a:xfrm>
              <a:off x="3287730" y="2935217"/>
              <a:ext cx="456040" cy="468556"/>
            </a:xfrm>
            <a:prstGeom prst="rightArrow">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521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728E-B6DE-4FBE-8D35-42DFBE8F199C}"/>
              </a:ext>
            </a:extLst>
          </p:cNvPr>
          <p:cNvSpPr>
            <a:spLocks noGrp="1"/>
          </p:cNvSpPr>
          <p:nvPr>
            <p:ph type="title"/>
          </p:nvPr>
        </p:nvSpPr>
        <p:spPr/>
        <p:txBody>
          <a:bodyPr/>
          <a:lstStyle/>
          <a:p>
            <a:r>
              <a:rPr lang="en-US" dirty="0"/>
              <a:t>Methodology </a:t>
            </a:r>
          </a:p>
        </p:txBody>
      </p:sp>
      <p:sp>
        <p:nvSpPr>
          <p:cNvPr id="11" name="Content Placeholder 10">
            <a:extLst>
              <a:ext uri="{FF2B5EF4-FFF2-40B4-BE49-F238E27FC236}">
                <a16:creationId xmlns:a16="http://schemas.microsoft.com/office/drawing/2014/main" id="{32DE356A-9EC4-4142-80E9-E73E4FEEB617}"/>
              </a:ext>
            </a:extLst>
          </p:cNvPr>
          <p:cNvSpPr>
            <a:spLocks noGrp="1"/>
          </p:cNvSpPr>
          <p:nvPr>
            <p:ph idx="1"/>
          </p:nvPr>
        </p:nvSpPr>
        <p:spPr>
          <a:xfrm>
            <a:off x="838200" y="1320801"/>
            <a:ext cx="10515600" cy="508000"/>
          </a:xfrm>
        </p:spPr>
        <p:txBody>
          <a:bodyPr/>
          <a:lstStyle/>
          <a:p>
            <a:pPr marL="0" indent="0">
              <a:buNone/>
            </a:pPr>
            <a:r>
              <a:rPr lang="en-US" dirty="0"/>
              <a:t>The table below summarizes the methods and consideration factors in this study</a:t>
            </a:r>
          </a:p>
        </p:txBody>
      </p:sp>
      <p:sp>
        <p:nvSpPr>
          <p:cNvPr id="4" name="Date Placeholder 3">
            <a:extLst>
              <a:ext uri="{FF2B5EF4-FFF2-40B4-BE49-F238E27FC236}">
                <a16:creationId xmlns:a16="http://schemas.microsoft.com/office/drawing/2014/main" id="{8623E8AF-7920-435B-BA34-184ADB9E96BE}"/>
              </a:ext>
            </a:extLst>
          </p:cNvPr>
          <p:cNvSpPr>
            <a:spLocks noGrp="1"/>
          </p:cNvSpPr>
          <p:nvPr>
            <p:ph type="dt" sz="half" idx="10"/>
          </p:nvPr>
        </p:nvSpPr>
        <p:spPr/>
        <p:txBody>
          <a:bodyPr/>
          <a:lstStyle/>
          <a:p>
            <a:fld id="{8FFDDB1F-3034-493B-A62B-4F3D7AA38E43}" type="datetime1">
              <a:rPr lang="en-US" smtClean="0"/>
              <a:pPr/>
              <a:t>6/18/2019</a:t>
            </a:fld>
            <a:endParaRPr lang="en-US"/>
          </a:p>
        </p:txBody>
      </p:sp>
      <p:sp>
        <p:nvSpPr>
          <p:cNvPr id="6" name="Slide Number Placeholder 5">
            <a:extLst>
              <a:ext uri="{FF2B5EF4-FFF2-40B4-BE49-F238E27FC236}">
                <a16:creationId xmlns:a16="http://schemas.microsoft.com/office/drawing/2014/main" id="{7925E3A6-293F-4D4C-8D28-950142517439}"/>
              </a:ext>
            </a:extLst>
          </p:cNvPr>
          <p:cNvSpPr>
            <a:spLocks noGrp="1"/>
          </p:cNvSpPr>
          <p:nvPr>
            <p:ph type="sldNum" sz="quarter" idx="12"/>
          </p:nvPr>
        </p:nvSpPr>
        <p:spPr/>
        <p:txBody>
          <a:bodyPr/>
          <a:lstStyle/>
          <a:p>
            <a:fld id="{0DD8FA14-31A4-41DC-BDDA-4967E50B8424}" type="slidenum">
              <a:rPr lang="en-US" smtClean="0"/>
              <a:pPr/>
              <a:t>6</a:t>
            </a:fld>
            <a:endParaRPr lang="en-US" dirty="0"/>
          </a:p>
        </p:txBody>
      </p:sp>
      <p:graphicFrame>
        <p:nvGraphicFramePr>
          <p:cNvPr id="12" name="Table 11">
            <a:extLst>
              <a:ext uri="{FF2B5EF4-FFF2-40B4-BE49-F238E27FC236}">
                <a16:creationId xmlns:a16="http://schemas.microsoft.com/office/drawing/2014/main" id="{403FB56D-B676-4D9A-ACDA-1314F0D3793D}"/>
              </a:ext>
            </a:extLst>
          </p:cNvPr>
          <p:cNvGraphicFramePr>
            <a:graphicFrameLocks noGrp="1"/>
          </p:cNvGraphicFramePr>
          <p:nvPr>
            <p:extLst>
              <p:ext uri="{D42A27DB-BD31-4B8C-83A1-F6EECF244321}">
                <p14:modId xmlns:p14="http://schemas.microsoft.com/office/powerpoint/2010/main" val="1339619084"/>
              </p:ext>
            </p:extLst>
          </p:nvPr>
        </p:nvGraphicFramePr>
        <p:xfrm>
          <a:off x="1103053" y="1911003"/>
          <a:ext cx="9768147" cy="3418840"/>
        </p:xfrm>
        <a:graphic>
          <a:graphicData uri="http://schemas.openxmlformats.org/drawingml/2006/table">
            <a:tbl>
              <a:tblPr firstRow="1" bandRow="1">
                <a:tableStyleId>{93296810-A885-4BE3-A3E7-6D5BEEA58F35}</a:tableStyleId>
              </a:tblPr>
              <a:tblGrid>
                <a:gridCol w="2740353">
                  <a:extLst>
                    <a:ext uri="{9D8B030D-6E8A-4147-A177-3AD203B41FA5}">
                      <a16:colId xmlns:a16="http://schemas.microsoft.com/office/drawing/2014/main" val="2154292280"/>
                    </a:ext>
                  </a:extLst>
                </a:gridCol>
                <a:gridCol w="7027794">
                  <a:extLst>
                    <a:ext uri="{9D8B030D-6E8A-4147-A177-3AD203B41FA5}">
                      <a16:colId xmlns:a16="http://schemas.microsoft.com/office/drawing/2014/main" val="742724848"/>
                    </a:ext>
                  </a:extLst>
                </a:gridCol>
              </a:tblGrid>
              <a:tr h="370840">
                <a:tc>
                  <a:txBody>
                    <a:bodyPr/>
                    <a:lstStyle/>
                    <a:p>
                      <a:pPr algn="l"/>
                      <a:r>
                        <a:rPr lang="en-US" sz="1600" dirty="0"/>
                        <a:t>Consideration factors</a:t>
                      </a:r>
                    </a:p>
                  </a:txBody>
                  <a:tcPr/>
                </a:tc>
                <a:tc>
                  <a:txBody>
                    <a:bodyPr/>
                    <a:lstStyle/>
                    <a:p>
                      <a:pPr algn="l"/>
                      <a:r>
                        <a:rPr lang="en-US" sz="1600" dirty="0"/>
                        <a:t>Description</a:t>
                      </a:r>
                    </a:p>
                  </a:txBody>
                  <a:tcPr/>
                </a:tc>
                <a:extLst>
                  <a:ext uri="{0D108BD9-81ED-4DB2-BD59-A6C34878D82A}">
                    <a16:rowId xmlns:a16="http://schemas.microsoft.com/office/drawing/2014/main" val="360123520"/>
                  </a:ext>
                </a:extLst>
              </a:tr>
              <a:tr h="370840">
                <a:tc>
                  <a:txBody>
                    <a:bodyPr/>
                    <a:lstStyle/>
                    <a:p>
                      <a:pPr algn="l"/>
                      <a:r>
                        <a:rPr lang="en-US" sz="1600" kern="1200" dirty="0">
                          <a:effectLst/>
                        </a:rPr>
                        <a:t>Algorithm/Model</a:t>
                      </a:r>
                      <a:endParaRPr lang="en-US" sz="1600" dirty="0"/>
                    </a:p>
                  </a:txBody>
                  <a:tcPr/>
                </a:tc>
                <a:tc>
                  <a:txBody>
                    <a:bodyPr/>
                    <a:lstStyle/>
                    <a:p>
                      <a:r>
                        <a:rPr lang="en-US" sz="1600" b="1" i="1" kern="1200" dirty="0">
                          <a:solidFill>
                            <a:schemeClr val="dk1"/>
                          </a:solidFill>
                          <a:effectLst/>
                          <a:latin typeface="+mn-lt"/>
                          <a:ea typeface="+mn-ea"/>
                          <a:cs typeface="+mn-cs"/>
                        </a:rPr>
                        <a:t>k-means</a:t>
                      </a:r>
                      <a:r>
                        <a:rPr lang="en-US" sz="1600" kern="1200" dirty="0">
                          <a:solidFill>
                            <a:schemeClr val="dk1"/>
                          </a:solidFill>
                          <a:effectLst/>
                          <a:latin typeface="+mn-lt"/>
                          <a:ea typeface="+mn-ea"/>
                          <a:cs typeface="+mn-cs"/>
                        </a:rPr>
                        <a:t> is used to cluster the community areas into different clusters for both datasets. The </a:t>
                      </a:r>
                      <a:r>
                        <a:rPr lang="en-US" sz="1600" b="1" i="1" kern="1200" dirty="0">
                          <a:solidFill>
                            <a:schemeClr val="dk1"/>
                          </a:solidFill>
                          <a:effectLst/>
                          <a:latin typeface="+mn-lt"/>
                          <a:ea typeface="+mn-ea"/>
                          <a:cs typeface="+mn-cs"/>
                        </a:rPr>
                        <a:t>KMeans</a:t>
                      </a:r>
                      <a:r>
                        <a:rPr lang="en-US" sz="1600" kern="1200" dirty="0">
                          <a:solidFill>
                            <a:schemeClr val="dk1"/>
                          </a:solidFill>
                          <a:effectLst/>
                          <a:latin typeface="+mn-lt"/>
                          <a:ea typeface="+mn-ea"/>
                          <a:cs typeface="+mn-cs"/>
                        </a:rPr>
                        <a:t> module in </a:t>
                      </a:r>
                      <a:r>
                        <a:rPr lang="en-US" sz="1600" b="1" i="1" kern="1200" dirty="0">
                          <a:solidFill>
                            <a:schemeClr val="dk1"/>
                          </a:solidFill>
                          <a:effectLst/>
                          <a:latin typeface="+mn-lt"/>
                          <a:ea typeface="+mn-ea"/>
                          <a:cs typeface="+mn-cs"/>
                        </a:rPr>
                        <a:t>sklearn</a:t>
                      </a:r>
                      <a:r>
                        <a:rPr lang="en-US" sz="1600" kern="1200" dirty="0">
                          <a:solidFill>
                            <a:schemeClr val="dk1"/>
                          </a:solidFill>
                          <a:effectLst/>
                          <a:latin typeface="+mn-lt"/>
                          <a:ea typeface="+mn-ea"/>
                          <a:cs typeface="+mn-cs"/>
                        </a:rPr>
                        <a:t> library is used in this project.</a:t>
                      </a:r>
                    </a:p>
                  </a:txBody>
                  <a:tcPr/>
                </a:tc>
                <a:extLst>
                  <a:ext uri="{0D108BD9-81ED-4DB2-BD59-A6C34878D82A}">
                    <a16:rowId xmlns:a16="http://schemas.microsoft.com/office/drawing/2014/main" val="198984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Features</a:t>
                      </a:r>
                    </a:p>
                    <a:p>
                      <a:pPr algn="l"/>
                      <a:endParaRPr lang="en-US" sz="1600" dirty="0"/>
                    </a:p>
                  </a:txBody>
                  <a:tcPr/>
                </a:tc>
                <a:tc>
                  <a:txBody>
                    <a:bodyPr/>
                    <a:lstStyle/>
                    <a:p>
                      <a:pPr algn="l"/>
                      <a:r>
                        <a:rPr lang="en-US" sz="1600" kern="1200" dirty="0">
                          <a:solidFill>
                            <a:schemeClr val="dk1"/>
                          </a:solidFill>
                          <a:effectLst/>
                          <a:latin typeface="+mn-lt"/>
                          <a:ea typeface="+mn-ea"/>
                          <a:cs typeface="+mn-cs"/>
                        </a:rPr>
                        <a:t>The social economic clustering uses all the features in the census data.</a:t>
                      </a:r>
                    </a:p>
                    <a:p>
                      <a:pPr algn="l"/>
                      <a:r>
                        <a:rPr lang="en-US" sz="1600" kern="1200" dirty="0">
                          <a:solidFill>
                            <a:schemeClr val="dk1"/>
                          </a:solidFill>
                          <a:effectLst/>
                          <a:latin typeface="+mn-lt"/>
                          <a:ea typeface="+mn-ea"/>
                          <a:cs typeface="+mn-cs"/>
                        </a:rPr>
                        <a:t>The neighborhood venues clustering uses all the venue categories as the features</a:t>
                      </a:r>
                    </a:p>
                  </a:txBody>
                  <a:tcPr/>
                </a:tc>
                <a:extLst>
                  <a:ext uri="{0D108BD9-81ED-4DB2-BD59-A6C34878D82A}">
                    <a16:rowId xmlns:a16="http://schemas.microsoft.com/office/drawing/2014/main" val="928910799"/>
                  </a:ext>
                </a:extLst>
              </a:tr>
              <a:tr h="370840">
                <a:tc>
                  <a:txBody>
                    <a:bodyPr/>
                    <a:lstStyle/>
                    <a:p>
                      <a:pPr algn="l"/>
                      <a:r>
                        <a:rPr lang="en-US" sz="1600" dirty="0"/>
                        <a:t>Selecting the right K’s</a:t>
                      </a:r>
                    </a:p>
                  </a:txBody>
                  <a:tcPr/>
                </a:tc>
                <a:tc>
                  <a:txBody>
                    <a:bodyPr/>
                    <a:lstStyle/>
                    <a:p>
                      <a:pPr algn="l"/>
                      <a:r>
                        <a:rPr lang="en-US" sz="1600" kern="1200" dirty="0">
                          <a:solidFill>
                            <a:schemeClr val="dk1"/>
                          </a:solidFill>
                          <a:effectLst/>
                          <a:latin typeface="+mn-lt"/>
                          <a:ea typeface="+mn-ea"/>
                          <a:cs typeface="+mn-cs"/>
                        </a:rPr>
                        <a:t>Prior to the analysis, it is not clear how many clusters make the best sense for the clustering exercise. We iterate the k-means using different k values and select the k that allow the best description of the clusters. The k values are selected independently for the two data sets.</a:t>
                      </a:r>
                    </a:p>
                  </a:txBody>
                  <a:tcPr/>
                </a:tc>
                <a:extLst>
                  <a:ext uri="{0D108BD9-81ED-4DB2-BD59-A6C34878D82A}">
                    <a16:rowId xmlns:a16="http://schemas.microsoft.com/office/drawing/2014/main" val="1013875551"/>
                  </a:ext>
                </a:extLst>
              </a:tr>
              <a:tr h="370840">
                <a:tc>
                  <a:txBody>
                    <a:bodyPr/>
                    <a:lstStyle/>
                    <a:p>
                      <a:pPr algn="l"/>
                      <a:r>
                        <a:rPr lang="en-US" sz="1600" dirty="0"/>
                        <a:t>Tools</a:t>
                      </a:r>
                    </a:p>
                  </a:txBody>
                  <a:tcPr/>
                </a:tc>
                <a:tc>
                  <a:txBody>
                    <a:bodyPr/>
                    <a:lstStyle/>
                    <a:p>
                      <a:pPr algn="l"/>
                      <a:r>
                        <a:rPr lang="en-US" sz="1600" kern="1200" dirty="0">
                          <a:solidFill>
                            <a:schemeClr val="dk1"/>
                          </a:solidFill>
                          <a:effectLst/>
                          <a:latin typeface="+mn-lt"/>
                          <a:ea typeface="+mn-ea"/>
                          <a:cs typeface="+mn-cs"/>
                        </a:rPr>
                        <a:t>Jupyter notebook is the ultimate environment for this exercise. We used the multiple libraries for this study including pandas, numpy, json, geocoders, requests, matplotlib, sklearn, and folium</a:t>
                      </a:r>
                    </a:p>
                  </a:txBody>
                  <a:tcPr/>
                </a:tc>
                <a:extLst>
                  <a:ext uri="{0D108BD9-81ED-4DB2-BD59-A6C34878D82A}">
                    <a16:rowId xmlns:a16="http://schemas.microsoft.com/office/drawing/2014/main" val="1503594654"/>
                  </a:ext>
                </a:extLst>
              </a:tr>
            </a:tbl>
          </a:graphicData>
        </a:graphic>
      </p:graphicFrame>
    </p:spTree>
    <p:extLst>
      <p:ext uri="{BB962C8B-B14F-4D97-AF65-F5344CB8AC3E}">
        <p14:creationId xmlns:p14="http://schemas.microsoft.com/office/powerpoint/2010/main" val="9438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728E-B6DE-4FBE-8D35-42DFBE8F199C}"/>
              </a:ext>
            </a:extLst>
          </p:cNvPr>
          <p:cNvSpPr>
            <a:spLocks noGrp="1"/>
          </p:cNvSpPr>
          <p:nvPr>
            <p:ph type="title"/>
          </p:nvPr>
        </p:nvSpPr>
        <p:spPr/>
        <p:txBody>
          <a:bodyPr/>
          <a:lstStyle/>
          <a:p>
            <a:r>
              <a:rPr lang="en-US" dirty="0"/>
              <a:t>Analysis Results – grouping community areas by census data</a:t>
            </a:r>
          </a:p>
        </p:txBody>
      </p:sp>
      <p:sp>
        <p:nvSpPr>
          <p:cNvPr id="10" name="Content Placeholder 9">
            <a:extLst>
              <a:ext uri="{FF2B5EF4-FFF2-40B4-BE49-F238E27FC236}">
                <a16:creationId xmlns:a16="http://schemas.microsoft.com/office/drawing/2014/main" id="{19F2630C-B6BE-490C-9587-6F4C5439C0D4}"/>
              </a:ext>
            </a:extLst>
          </p:cNvPr>
          <p:cNvSpPr>
            <a:spLocks noGrp="1"/>
          </p:cNvSpPr>
          <p:nvPr>
            <p:ph idx="1"/>
          </p:nvPr>
        </p:nvSpPr>
        <p:spPr>
          <a:xfrm>
            <a:off x="1053957" y="1308893"/>
            <a:ext cx="4750942" cy="4856163"/>
          </a:xfrm>
        </p:spPr>
        <p:txBody>
          <a:bodyPr>
            <a:normAutofit/>
          </a:bodyPr>
          <a:lstStyle/>
          <a:p>
            <a:pPr marL="0" indent="0">
              <a:buNone/>
            </a:pPr>
            <a:r>
              <a:rPr lang="en-US" sz="1800" dirty="0"/>
              <a:t>We used k=4 to cluster the community areas using the census data resulting with the following groups/clusters:</a:t>
            </a:r>
          </a:p>
          <a:p>
            <a:r>
              <a:rPr lang="en-US" sz="1800" dirty="0"/>
              <a:t>Group 0: Low income, high unemployment rate, less educated, moderate hardship index</a:t>
            </a:r>
          </a:p>
          <a:p>
            <a:r>
              <a:rPr lang="en-US" sz="1800" dirty="0"/>
              <a:t>Group 1: Poor living condition, large number of populations below poverty, every high unemployment rate, low education, very high hardship index</a:t>
            </a:r>
          </a:p>
          <a:p>
            <a:r>
              <a:rPr lang="en-US" sz="1800" dirty="0"/>
              <a:t>Group 2: Highest income, lowest unemployment rate, highly educated, lowest hardship index</a:t>
            </a:r>
          </a:p>
          <a:p>
            <a:r>
              <a:rPr lang="en-US" sz="1800" dirty="0"/>
              <a:t>Group 3: Moderate income, low unemployment rate, well educated, low hardship index</a:t>
            </a:r>
          </a:p>
          <a:p>
            <a:endParaRPr lang="en-US" dirty="0"/>
          </a:p>
        </p:txBody>
      </p:sp>
      <p:sp>
        <p:nvSpPr>
          <p:cNvPr id="4" name="Date Placeholder 3">
            <a:extLst>
              <a:ext uri="{FF2B5EF4-FFF2-40B4-BE49-F238E27FC236}">
                <a16:creationId xmlns:a16="http://schemas.microsoft.com/office/drawing/2014/main" id="{D6F2E85D-A87E-4F97-8F86-44E1CB9C802F}"/>
              </a:ext>
            </a:extLst>
          </p:cNvPr>
          <p:cNvSpPr>
            <a:spLocks noGrp="1"/>
          </p:cNvSpPr>
          <p:nvPr>
            <p:ph type="dt" sz="half" idx="10"/>
          </p:nvPr>
        </p:nvSpPr>
        <p:spPr/>
        <p:txBody>
          <a:bodyPr/>
          <a:lstStyle/>
          <a:p>
            <a:fld id="{16CB0893-6B9F-45DD-BCA1-9D7FE5B57056}" type="datetime1">
              <a:rPr lang="en-US" smtClean="0"/>
              <a:pPr/>
              <a:t>6/18/2019</a:t>
            </a:fld>
            <a:endParaRPr lang="en-US"/>
          </a:p>
        </p:txBody>
      </p:sp>
      <p:sp>
        <p:nvSpPr>
          <p:cNvPr id="6" name="Slide Number Placeholder 5">
            <a:extLst>
              <a:ext uri="{FF2B5EF4-FFF2-40B4-BE49-F238E27FC236}">
                <a16:creationId xmlns:a16="http://schemas.microsoft.com/office/drawing/2014/main" id="{A4160004-17DC-4E87-91E0-4549A4FE53E0}"/>
              </a:ext>
            </a:extLst>
          </p:cNvPr>
          <p:cNvSpPr>
            <a:spLocks noGrp="1"/>
          </p:cNvSpPr>
          <p:nvPr>
            <p:ph type="sldNum" sz="quarter" idx="12"/>
          </p:nvPr>
        </p:nvSpPr>
        <p:spPr/>
        <p:txBody>
          <a:bodyPr/>
          <a:lstStyle/>
          <a:p>
            <a:fld id="{0DD8FA14-31A4-41DC-BDDA-4967E50B8424}" type="slidenum">
              <a:rPr lang="en-US" smtClean="0"/>
              <a:pPr/>
              <a:t>7</a:t>
            </a:fld>
            <a:endParaRPr lang="en-US"/>
          </a:p>
        </p:txBody>
      </p:sp>
      <p:pic>
        <p:nvPicPr>
          <p:cNvPr id="16" name="Picture 15">
            <a:extLst>
              <a:ext uri="{FF2B5EF4-FFF2-40B4-BE49-F238E27FC236}">
                <a16:creationId xmlns:a16="http://schemas.microsoft.com/office/drawing/2014/main" id="{42ABDCAF-E913-43B4-B61F-F3810C39A9DA}"/>
              </a:ext>
            </a:extLst>
          </p:cNvPr>
          <p:cNvPicPr>
            <a:picLocks noChangeAspect="1"/>
          </p:cNvPicPr>
          <p:nvPr/>
        </p:nvPicPr>
        <p:blipFill>
          <a:blip r:embed="rId3"/>
          <a:stretch>
            <a:fillRect/>
          </a:stretch>
        </p:blipFill>
        <p:spPr>
          <a:xfrm>
            <a:off x="6598496" y="1308893"/>
            <a:ext cx="4255377" cy="4658760"/>
          </a:xfrm>
          <a:prstGeom prst="rect">
            <a:avLst/>
          </a:prstGeom>
        </p:spPr>
      </p:pic>
    </p:spTree>
    <p:extLst>
      <p:ext uri="{BB962C8B-B14F-4D97-AF65-F5344CB8AC3E}">
        <p14:creationId xmlns:p14="http://schemas.microsoft.com/office/powerpoint/2010/main" val="362999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728E-B6DE-4FBE-8D35-42DFBE8F199C}"/>
              </a:ext>
            </a:extLst>
          </p:cNvPr>
          <p:cNvSpPr>
            <a:spLocks noGrp="1"/>
          </p:cNvSpPr>
          <p:nvPr>
            <p:ph type="title"/>
          </p:nvPr>
        </p:nvSpPr>
        <p:spPr/>
        <p:txBody>
          <a:bodyPr/>
          <a:lstStyle/>
          <a:p>
            <a:r>
              <a:rPr lang="en-US" dirty="0"/>
              <a:t>Analysis Results – grouping community areas by venues</a:t>
            </a:r>
          </a:p>
        </p:txBody>
      </p:sp>
      <p:sp>
        <p:nvSpPr>
          <p:cNvPr id="12" name="Content Placeholder 11">
            <a:extLst>
              <a:ext uri="{FF2B5EF4-FFF2-40B4-BE49-F238E27FC236}">
                <a16:creationId xmlns:a16="http://schemas.microsoft.com/office/drawing/2014/main" id="{3CE98D2D-6452-4C82-9CF6-BE5FC32737FE}"/>
              </a:ext>
            </a:extLst>
          </p:cNvPr>
          <p:cNvSpPr>
            <a:spLocks noGrp="1"/>
          </p:cNvSpPr>
          <p:nvPr>
            <p:ph idx="1"/>
          </p:nvPr>
        </p:nvSpPr>
        <p:spPr>
          <a:xfrm>
            <a:off x="838200" y="1500187"/>
            <a:ext cx="4483813" cy="4856163"/>
          </a:xfrm>
        </p:spPr>
        <p:txBody>
          <a:bodyPr/>
          <a:lstStyle/>
          <a:p>
            <a:pPr marL="0" indent="0">
              <a:buNone/>
            </a:pPr>
            <a:r>
              <a:rPr lang="en-US" sz="1800" dirty="0"/>
              <a:t>We used k=3 to cluster the community areas using the neighborhood venue data obtained via FourSquare API. The clusters are labeled as follows:</a:t>
            </a:r>
          </a:p>
          <a:p>
            <a:pPr lvl="0"/>
            <a:r>
              <a:rPr lang="en-US" sz="1800" dirty="0"/>
              <a:t>Cluster 0: (older) residential areas with various ethnic restaurants, possibly with residents who were immigrants from similar regions many years ago</a:t>
            </a:r>
          </a:p>
          <a:p>
            <a:pPr lvl="0"/>
            <a:r>
              <a:rPr lang="en-US" sz="1800" dirty="0"/>
              <a:t>Cluster 1: quieter residential areas with bakeries, glossary stores, pharmacies, banks, etc.</a:t>
            </a:r>
          </a:p>
          <a:p>
            <a:pPr lvl="0"/>
            <a:r>
              <a:rPr lang="en-US" sz="1800" dirty="0"/>
              <a:t>Cluster 2: busy city regions with all types of stores, restaurants, bars, gyms, entertainments, etc.</a:t>
            </a:r>
          </a:p>
          <a:p>
            <a:endParaRPr lang="en-US" dirty="0"/>
          </a:p>
        </p:txBody>
      </p:sp>
      <p:sp>
        <p:nvSpPr>
          <p:cNvPr id="4" name="Date Placeholder 3">
            <a:extLst>
              <a:ext uri="{FF2B5EF4-FFF2-40B4-BE49-F238E27FC236}">
                <a16:creationId xmlns:a16="http://schemas.microsoft.com/office/drawing/2014/main" id="{D6F2E85D-A87E-4F97-8F86-44E1CB9C802F}"/>
              </a:ext>
            </a:extLst>
          </p:cNvPr>
          <p:cNvSpPr>
            <a:spLocks noGrp="1"/>
          </p:cNvSpPr>
          <p:nvPr>
            <p:ph type="dt" sz="half" idx="10"/>
          </p:nvPr>
        </p:nvSpPr>
        <p:spPr/>
        <p:txBody>
          <a:bodyPr/>
          <a:lstStyle/>
          <a:p>
            <a:fld id="{16CB0893-6B9F-45DD-BCA1-9D7FE5B57056}" type="datetime1">
              <a:rPr lang="en-US" smtClean="0"/>
              <a:pPr/>
              <a:t>6/18/2019</a:t>
            </a:fld>
            <a:endParaRPr lang="en-US"/>
          </a:p>
        </p:txBody>
      </p:sp>
      <p:sp>
        <p:nvSpPr>
          <p:cNvPr id="6" name="Slide Number Placeholder 5">
            <a:extLst>
              <a:ext uri="{FF2B5EF4-FFF2-40B4-BE49-F238E27FC236}">
                <a16:creationId xmlns:a16="http://schemas.microsoft.com/office/drawing/2014/main" id="{A4160004-17DC-4E87-91E0-4549A4FE53E0}"/>
              </a:ext>
            </a:extLst>
          </p:cNvPr>
          <p:cNvSpPr>
            <a:spLocks noGrp="1"/>
          </p:cNvSpPr>
          <p:nvPr>
            <p:ph type="sldNum" sz="quarter" idx="12"/>
          </p:nvPr>
        </p:nvSpPr>
        <p:spPr/>
        <p:txBody>
          <a:bodyPr/>
          <a:lstStyle/>
          <a:p>
            <a:fld id="{0DD8FA14-31A4-41DC-BDDA-4967E50B8424}" type="slidenum">
              <a:rPr lang="en-US" smtClean="0"/>
              <a:pPr/>
              <a:t>8</a:t>
            </a:fld>
            <a:endParaRPr lang="en-US"/>
          </a:p>
        </p:txBody>
      </p:sp>
      <p:pic>
        <p:nvPicPr>
          <p:cNvPr id="13" name="Picture 12">
            <a:extLst>
              <a:ext uri="{FF2B5EF4-FFF2-40B4-BE49-F238E27FC236}">
                <a16:creationId xmlns:a16="http://schemas.microsoft.com/office/drawing/2014/main" id="{52AFC47D-5B1F-4BA4-AFDC-5794475396DD}"/>
              </a:ext>
            </a:extLst>
          </p:cNvPr>
          <p:cNvPicPr>
            <a:picLocks noChangeAspect="1"/>
          </p:cNvPicPr>
          <p:nvPr/>
        </p:nvPicPr>
        <p:blipFill>
          <a:blip r:embed="rId3"/>
          <a:stretch>
            <a:fillRect/>
          </a:stretch>
        </p:blipFill>
        <p:spPr>
          <a:xfrm>
            <a:off x="5838340" y="1500187"/>
            <a:ext cx="4950381" cy="4145639"/>
          </a:xfrm>
          <a:prstGeom prst="rect">
            <a:avLst/>
          </a:prstGeom>
        </p:spPr>
      </p:pic>
    </p:spTree>
    <p:extLst>
      <p:ext uri="{BB962C8B-B14F-4D97-AF65-F5344CB8AC3E}">
        <p14:creationId xmlns:p14="http://schemas.microsoft.com/office/powerpoint/2010/main" val="21906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728E-B6DE-4FBE-8D35-42DFBE8F199C}"/>
              </a:ext>
            </a:extLst>
          </p:cNvPr>
          <p:cNvSpPr>
            <a:spLocks noGrp="1"/>
          </p:cNvSpPr>
          <p:nvPr>
            <p:ph type="title"/>
          </p:nvPr>
        </p:nvSpPr>
        <p:spPr/>
        <p:txBody>
          <a:bodyPr/>
          <a:lstStyle/>
          <a:p>
            <a:r>
              <a:rPr lang="en-US" dirty="0"/>
              <a:t>Analysis Results – Correlating the clusters</a:t>
            </a:r>
          </a:p>
        </p:txBody>
      </p:sp>
      <p:sp>
        <p:nvSpPr>
          <p:cNvPr id="12" name="Content Placeholder 11">
            <a:extLst>
              <a:ext uri="{FF2B5EF4-FFF2-40B4-BE49-F238E27FC236}">
                <a16:creationId xmlns:a16="http://schemas.microsoft.com/office/drawing/2014/main" id="{3CE98D2D-6452-4C82-9CF6-BE5FC32737FE}"/>
              </a:ext>
            </a:extLst>
          </p:cNvPr>
          <p:cNvSpPr>
            <a:spLocks noGrp="1"/>
          </p:cNvSpPr>
          <p:nvPr>
            <p:ph idx="1"/>
          </p:nvPr>
        </p:nvSpPr>
        <p:spPr>
          <a:xfrm>
            <a:off x="838200" y="1320800"/>
            <a:ext cx="10515600" cy="752475"/>
          </a:xfrm>
        </p:spPr>
        <p:txBody>
          <a:bodyPr>
            <a:normAutofit lnSpcReduction="10000"/>
          </a:bodyPr>
          <a:lstStyle/>
          <a:p>
            <a:pPr marL="0" indent="0">
              <a:buNone/>
            </a:pPr>
            <a:r>
              <a:rPr lang="en-US" sz="1800" dirty="0"/>
              <a:t>To correlate the groupings from the two exercise, we firstly plot the clustering results on the same map; however,  it doesn’t reveal must insights. We then plot a bubble charts to see the correlation between the groupings:</a:t>
            </a:r>
          </a:p>
          <a:p>
            <a:endParaRPr lang="en-US" dirty="0"/>
          </a:p>
        </p:txBody>
      </p:sp>
      <p:sp>
        <p:nvSpPr>
          <p:cNvPr id="4" name="Date Placeholder 3">
            <a:extLst>
              <a:ext uri="{FF2B5EF4-FFF2-40B4-BE49-F238E27FC236}">
                <a16:creationId xmlns:a16="http://schemas.microsoft.com/office/drawing/2014/main" id="{D6F2E85D-A87E-4F97-8F86-44E1CB9C802F}"/>
              </a:ext>
            </a:extLst>
          </p:cNvPr>
          <p:cNvSpPr>
            <a:spLocks noGrp="1"/>
          </p:cNvSpPr>
          <p:nvPr>
            <p:ph type="dt" sz="half" idx="10"/>
          </p:nvPr>
        </p:nvSpPr>
        <p:spPr/>
        <p:txBody>
          <a:bodyPr/>
          <a:lstStyle/>
          <a:p>
            <a:fld id="{16CB0893-6B9F-45DD-BCA1-9D7FE5B57056}" type="datetime1">
              <a:rPr lang="en-US" smtClean="0"/>
              <a:pPr/>
              <a:t>6/18/2019</a:t>
            </a:fld>
            <a:endParaRPr lang="en-US"/>
          </a:p>
        </p:txBody>
      </p:sp>
      <p:sp>
        <p:nvSpPr>
          <p:cNvPr id="6" name="Slide Number Placeholder 5">
            <a:extLst>
              <a:ext uri="{FF2B5EF4-FFF2-40B4-BE49-F238E27FC236}">
                <a16:creationId xmlns:a16="http://schemas.microsoft.com/office/drawing/2014/main" id="{A4160004-17DC-4E87-91E0-4549A4FE53E0}"/>
              </a:ext>
            </a:extLst>
          </p:cNvPr>
          <p:cNvSpPr>
            <a:spLocks noGrp="1"/>
          </p:cNvSpPr>
          <p:nvPr>
            <p:ph type="sldNum" sz="quarter" idx="12"/>
          </p:nvPr>
        </p:nvSpPr>
        <p:spPr/>
        <p:txBody>
          <a:bodyPr/>
          <a:lstStyle/>
          <a:p>
            <a:fld id="{0DD8FA14-31A4-41DC-BDDA-4967E50B8424}" type="slidenum">
              <a:rPr lang="en-US" smtClean="0"/>
              <a:pPr/>
              <a:t>9</a:t>
            </a:fld>
            <a:endParaRPr lang="en-US"/>
          </a:p>
        </p:txBody>
      </p:sp>
      <p:pic>
        <p:nvPicPr>
          <p:cNvPr id="9" name="Picture 8">
            <a:extLst>
              <a:ext uri="{FF2B5EF4-FFF2-40B4-BE49-F238E27FC236}">
                <a16:creationId xmlns:a16="http://schemas.microsoft.com/office/drawing/2014/main" id="{54F4DC8F-54F1-4EEC-A32A-1747AD0F5DD8}"/>
              </a:ext>
            </a:extLst>
          </p:cNvPr>
          <p:cNvPicPr>
            <a:picLocks noChangeAspect="1"/>
          </p:cNvPicPr>
          <p:nvPr/>
        </p:nvPicPr>
        <p:blipFill>
          <a:blip r:embed="rId3"/>
          <a:stretch>
            <a:fillRect/>
          </a:stretch>
        </p:blipFill>
        <p:spPr>
          <a:xfrm>
            <a:off x="1307635" y="2293847"/>
            <a:ext cx="3761558" cy="3243353"/>
          </a:xfrm>
          <a:prstGeom prst="rect">
            <a:avLst/>
          </a:prstGeom>
        </p:spPr>
      </p:pic>
      <p:pic>
        <p:nvPicPr>
          <p:cNvPr id="10" name="Picture 9">
            <a:extLst>
              <a:ext uri="{FF2B5EF4-FFF2-40B4-BE49-F238E27FC236}">
                <a16:creationId xmlns:a16="http://schemas.microsoft.com/office/drawing/2014/main" id="{3CD52C5C-B235-4BBC-A7F7-10D3D0CB59E7}"/>
              </a:ext>
            </a:extLst>
          </p:cNvPr>
          <p:cNvPicPr>
            <a:picLocks noChangeAspect="1"/>
          </p:cNvPicPr>
          <p:nvPr/>
        </p:nvPicPr>
        <p:blipFill>
          <a:blip r:embed="rId4"/>
          <a:stretch>
            <a:fillRect/>
          </a:stretch>
        </p:blipFill>
        <p:spPr>
          <a:xfrm>
            <a:off x="6552512" y="2293847"/>
            <a:ext cx="3515097" cy="3441771"/>
          </a:xfrm>
          <a:prstGeom prst="rect">
            <a:avLst/>
          </a:prstGeom>
        </p:spPr>
      </p:pic>
    </p:spTree>
    <p:extLst>
      <p:ext uri="{BB962C8B-B14F-4D97-AF65-F5344CB8AC3E}">
        <p14:creationId xmlns:p14="http://schemas.microsoft.com/office/powerpoint/2010/main" val="2939613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4637</TotalTime>
  <Words>1283</Words>
  <Application>Microsoft Office PowerPoint</Application>
  <PresentationFormat>Widescreen</PresentationFormat>
  <Paragraphs>102</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Comic Sans MS</vt:lpstr>
      <vt:lpstr>Office Theme</vt:lpstr>
      <vt:lpstr>Capstone Project – Battle of Neighborhoods  Understand Chicago Community Areas </vt:lpstr>
      <vt:lpstr>Introduction </vt:lpstr>
      <vt:lpstr>Data Sets </vt:lpstr>
      <vt:lpstr>Data Preparation  - Social Economic Indices from Census</vt:lpstr>
      <vt:lpstr>Data Preparation – Neighborhood Venue Categories</vt:lpstr>
      <vt:lpstr>Methodology </vt:lpstr>
      <vt:lpstr>Analysis Results – grouping community areas by census data</vt:lpstr>
      <vt:lpstr>Analysis Results – grouping community areas by venues</vt:lpstr>
      <vt:lpstr>Analysis Results – Correlating the clusters</vt:lpstr>
      <vt:lpstr>Discussions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IPD351/PID451  AS#1 Data Model</dc:title>
  <dc:creator>Hung Lee</dc:creator>
  <cp:lastModifiedBy>Hung Lee</cp:lastModifiedBy>
  <cp:revision>152</cp:revision>
  <cp:lastPrinted>2019-06-18T18:56:40Z</cp:lastPrinted>
  <dcterms:created xsi:type="dcterms:W3CDTF">2019-04-10T15:11:23Z</dcterms:created>
  <dcterms:modified xsi:type="dcterms:W3CDTF">2019-06-18T18:56:43Z</dcterms:modified>
</cp:coreProperties>
</file>