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825" r:id="rId5"/>
    <p:sldId id="3826" r:id="rId6"/>
    <p:sldId id="3827" r:id="rId7"/>
    <p:sldId id="3828" r:id="rId8"/>
    <p:sldId id="3831" r:id="rId9"/>
    <p:sldId id="3835" r:id="rId10"/>
    <p:sldId id="3836" r:id="rId11"/>
    <p:sldId id="3837" r:id="rId12"/>
    <p:sldId id="3838" r:id="rId13"/>
    <p:sldId id="3833" r:id="rId14"/>
    <p:sldId id="383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09/05/2023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09/05/2023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graph-api/over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help.sentiment140.com/for-stud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Databricks Sentiment Analysis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Hayley Lee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09350"/>
            <a:ext cx="5093208" cy="5082890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GB" sz="2400" dirty="0"/>
              <a:t>How did this solution make data ingestion more resilient and observable?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Databricks best practices suggest using Delta Tables, as structured streaming tables are more fault tolerant.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Git will be used for CI/CD.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Use of schemas and input validation during data ingestion ensures data consistency and reduces chance of data processing errors.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For production, error handling and retries will be implemented to avoid instant pipeline failures.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For production, logging and monitoring of data ingestion will help engineers/scientists to spot operating errors or anomalies.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Implement frequent data quality checks during the Databricks pipeline.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Data lineage tracking from data source to reporting will identify any bottlenecks.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Hadoop distributed file system can be used to store input data, for high data availability that is resilient to hardware failures.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 err="1"/>
              <a:t>HashingTF</a:t>
            </a:r>
            <a:r>
              <a:rPr lang="en-GB" dirty="0"/>
              <a:t> used for memory efficiency and better handling of terms which may not have been present in training set, improving resiliency of ML pipeline.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sz="2400" dirty="0"/>
          </a:p>
          <a:p>
            <a:pPr rtl="0"/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Placeholder 15" descr="A picture containing post-it note, toy block, toy, LEGO&#10;&#10;Description automatically generated">
            <a:extLst>
              <a:ext uri="{FF2B5EF4-FFF2-40B4-BE49-F238E27FC236}">
                <a16:creationId xmlns:a16="http://schemas.microsoft.com/office/drawing/2014/main" id="{237D611D-CF0C-4304-578A-90958EBC7B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262" b="7262"/>
          <a:stretch>
            <a:fillRect/>
          </a:stretch>
        </p:blipFill>
        <p:spPr/>
      </p:pic>
      <p:pic>
        <p:nvPicPr>
          <p:cNvPr id="25" name="Picture Placeholder 24" descr="A pile of yellow lego heads&#10;&#10;Description automatically generated with low confidence">
            <a:extLst>
              <a:ext uri="{FF2B5EF4-FFF2-40B4-BE49-F238E27FC236}">
                <a16:creationId xmlns:a16="http://schemas.microsoft.com/office/drawing/2014/main" id="{B1053B16-18CD-0665-DC11-DF5546D0F3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868" b="1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11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575" y="1638873"/>
            <a:ext cx="4709160" cy="1755648"/>
          </a:xfrm>
        </p:spPr>
        <p:txBody>
          <a:bodyPr rtlCol="0"/>
          <a:lstStyle/>
          <a:p>
            <a:pPr rtl="0"/>
            <a:r>
              <a:rPr lang="en-GB" dirty="0"/>
              <a:t>Hayley Lee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265C8-3E63-E8F7-B982-6107C62721FE}"/>
              </a:ext>
            </a:extLst>
          </p:cNvPr>
          <p:cNvSpPr txBox="1"/>
          <p:nvPr/>
        </p:nvSpPr>
        <p:spPr>
          <a:xfrm>
            <a:off x="5952575" y="2516697"/>
            <a:ext cx="5976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https://developers.facebook.com/docs/graph-api/overview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http://help.sentiment140.com/for-students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https://docs.databricks.com/notebooks/best-practices.html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Agenda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Context Diagram</a:t>
            </a:r>
          </a:p>
          <a:p>
            <a:pPr marL="0" indent="0" rtl="0">
              <a:buNone/>
            </a:pPr>
            <a:r>
              <a:rPr lang="en-GB" dirty="0"/>
              <a:t>Container Diagram</a:t>
            </a:r>
          </a:p>
          <a:p>
            <a:pPr marL="0" indent="0" rtl="0">
              <a:buNone/>
            </a:pPr>
            <a:r>
              <a:rPr lang="en-GB" dirty="0"/>
              <a:t>Component Diagram</a:t>
            </a:r>
          </a:p>
          <a:p>
            <a:pPr marL="0" indent="0" rtl="0">
              <a:buNone/>
            </a:pPr>
            <a:r>
              <a:rPr lang="en-GB" dirty="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This presentation highlights a target architecture design for an end-to-end social media sentiment analysis pipeline for Lego Instagram posts. The following key points/assumptions have been incorporated into the design: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Data Bricks software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Data Bricks best practice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Assumed access to official social media API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Placeholder 25" descr="A picture containing post-it note, toy block, toy, LEGO&#10;&#10;Description automatically generated">
            <a:extLst>
              <a:ext uri="{FF2B5EF4-FFF2-40B4-BE49-F238E27FC236}">
                <a16:creationId xmlns:a16="http://schemas.microsoft.com/office/drawing/2014/main" id="{26772160-1899-E826-B1B7-66951B6E88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2" b="72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A3C30E1-7CC0-8B7B-4EAC-E6A02A91577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Context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41FDDC-E317-6F06-1EBD-CA6521F4C114}"/>
              </a:ext>
            </a:extLst>
          </p:cNvPr>
          <p:cNvGrpSpPr/>
          <p:nvPr/>
        </p:nvGrpSpPr>
        <p:grpSpPr>
          <a:xfrm>
            <a:off x="1633350" y="816296"/>
            <a:ext cx="9474011" cy="5225408"/>
            <a:chOff x="937064" y="505956"/>
            <a:chExt cx="9474011" cy="52254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F2E87E-CAB8-EBAD-94BF-927B26A05F55}"/>
                </a:ext>
              </a:extLst>
            </p:cNvPr>
            <p:cNvGrpSpPr/>
            <p:nvPr/>
          </p:nvGrpSpPr>
          <p:grpSpPr>
            <a:xfrm>
              <a:off x="937064" y="505956"/>
              <a:ext cx="2880050" cy="1237861"/>
              <a:chOff x="516293" y="474306"/>
              <a:chExt cx="2880050" cy="123786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B05B50B-D1A9-4677-06CE-E8CD1F3039F8}"/>
                  </a:ext>
                </a:extLst>
              </p:cNvPr>
              <p:cNvSpPr/>
              <p:nvPr/>
            </p:nvSpPr>
            <p:spPr>
              <a:xfrm>
                <a:off x="587829" y="474306"/>
                <a:ext cx="2808514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8" name="Graphic 7" descr="User with solid fill">
                <a:extLst>
                  <a:ext uri="{FF2B5EF4-FFF2-40B4-BE49-F238E27FC236}">
                    <a16:creationId xmlns:a16="http://schemas.microsoft.com/office/drawing/2014/main" id="{65EBBECA-5930-FCA7-0CD1-BA0855EEA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6293" y="570607"/>
                <a:ext cx="1045257" cy="104525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678ACE-EA5B-3EB0-9883-9A57FD9358C8}"/>
                  </a:ext>
                </a:extLst>
              </p:cNvPr>
              <p:cNvSpPr txBox="1"/>
              <p:nvPr/>
            </p:nvSpPr>
            <p:spPr>
              <a:xfrm>
                <a:off x="1367405" y="512380"/>
                <a:ext cx="1904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Instagram User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F9C9FB-ABAC-90E1-D6DF-B9A813488E38}"/>
                  </a:ext>
                </a:extLst>
              </p:cNvPr>
              <p:cNvSpPr txBox="1"/>
              <p:nvPr/>
            </p:nvSpPr>
            <p:spPr>
              <a:xfrm>
                <a:off x="1505224" y="843636"/>
                <a:ext cx="183718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Creates a post with #Lego or replies to a post from Lego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7C49DE-F299-6C4A-76F4-ED72A400A942}"/>
                </a:ext>
              </a:extLst>
            </p:cNvPr>
            <p:cNvGrpSpPr/>
            <p:nvPr/>
          </p:nvGrpSpPr>
          <p:grpSpPr>
            <a:xfrm>
              <a:off x="6365277" y="505956"/>
              <a:ext cx="2808514" cy="1237861"/>
              <a:chOff x="587829" y="474306"/>
              <a:chExt cx="2808514" cy="123786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2643149-E071-E393-09BF-6CAE4EE471E7}"/>
                  </a:ext>
                </a:extLst>
              </p:cNvPr>
              <p:cNvSpPr/>
              <p:nvPr/>
            </p:nvSpPr>
            <p:spPr>
              <a:xfrm>
                <a:off x="587829" y="474306"/>
                <a:ext cx="2808514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17" name="Graphic 16" descr="Speech outline">
                <a:extLst>
                  <a:ext uri="{FF2B5EF4-FFF2-40B4-BE49-F238E27FC236}">
                    <a16:creationId xmlns:a16="http://schemas.microsoft.com/office/drawing/2014/main" id="{40F6DDEC-5AC5-C108-E95B-9DF724810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87829" y="570607"/>
                <a:ext cx="973722" cy="104525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ACCEA8-94A5-1E58-3714-9442C7C1A866}"/>
                  </a:ext>
                </a:extLst>
              </p:cNvPr>
              <p:cNvSpPr txBox="1"/>
              <p:nvPr/>
            </p:nvSpPr>
            <p:spPr>
              <a:xfrm>
                <a:off x="1367405" y="512380"/>
                <a:ext cx="1904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Instagram API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FF6364-2267-1C97-4B40-C07D0F97D767}"/>
                  </a:ext>
                </a:extLst>
              </p:cNvPr>
              <p:cNvSpPr txBox="1"/>
              <p:nvPr/>
            </p:nvSpPr>
            <p:spPr>
              <a:xfrm>
                <a:off x="1505224" y="843636"/>
                <a:ext cx="1837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Provides post and metadata response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B0902B-5EBE-49BE-FD91-FF5A766D7414}"/>
                </a:ext>
              </a:extLst>
            </p:cNvPr>
            <p:cNvGrpSpPr/>
            <p:nvPr/>
          </p:nvGrpSpPr>
          <p:grpSpPr>
            <a:xfrm>
              <a:off x="6401045" y="2409002"/>
              <a:ext cx="2808514" cy="1237861"/>
              <a:chOff x="587829" y="474306"/>
              <a:chExt cx="2808514" cy="1237861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17E103D-D867-B34F-24D2-D3191E1DF209}"/>
                  </a:ext>
                </a:extLst>
              </p:cNvPr>
              <p:cNvSpPr/>
              <p:nvPr/>
            </p:nvSpPr>
            <p:spPr>
              <a:xfrm>
                <a:off x="587829" y="474306"/>
                <a:ext cx="2808514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22" name="Graphic 21" descr="Network diagram with solid fill">
                <a:extLst>
                  <a:ext uri="{FF2B5EF4-FFF2-40B4-BE49-F238E27FC236}">
                    <a16:creationId xmlns:a16="http://schemas.microsoft.com/office/drawing/2014/main" id="{BB969539-A53F-D7DE-6E2D-CB73C015C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654696" y="570607"/>
                <a:ext cx="998290" cy="1045257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8BC3C1-ADED-84C9-D805-A9AF92ED91B0}"/>
                  </a:ext>
                </a:extLst>
              </p:cNvPr>
              <p:cNvSpPr txBox="1"/>
              <p:nvPr/>
            </p:nvSpPr>
            <p:spPr>
              <a:xfrm>
                <a:off x="1367405" y="512380"/>
                <a:ext cx="1904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DataBricks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D75EF2-87B9-306B-DC25-8483C27D0384}"/>
                  </a:ext>
                </a:extLst>
              </p:cNvPr>
              <p:cNvSpPr txBox="1"/>
              <p:nvPr/>
            </p:nvSpPr>
            <p:spPr>
              <a:xfrm>
                <a:off x="1599477" y="877200"/>
                <a:ext cx="17610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bg1"/>
                    </a:solidFill>
                  </a:rPr>
                  <a:t>Data exploration,</a:t>
                </a:r>
              </a:p>
              <a:p>
                <a:r>
                  <a:rPr lang="en-GB" sz="1400" dirty="0">
                    <a:solidFill>
                      <a:schemeClr val="bg1"/>
                    </a:solidFill>
                  </a:rPr>
                  <a:t>Transformation, Sentiment Analysis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E0FF71-990A-DC7A-A247-00CA6DB05C0C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3817114" y="1124886"/>
              <a:ext cx="25481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5A15E6-D7DF-F795-FD54-E8FC8D759250}"/>
                </a:ext>
              </a:extLst>
            </p:cNvPr>
            <p:cNvCxnSpPr>
              <a:cxnSpLocks/>
            </p:cNvCxnSpPr>
            <p:nvPr/>
          </p:nvCxnSpPr>
          <p:spPr>
            <a:xfrm>
              <a:off x="7400419" y="1743817"/>
              <a:ext cx="0" cy="638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4F50D-F170-1922-872E-3F75CE2AA694}"/>
                </a:ext>
              </a:extLst>
            </p:cNvPr>
            <p:cNvSpPr txBox="1"/>
            <p:nvPr/>
          </p:nvSpPr>
          <p:spPr>
            <a:xfrm>
              <a:off x="3957483" y="875286"/>
              <a:ext cx="2283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Posts or replies on Instagram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CD8D3AF-4BCA-C707-0B5F-00B85E9E4C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66" y="1743817"/>
              <a:ext cx="0" cy="638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85F864-D13A-87D2-0B16-5B5F5A146BD8}"/>
                </a:ext>
              </a:extLst>
            </p:cNvPr>
            <p:cNvSpPr txBox="1"/>
            <p:nvPr/>
          </p:nvSpPr>
          <p:spPr>
            <a:xfrm>
              <a:off x="8330605" y="1855544"/>
              <a:ext cx="2080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Requests get sent to API to receive post 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F339DC-BF27-A9A5-798C-95D2ED1AEA28}"/>
                </a:ext>
              </a:extLst>
            </p:cNvPr>
            <p:cNvGrpSpPr/>
            <p:nvPr/>
          </p:nvGrpSpPr>
          <p:grpSpPr>
            <a:xfrm>
              <a:off x="937064" y="2409002"/>
              <a:ext cx="2880050" cy="1237861"/>
              <a:chOff x="516293" y="474306"/>
              <a:chExt cx="2880050" cy="1237861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57147A7-4540-8B1D-07D5-C03D089A4C4E}"/>
                  </a:ext>
                </a:extLst>
              </p:cNvPr>
              <p:cNvSpPr/>
              <p:nvPr/>
            </p:nvSpPr>
            <p:spPr>
              <a:xfrm>
                <a:off x="587829" y="474306"/>
                <a:ext cx="2808514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42" name="Graphic 41" descr="User with solid fill">
                <a:extLst>
                  <a:ext uri="{FF2B5EF4-FFF2-40B4-BE49-F238E27FC236}">
                    <a16:creationId xmlns:a16="http://schemas.microsoft.com/office/drawing/2014/main" id="{7E597AD5-6E3A-296A-B5E0-05F68CE6E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6293" y="570607"/>
                <a:ext cx="1045257" cy="1045257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DDFCE4-8DE9-6C15-EE75-E4BE52673206}"/>
                  </a:ext>
                </a:extLst>
              </p:cNvPr>
              <p:cNvSpPr txBox="1"/>
              <p:nvPr/>
            </p:nvSpPr>
            <p:spPr>
              <a:xfrm>
                <a:off x="1199594" y="512380"/>
                <a:ext cx="2169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Data Scientists and Engineers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301FD3-FD6B-E2F2-5B65-2EB483D9C383}"/>
                  </a:ext>
                </a:extLst>
              </p:cNvPr>
              <p:cNvSpPr txBox="1"/>
              <p:nvPr/>
            </p:nvSpPr>
            <p:spPr>
              <a:xfrm>
                <a:off x="1505224" y="843636"/>
                <a:ext cx="18371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F957B4-D151-2937-1FFC-7F1B6AF7D72F}"/>
                </a:ext>
              </a:extLst>
            </p:cNvPr>
            <p:cNvSpPr txBox="1"/>
            <p:nvPr/>
          </p:nvSpPr>
          <p:spPr>
            <a:xfrm>
              <a:off x="1898553" y="3041393"/>
              <a:ext cx="1633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Users of data analysis pipeline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686459D-DCD8-69EE-5779-E46F61473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7095" y="2811896"/>
              <a:ext cx="2583931" cy="1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FEFC5-9109-75E0-DC55-951CD545AEA1}"/>
                </a:ext>
              </a:extLst>
            </p:cNvPr>
            <p:cNvSpPr txBox="1"/>
            <p:nvPr/>
          </p:nvSpPr>
          <p:spPr>
            <a:xfrm>
              <a:off x="4265597" y="2354204"/>
              <a:ext cx="1617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Data exploration, </a:t>
              </a:r>
            </a:p>
            <a:p>
              <a:pPr algn="ctr"/>
              <a:r>
                <a:rPr lang="en-GB" sz="1200" dirty="0"/>
                <a:t>model development</a:t>
              </a:r>
            </a:p>
            <a:p>
              <a:endParaRPr lang="en-GB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7E26C4-DF2D-2ED7-F5FC-579A0BF691A0}"/>
                </a:ext>
              </a:extLst>
            </p:cNvPr>
            <p:cNvGrpSpPr/>
            <p:nvPr/>
          </p:nvGrpSpPr>
          <p:grpSpPr>
            <a:xfrm>
              <a:off x="6267620" y="4485609"/>
              <a:ext cx="3363522" cy="1245755"/>
              <a:chOff x="548251" y="474304"/>
              <a:chExt cx="3157845" cy="1245755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59AE97C9-B957-6065-FA0C-F60127E401F7}"/>
                  </a:ext>
                </a:extLst>
              </p:cNvPr>
              <p:cNvSpPr/>
              <p:nvPr/>
            </p:nvSpPr>
            <p:spPr>
              <a:xfrm>
                <a:off x="619649" y="474304"/>
                <a:ext cx="2913473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51" name="Graphic 50" descr="Document with solid fill">
                <a:extLst>
                  <a:ext uri="{FF2B5EF4-FFF2-40B4-BE49-F238E27FC236}">
                    <a16:creationId xmlns:a16="http://schemas.microsoft.com/office/drawing/2014/main" id="{1C4C2A75-8668-0C79-19D7-1308A38BF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548251" y="570607"/>
                <a:ext cx="981340" cy="1045257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65B2B2-0CD2-97F5-5C33-0CDAB8B3100C}"/>
                  </a:ext>
                </a:extLst>
              </p:cNvPr>
              <p:cNvSpPr txBox="1"/>
              <p:nvPr/>
            </p:nvSpPr>
            <p:spPr>
              <a:xfrm>
                <a:off x="1107366" y="493768"/>
                <a:ext cx="2598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Dashboards/Reports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CD3418-D171-9D21-8B8B-74A2FB594110}"/>
                  </a:ext>
                </a:extLst>
              </p:cNvPr>
              <p:cNvSpPr txBox="1"/>
              <p:nvPr/>
            </p:nvSpPr>
            <p:spPr>
              <a:xfrm>
                <a:off x="1371842" y="765952"/>
                <a:ext cx="209929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Near/Real-time reporting or dashboards on Instagram user sentiment to marketing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DCFCFD-C120-1007-B6C5-218906523785}"/>
                </a:ext>
              </a:extLst>
            </p:cNvPr>
            <p:cNvGrpSpPr/>
            <p:nvPr/>
          </p:nvGrpSpPr>
          <p:grpSpPr>
            <a:xfrm>
              <a:off x="937064" y="4484132"/>
              <a:ext cx="2880050" cy="1247232"/>
              <a:chOff x="516293" y="464935"/>
              <a:chExt cx="2880050" cy="124723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A0F01A7-16AE-FC3F-9603-9E13E81F1197}"/>
                  </a:ext>
                </a:extLst>
              </p:cNvPr>
              <p:cNvSpPr/>
              <p:nvPr/>
            </p:nvSpPr>
            <p:spPr>
              <a:xfrm>
                <a:off x="587829" y="474306"/>
                <a:ext cx="2808514" cy="12378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GB" dirty="0"/>
              </a:p>
            </p:txBody>
          </p:sp>
          <p:pic>
            <p:nvPicPr>
              <p:cNvPr id="56" name="Graphic 55" descr="User with solid fill">
                <a:extLst>
                  <a:ext uri="{FF2B5EF4-FFF2-40B4-BE49-F238E27FC236}">
                    <a16:creationId xmlns:a16="http://schemas.microsoft.com/office/drawing/2014/main" id="{FA1772E5-57BC-FDA6-1AF3-8423C626B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6293" y="570607"/>
                <a:ext cx="1045257" cy="1045257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B6B9D8-2D9C-A851-4E67-B9A24808DC18}"/>
                  </a:ext>
                </a:extLst>
              </p:cNvPr>
              <p:cNvSpPr txBox="1"/>
              <p:nvPr/>
            </p:nvSpPr>
            <p:spPr>
              <a:xfrm>
                <a:off x="1367405" y="464935"/>
                <a:ext cx="1904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</a:rPr>
                  <a:t>Stakeholders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566FD81-9F83-D8C8-1759-C828F99B7E88}"/>
                  </a:ext>
                </a:extLst>
              </p:cNvPr>
              <p:cNvSpPr txBox="1"/>
              <p:nvPr/>
            </p:nvSpPr>
            <p:spPr>
              <a:xfrm>
                <a:off x="1422531" y="740751"/>
                <a:ext cx="18371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Includes senior leadership, social media marketing, demand forecasting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1C1185E-8267-9958-6B20-7DFE5820A8F0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7805302" y="3646863"/>
              <a:ext cx="0" cy="837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D3D022-46B3-6433-E299-B13D02110465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3817114" y="5112434"/>
              <a:ext cx="2583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A0D452EC-629A-80EE-18EA-F713C99AA3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27134" y="3200788"/>
              <a:ext cx="2516535" cy="1757108"/>
            </a:xfrm>
            <a:prstGeom prst="bentConnector3">
              <a:avLst>
                <a:gd name="adj1" fmla="val 10664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A5C715-F74F-13E2-84DC-214E6B45F77D}"/>
                </a:ext>
              </a:extLst>
            </p:cNvPr>
            <p:cNvSpPr txBox="1"/>
            <p:nvPr/>
          </p:nvSpPr>
          <p:spPr>
            <a:xfrm>
              <a:off x="3894394" y="2948837"/>
              <a:ext cx="258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Report evaluation and testing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614261B-C10A-1DD3-B86D-41D76E16D949}"/>
                </a:ext>
              </a:extLst>
            </p:cNvPr>
            <p:cNvSpPr txBox="1"/>
            <p:nvPr/>
          </p:nvSpPr>
          <p:spPr>
            <a:xfrm>
              <a:off x="4188913" y="4861883"/>
              <a:ext cx="1937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Report evaluation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0BAFF90-2114-25B4-CB25-01637F6AB808}"/>
                </a:ext>
              </a:extLst>
            </p:cNvPr>
            <p:cNvSpPr txBox="1"/>
            <p:nvPr/>
          </p:nvSpPr>
          <p:spPr>
            <a:xfrm>
              <a:off x="7529738" y="3831258"/>
              <a:ext cx="2767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Send Sentiment predictions to reporting/storage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A07743-2E7C-A7C3-4317-FBCF2072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2D123-A413-B0A4-93AA-DCB84C5128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E4F8317-10EB-4693-138A-1B623816C5F5}"/>
              </a:ext>
            </a:extLst>
          </p:cNvPr>
          <p:cNvGrpSpPr/>
          <p:nvPr/>
        </p:nvGrpSpPr>
        <p:grpSpPr>
          <a:xfrm>
            <a:off x="6834341" y="415225"/>
            <a:ext cx="2857059" cy="1237861"/>
            <a:chOff x="1633350" y="816294"/>
            <a:chExt cx="2857059" cy="123786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0AF53F-542A-536C-DC02-FF2ECBA319F9}"/>
                </a:ext>
              </a:extLst>
            </p:cNvPr>
            <p:cNvSpPr/>
            <p:nvPr/>
          </p:nvSpPr>
          <p:spPr>
            <a:xfrm>
              <a:off x="1681895" y="816294"/>
              <a:ext cx="2808514" cy="12378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7F052582-4329-F23A-06E5-B7FC0C7A5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3350" y="912597"/>
              <a:ext cx="1045257" cy="104525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0AB8-0B60-5092-ABCC-B9D121B623C0}"/>
                </a:ext>
              </a:extLst>
            </p:cNvPr>
            <p:cNvSpPr txBox="1"/>
            <p:nvPr/>
          </p:nvSpPr>
          <p:spPr>
            <a:xfrm>
              <a:off x="2484462" y="854370"/>
              <a:ext cx="190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Instagram User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E2D7-F1B1-E8CB-F128-C9938D56FFFA}"/>
                </a:ext>
              </a:extLst>
            </p:cNvPr>
            <p:cNvSpPr txBox="1"/>
            <p:nvPr/>
          </p:nvSpPr>
          <p:spPr>
            <a:xfrm>
              <a:off x="2622281" y="1185626"/>
              <a:ext cx="18371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Creates a post with #Lego or replies to a post from Lego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A2CB55-4A8E-6430-F15C-68437A9FFAD1}"/>
              </a:ext>
            </a:extLst>
          </p:cNvPr>
          <p:cNvGrpSpPr/>
          <p:nvPr/>
        </p:nvGrpSpPr>
        <p:grpSpPr>
          <a:xfrm>
            <a:off x="2227737" y="409478"/>
            <a:ext cx="2394358" cy="1239865"/>
            <a:chOff x="8191849" y="3077114"/>
            <a:chExt cx="2394358" cy="13014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670327-CF88-ED75-EFCE-FAFEA50B79C0}"/>
                </a:ext>
              </a:extLst>
            </p:cNvPr>
            <p:cNvGrpSpPr/>
            <p:nvPr/>
          </p:nvGrpSpPr>
          <p:grpSpPr>
            <a:xfrm>
              <a:off x="8191849" y="3077114"/>
              <a:ext cx="2394358" cy="1301454"/>
              <a:chOff x="6420723" y="1827154"/>
              <a:chExt cx="2394358" cy="130145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E171EA7-F291-E498-1FF1-638E40B9F25F}"/>
                  </a:ext>
                </a:extLst>
              </p:cNvPr>
              <p:cNvSpPr/>
              <p:nvPr/>
            </p:nvSpPr>
            <p:spPr>
              <a:xfrm>
                <a:off x="6420723" y="1827154"/>
                <a:ext cx="2394358" cy="130145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911BC4-7260-D297-CA44-C2258FC197B6}"/>
                  </a:ext>
                </a:extLst>
              </p:cNvPr>
              <p:cNvSpPr txBox="1"/>
              <p:nvPr/>
            </p:nvSpPr>
            <p:spPr>
              <a:xfrm>
                <a:off x="6707697" y="2419571"/>
                <a:ext cx="18204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HTTP-based API which can query Instagram post data.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579D40-82D6-1FC1-8EA0-9D83FD51BE71}"/>
                  </a:ext>
                </a:extLst>
              </p:cNvPr>
              <p:cNvSpPr txBox="1"/>
              <p:nvPr/>
            </p:nvSpPr>
            <p:spPr>
              <a:xfrm>
                <a:off x="6863942" y="1827154"/>
                <a:ext cx="1820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Instagram API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855BA2-0C9F-D927-F510-07831288006E}"/>
                </a:ext>
              </a:extLst>
            </p:cNvPr>
            <p:cNvSpPr txBox="1"/>
            <p:nvPr/>
          </p:nvSpPr>
          <p:spPr>
            <a:xfrm>
              <a:off x="8478823" y="3411795"/>
              <a:ext cx="1820411" cy="274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[Container: Graph API]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705538-D88A-3EEE-9991-FFCCFEDEE85F}"/>
              </a:ext>
            </a:extLst>
          </p:cNvPr>
          <p:cNvGrpSpPr/>
          <p:nvPr/>
        </p:nvGrpSpPr>
        <p:grpSpPr>
          <a:xfrm>
            <a:off x="2449585" y="2011151"/>
            <a:ext cx="6764608" cy="3022244"/>
            <a:chOff x="4927133" y="2170467"/>
            <a:chExt cx="5626217" cy="327671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1ED6594-B736-2798-E309-F55A3610F1CC}"/>
                </a:ext>
              </a:extLst>
            </p:cNvPr>
            <p:cNvSpPr/>
            <p:nvPr/>
          </p:nvSpPr>
          <p:spPr>
            <a:xfrm>
              <a:off x="4927133" y="2178602"/>
              <a:ext cx="5626217" cy="3268578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63BD73-04CB-C786-2829-1B8E255B6CA0}"/>
                </a:ext>
              </a:extLst>
            </p:cNvPr>
            <p:cNvSpPr txBox="1"/>
            <p:nvPr/>
          </p:nvSpPr>
          <p:spPr>
            <a:xfrm>
              <a:off x="6625222" y="2170467"/>
              <a:ext cx="2291256" cy="400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DataBricks Container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197128-63F5-DABE-BA20-980EF4CC5A15}"/>
              </a:ext>
            </a:extLst>
          </p:cNvPr>
          <p:cNvSpPr txBox="1"/>
          <p:nvPr/>
        </p:nvSpPr>
        <p:spPr>
          <a:xfrm>
            <a:off x="2622281" y="3088672"/>
            <a:ext cx="1837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CF383B-3F53-717D-CB69-B0F5B8AD437E}"/>
              </a:ext>
            </a:extLst>
          </p:cNvPr>
          <p:cNvGrpSpPr/>
          <p:nvPr/>
        </p:nvGrpSpPr>
        <p:grpSpPr>
          <a:xfrm>
            <a:off x="331866" y="5479451"/>
            <a:ext cx="2880050" cy="1237861"/>
            <a:chOff x="1633350" y="2719342"/>
            <a:chExt cx="2880050" cy="123786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87D7455-0776-D0ED-52F6-BACD28D96EBA}"/>
                </a:ext>
              </a:extLst>
            </p:cNvPr>
            <p:cNvSpPr/>
            <p:nvPr/>
          </p:nvSpPr>
          <p:spPr>
            <a:xfrm>
              <a:off x="1704886" y="2719342"/>
              <a:ext cx="2808514" cy="12378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9C3747A5-B978-C9CC-00D4-4D4F7BF9A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3350" y="2815643"/>
              <a:ext cx="1045257" cy="104525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BB286-3E16-A009-F3B3-B1AC01738AB7}"/>
                </a:ext>
              </a:extLst>
            </p:cNvPr>
            <p:cNvSpPr txBox="1"/>
            <p:nvPr/>
          </p:nvSpPr>
          <p:spPr>
            <a:xfrm>
              <a:off x="2316651" y="2757416"/>
              <a:ext cx="2169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Data Scientists and Engineers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FDBE16-1AEB-1B63-5333-55674CE952D8}"/>
                </a:ext>
              </a:extLst>
            </p:cNvPr>
            <p:cNvSpPr txBox="1"/>
            <p:nvPr/>
          </p:nvSpPr>
          <p:spPr>
            <a:xfrm>
              <a:off x="2594839" y="3351733"/>
              <a:ext cx="1633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Users of data analysis pipeline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2D0579-AEB2-9D71-8A5E-5831F39367F1}"/>
              </a:ext>
            </a:extLst>
          </p:cNvPr>
          <p:cNvGrpSpPr/>
          <p:nvPr/>
        </p:nvGrpSpPr>
        <p:grpSpPr>
          <a:xfrm>
            <a:off x="8980084" y="5488226"/>
            <a:ext cx="2880050" cy="1247232"/>
            <a:chOff x="1633350" y="4794472"/>
            <a:chExt cx="2880050" cy="124723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49A778-8081-F5BD-6BC8-6AAB9A016CDA}"/>
                </a:ext>
              </a:extLst>
            </p:cNvPr>
            <p:cNvSpPr/>
            <p:nvPr/>
          </p:nvSpPr>
          <p:spPr>
            <a:xfrm>
              <a:off x="1704886" y="4803843"/>
              <a:ext cx="2808514" cy="12378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pic>
          <p:nvPicPr>
            <p:cNvPr id="27" name="Graphic 26" descr="User with solid fill">
              <a:extLst>
                <a:ext uri="{FF2B5EF4-FFF2-40B4-BE49-F238E27FC236}">
                  <a16:creationId xmlns:a16="http://schemas.microsoft.com/office/drawing/2014/main" id="{63A5FFE5-DD1A-D850-1108-EBBF09E5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3350" y="4900144"/>
              <a:ext cx="1045257" cy="104525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B7F635-992F-FA6E-266D-50C03AC239B7}"/>
                </a:ext>
              </a:extLst>
            </p:cNvPr>
            <p:cNvSpPr txBox="1"/>
            <p:nvPr/>
          </p:nvSpPr>
          <p:spPr>
            <a:xfrm>
              <a:off x="2484462" y="4794472"/>
              <a:ext cx="190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Stakeholders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06B579-7E53-0EC0-165C-1F3E3B4BFC9D}"/>
                </a:ext>
              </a:extLst>
            </p:cNvPr>
            <p:cNvSpPr txBox="1"/>
            <p:nvPr/>
          </p:nvSpPr>
          <p:spPr>
            <a:xfrm>
              <a:off x="2539588" y="5070288"/>
              <a:ext cx="18371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Includes senior leadership, social media marketing, demand forecasting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8F743BA-5F52-7794-BC75-4A82C776F60F}"/>
              </a:ext>
            </a:extLst>
          </p:cNvPr>
          <p:cNvSpPr/>
          <p:nvPr/>
        </p:nvSpPr>
        <p:spPr>
          <a:xfrm>
            <a:off x="2707658" y="2607206"/>
            <a:ext cx="1434517" cy="2332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8AAAB-A207-268A-8A18-15E37E9D4B89}"/>
              </a:ext>
            </a:extLst>
          </p:cNvPr>
          <p:cNvSpPr txBox="1"/>
          <p:nvPr/>
        </p:nvSpPr>
        <p:spPr>
          <a:xfrm>
            <a:off x="2659828" y="2678645"/>
            <a:ext cx="156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bg1"/>
                </a:solidFill>
              </a:rPr>
              <a:t>Data Ingestion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737E21-D1E0-08EB-5C40-D951329AC6C6}"/>
              </a:ext>
            </a:extLst>
          </p:cNvPr>
          <p:cNvSpPr txBox="1"/>
          <p:nvPr/>
        </p:nvSpPr>
        <p:spPr>
          <a:xfrm>
            <a:off x="2702683" y="3060774"/>
            <a:ext cx="145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[Container: Delta Live Tables]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FE21364-13DF-6DBE-5E4D-034D1287C580}"/>
              </a:ext>
            </a:extLst>
          </p:cNvPr>
          <p:cNvSpPr/>
          <p:nvPr/>
        </p:nvSpPr>
        <p:spPr>
          <a:xfrm>
            <a:off x="4330431" y="2630078"/>
            <a:ext cx="1434517" cy="2332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257484C-D3C1-2E74-8846-9AD3C0979673}"/>
              </a:ext>
            </a:extLst>
          </p:cNvPr>
          <p:cNvSpPr/>
          <p:nvPr/>
        </p:nvSpPr>
        <p:spPr>
          <a:xfrm>
            <a:off x="5861950" y="2630078"/>
            <a:ext cx="1511555" cy="2332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CF59CE6-93A5-A2FB-D8AB-CF303AC1C238}"/>
              </a:ext>
            </a:extLst>
          </p:cNvPr>
          <p:cNvSpPr/>
          <p:nvPr/>
        </p:nvSpPr>
        <p:spPr>
          <a:xfrm>
            <a:off x="7485908" y="2607206"/>
            <a:ext cx="1480157" cy="2332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2C9DF-996A-E1EB-8B65-C9A882A4EB4D}"/>
              </a:ext>
            </a:extLst>
          </p:cNvPr>
          <p:cNvSpPr txBox="1"/>
          <p:nvPr/>
        </p:nvSpPr>
        <p:spPr>
          <a:xfrm>
            <a:off x="4213544" y="2660215"/>
            <a:ext cx="168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 err="1">
                <a:solidFill>
                  <a:schemeClr val="bg1"/>
                </a:solidFill>
              </a:rPr>
              <a:t>Preprocessing</a:t>
            </a:r>
            <a:r>
              <a:rPr lang="en-GB" sz="1600" u="sng" dirty="0">
                <a:solidFill>
                  <a:schemeClr val="bg1"/>
                </a:solidFill>
              </a:rPr>
              <a:t> and Transformation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7102EA-8758-3AE2-B6D1-CC18C3FCB0E5}"/>
              </a:ext>
            </a:extLst>
          </p:cNvPr>
          <p:cNvSpPr txBox="1"/>
          <p:nvPr/>
        </p:nvSpPr>
        <p:spPr>
          <a:xfrm>
            <a:off x="4338698" y="3396449"/>
            <a:ext cx="145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[Container: Delta Live Tables]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91958-5A48-6540-CD96-3D6DD4A28D90}"/>
              </a:ext>
            </a:extLst>
          </p:cNvPr>
          <p:cNvSpPr txBox="1"/>
          <p:nvPr/>
        </p:nvSpPr>
        <p:spPr>
          <a:xfrm>
            <a:off x="5797810" y="2709829"/>
            <a:ext cx="1681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>
                <a:solidFill>
                  <a:schemeClr val="bg1"/>
                </a:solidFill>
              </a:rPr>
              <a:t>Model Training and 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94FF2-5AA6-313B-A4BC-855C81C4CB71}"/>
              </a:ext>
            </a:extLst>
          </p:cNvPr>
          <p:cNvSpPr txBox="1"/>
          <p:nvPr/>
        </p:nvSpPr>
        <p:spPr>
          <a:xfrm>
            <a:off x="3823769" y="2283969"/>
            <a:ext cx="4244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Process orchestrated by DataBricks Jobs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DD98DD-A3DE-0241-59D5-33B5F56CFCCE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 flipV="1">
            <a:off x="4622095" y="1029411"/>
            <a:ext cx="2212246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388530-48ED-804B-83B6-3A4EBDA399F9}"/>
              </a:ext>
            </a:extLst>
          </p:cNvPr>
          <p:cNvCxnSpPr>
            <a:stCxn id="12" idx="2"/>
            <a:endCxn id="31" idx="0"/>
          </p:cNvCxnSpPr>
          <p:nvPr/>
        </p:nvCxnSpPr>
        <p:spPr>
          <a:xfrm>
            <a:off x="3424916" y="1649343"/>
            <a:ext cx="1" cy="95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2B36A7-B2FA-45ED-C376-827AC31DD180}"/>
              </a:ext>
            </a:extLst>
          </p:cNvPr>
          <p:cNvSpPr txBox="1"/>
          <p:nvPr/>
        </p:nvSpPr>
        <p:spPr>
          <a:xfrm>
            <a:off x="5797810" y="3205504"/>
            <a:ext cx="1667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[Container: DataBricks notebook]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D3551B-BB67-26CA-2EF4-A587043B7B73}"/>
              </a:ext>
            </a:extLst>
          </p:cNvPr>
          <p:cNvSpPr txBox="1"/>
          <p:nvPr/>
        </p:nvSpPr>
        <p:spPr>
          <a:xfrm>
            <a:off x="7743226" y="2637839"/>
            <a:ext cx="11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D25BE0-7FB8-D10A-E2FC-B1A585947715}"/>
              </a:ext>
            </a:extLst>
          </p:cNvPr>
          <p:cNvSpPr txBox="1"/>
          <p:nvPr/>
        </p:nvSpPr>
        <p:spPr>
          <a:xfrm>
            <a:off x="7434587" y="2978652"/>
            <a:ext cx="163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[Container: DataBricks Cloud File System]</a:t>
            </a:r>
          </a:p>
          <a:p>
            <a:endParaRPr lang="en-GB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AEF9B0-8830-EE57-F303-0372CB76137A}"/>
              </a:ext>
            </a:extLst>
          </p:cNvPr>
          <p:cNvSpPr/>
          <p:nvPr/>
        </p:nvSpPr>
        <p:spPr>
          <a:xfrm>
            <a:off x="4168062" y="5447164"/>
            <a:ext cx="3855875" cy="12816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FC7B5-9061-A43F-F51E-3D952A30BDEC}"/>
              </a:ext>
            </a:extLst>
          </p:cNvPr>
          <p:cNvSpPr txBox="1"/>
          <p:nvPr/>
        </p:nvSpPr>
        <p:spPr>
          <a:xfrm>
            <a:off x="4922072" y="5478810"/>
            <a:ext cx="241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Dashboard/Reporting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E82934-5D22-0D83-5DDD-20FF0C5D955C}"/>
              </a:ext>
            </a:extLst>
          </p:cNvPr>
          <p:cNvSpPr txBox="1"/>
          <p:nvPr/>
        </p:nvSpPr>
        <p:spPr>
          <a:xfrm>
            <a:off x="4197388" y="5760092"/>
            <a:ext cx="3782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[Example Container: Tableau, custom reports]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4478688-0FD0-0717-5095-52DA2F29CCBA}"/>
              </a:ext>
            </a:extLst>
          </p:cNvPr>
          <p:cNvCxnSpPr>
            <a:cxnSpLocks/>
            <a:stCxn id="11" idx="3"/>
            <a:endCxn id="58" idx="0"/>
          </p:cNvCxnSpPr>
          <p:nvPr/>
        </p:nvCxnSpPr>
        <p:spPr>
          <a:xfrm flipH="1">
            <a:off x="6129068" y="3526025"/>
            <a:ext cx="3085125" cy="1952785"/>
          </a:xfrm>
          <a:prstGeom prst="bentConnector4">
            <a:avLst>
              <a:gd name="adj1" fmla="val -7410"/>
              <a:gd name="adj2" fmla="val 9289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C8C4C59-129F-66CE-89C5-5257EB537D87}"/>
              </a:ext>
            </a:extLst>
          </p:cNvPr>
          <p:cNvCxnSpPr>
            <a:cxnSpLocks/>
            <a:stCxn id="20" idx="0"/>
            <a:endCxn id="11" idx="1"/>
          </p:cNvCxnSpPr>
          <p:nvPr/>
        </p:nvCxnSpPr>
        <p:spPr>
          <a:xfrm rot="5400000" flipH="1" flipV="1">
            <a:off x="1151909" y="4181775"/>
            <a:ext cx="1953426" cy="641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3D1AA4-CF7E-DF3D-1420-F7328F6AAFF7}"/>
              </a:ext>
            </a:extLst>
          </p:cNvPr>
          <p:cNvCxnSpPr>
            <a:stCxn id="57" idx="1"/>
            <a:endCxn id="20" idx="3"/>
          </p:cNvCxnSpPr>
          <p:nvPr/>
        </p:nvCxnSpPr>
        <p:spPr>
          <a:xfrm flipH="1">
            <a:off x="3211916" y="6087982"/>
            <a:ext cx="956146" cy="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987955-32FF-D3EE-7E26-8EFDCA60202F}"/>
              </a:ext>
            </a:extLst>
          </p:cNvPr>
          <p:cNvCxnSpPr>
            <a:stCxn id="57" idx="3"/>
          </p:cNvCxnSpPr>
          <p:nvPr/>
        </p:nvCxnSpPr>
        <p:spPr>
          <a:xfrm flipV="1">
            <a:off x="8023937" y="6072379"/>
            <a:ext cx="993746" cy="1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69FE50-A3F7-A415-AAE3-79EE68986BB3}"/>
              </a:ext>
            </a:extLst>
          </p:cNvPr>
          <p:cNvSpPr txBox="1"/>
          <p:nvPr/>
        </p:nvSpPr>
        <p:spPr>
          <a:xfrm>
            <a:off x="4656232" y="784557"/>
            <a:ext cx="2283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Posts or replies on Instagram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9BD6-5BD3-A359-C592-B0970BB434BF}"/>
              </a:ext>
            </a:extLst>
          </p:cNvPr>
          <p:cNvSpPr txBox="1"/>
          <p:nvPr/>
        </p:nvSpPr>
        <p:spPr>
          <a:xfrm>
            <a:off x="1382777" y="1611806"/>
            <a:ext cx="20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Requests get sent to API to receive post data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0BCD9B-35B5-B0A0-BC5C-F511E78E4B75}"/>
              </a:ext>
            </a:extLst>
          </p:cNvPr>
          <p:cNvSpPr txBox="1"/>
          <p:nvPr/>
        </p:nvSpPr>
        <p:spPr>
          <a:xfrm>
            <a:off x="221846" y="4282700"/>
            <a:ext cx="16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Data exploration, </a:t>
            </a:r>
          </a:p>
          <a:p>
            <a:pPr algn="ctr"/>
            <a:r>
              <a:rPr lang="en-GB" sz="1200" dirty="0"/>
              <a:t>model development</a:t>
            </a:r>
          </a:p>
          <a:p>
            <a:endParaRPr lang="en-GB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00D90-1114-251D-E7D5-F08CBDF5975E}"/>
              </a:ext>
            </a:extLst>
          </p:cNvPr>
          <p:cNvSpPr txBox="1"/>
          <p:nvPr/>
        </p:nvSpPr>
        <p:spPr>
          <a:xfrm>
            <a:off x="3083043" y="5675647"/>
            <a:ext cx="131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Report evaluation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CDB8A5-E173-C07B-A012-924C7D23A33D}"/>
              </a:ext>
            </a:extLst>
          </p:cNvPr>
          <p:cNvSpPr txBox="1"/>
          <p:nvPr/>
        </p:nvSpPr>
        <p:spPr>
          <a:xfrm>
            <a:off x="7857856" y="5668414"/>
            <a:ext cx="131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Report evaluation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11B1F8-BE00-02D8-316C-B34EE0F4A9C4}"/>
              </a:ext>
            </a:extLst>
          </p:cNvPr>
          <p:cNvSpPr txBox="1"/>
          <p:nvPr/>
        </p:nvSpPr>
        <p:spPr>
          <a:xfrm>
            <a:off x="6280709" y="5096632"/>
            <a:ext cx="308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Pull Sentiment predictions to reporting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5CD63A-6D3F-D8F9-616B-0CE6CB8C5F63}"/>
              </a:ext>
            </a:extLst>
          </p:cNvPr>
          <p:cNvSpPr txBox="1"/>
          <p:nvPr/>
        </p:nvSpPr>
        <p:spPr>
          <a:xfrm>
            <a:off x="2710042" y="3478808"/>
            <a:ext cx="14687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Stream data into Delta Live structured streaming tables, ready for ETL pipeline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859786-2A59-B93D-E25F-0AA36B32084E}"/>
              </a:ext>
            </a:extLst>
          </p:cNvPr>
          <p:cNvSpPr txBox="1"/>
          <p:nvPr/>
        </p:nvSpPr>
        <p:spPr>
          <a:xfrm>
            <a:off x="4381362" y="3734069"/>
            <a:ext cx="1598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Extract, clean and transform data, ready for sentiment analysis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C3C5CF-466E-1040-8594-B8E75A6E4E7D}"/>
              </a:ext>
            </a:extLst>
          </p:cNvPr>
          <p:cNvSpPr txBox="1"/>
          <p:nvPr/>
        </p:nvSpPr>
        <p:spPr>
          <a:xfrm>
            <a:off x="5903138" y="3625692"/>
            <a:ext cx="1508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Logistical Regression analysis on post captions and comments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068A84-C486-BA49-6282-DE218E11E765}"/>
              </a:ext>
            </a:extLst>
          </p:cNvPr>
          <p:cNvSpPr txBox="1"/>
          <p:nvPr/>
        </p:nvSpPr>
        <p:spPr>
          <a:xfrm>
            <a:off x="7536134" y="3408884"/>
            <a:ext cx="141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Sentiment analysis results stored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690E63-91EF-0BFF-26DA-FB942A5A1E45}"/>
              </a:ext>
            </a:extLst>
          </p:cNvPr>
          <p:cNvSpPr txBox="1"/>
          <p:nvPr/>
        </p:nvSpPr>
        <p:spPr>
          <a:xfrm>
            <a:off x="4656232" y="5954644"/>
            <a:ext cx="3046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Provide a dashboard for access to real time analytics or other custom reporting needs</a:t>
            </a:r>
          </a:p>
        </p:txBody>
      </p:sp>
    </p:spTree>
    <p:extLst>
      <p:ext uri="{BB962C8B-B14F-4D97-AF65-F5344CB8AC3E}">
        <p14:creationId xmlns:p14="http://schemas.microsoft.com/office/powerpoint/2010/main" val="154853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05566E-17CD-0D4C-D229-138CE8F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57DE-A900-3BFD-B5AB-542C72AC21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9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838C-E15C-9585-92CA-9DEDDA80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03DB0C-2332-C7BD-E4C9-64A6EEE1C4E5}"/>
              </a:ext>
            </a:extLst>
          </p:cNvPr>
          <p:cNvSpPr/>
          <p:nvPr/>
        </p:nvSpPr>
        <p:spPr>
          <a:xfrm>
            <a:off x="755009" y="590911"/>
            <a:ext cx="10193531" cy="545755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47681-0592-2C48-50A5-CB60E5AE2286}"/>
              </a:ext>
            </a:extLst>
          </p:cNvPr>
          <p:cNvSpPr txBox="1"/>
          <p:nvPr/>
        </p:nvSpPr>
        <p:spPr>
          <a:xfrm>
            <a:off x="3917659" y="158087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DataBricks Container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B27BA4-2240-A003-EE22-D40701FE373D}"/>
              </a:ext>
            </a:extLst>
          </p:cNvPr>
          <p:cNvSpPr/>
          <p:nvPr/>
        </p:nvSpPr>
        <p:spPr>
          <a:xfrm>
            <a:off x="1079732" y="857773"/>
            <a:ext cx="2263768" cy="4962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120E86-B845-EE40-3282-3046455E14D2}"/>
              </a:ext>
            </a:extLst>
          </p:cNvPr>
          <p:cNvSpPr/>
          <p:nvPr/>
        </p:nvSpPr>
        <p:spPr>
          <a:xfrm>
            <a:off x="3483877" y="857773"/>
            <a:ext cx="2263768" cy="4962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D944F9-46A5-4431-0804-D6AE13625278}"/>
              </a:ext>
            </a:extLst>
          </p:cNvPr>
          <p:cNvSpPr/>
          <p:nvPr/>
        </p:nvSpPr>
        <p:spPr>
          <a:xfrm>
            <a:off x="5936609" y="857773"/>
            <a:ext cx="2263768" cy="4962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462DCF-6435-DD32-5BDA-FA61395C82FE}"/>
              </a:ext>
            </a:extLst>
          </p:cNvPr>
          <p:cNvSpPr/>
          <p:nvPr/>
        </p:nvSpPr>
        <p:spPr>
          <a:xfrm>
            <a:off x="8389341" y="857773"/>
            <a:ext cx="2263768" cy="49622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FD053-FA5D-FD16-ACD4-6B78204CE26B}"/>
              </a:ext>
            </a:extLst>
          </p:cNvPr>
          <p:cNvSpPr txBox="1"/>
          <p:nvPr/>
        </p:nvSpPr>
        <p:spPr>
          <a:xfrm>
            <a:off x="1431068" y="958902"/>
            <a:ext cx="156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>
                <a:solidFill>
                  <a:schemeClr val="bg1"/>
                </a:solidFill>
              </a:rPr>
              <a:t>Data Ingestion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36815-63CF-F651-09C3-0142FDC60792}"/>
              </a:ext>
            </a:extLst>
          </p:cNvPr>
          <p:cNvSpPr txBox="1"/>
          <p:nvPr/>
        </p:nvSpPr>
        <p:spPr>
          <a:xfrm>
            <a:off x="3775249" y="881957"/>
            <a:ext cx="168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 err="1">
                <a:solidFill>
                  <a:schemeClr val="bg1"/>
                </a:solidFill>
              </a:rPr>
              <a:t>Preprocessing</a:t>
            </a:r>
            <a:r>
              <a:rPr lang="en-GB" sz="1600" u="sng" dirty="0">
                <a:solidFill>
                  <a:schemeClr val="bg1"/>
                </a:solidFill>
              </a:rPr>
              <a:t> and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92C4D-944F-415D-84FD-93716C968FAC}"/>
              </a:ext>
            </a:extLst>
          </p:cNvPr>
          <p:cNvSpPr txBox="1"/>
          <p:nvPr/>
        </p:nvSpPr>
        <p:spPr>
          <a:xfrm>
            <a:off x="6227981" y="1005067"/>
            <a:ext cx="1681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u="sng" dirty="0">
                <a:solidFill>
                  <a:schemeClr val="bg1"/>
                </a:solidFill>
              </a:rPr>
              <a:t>Model Training and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CCB6A-C230-37F9-3AC8-4D17A83D1A2E}"/>
              </a:ext>
            </a:extLst>
          </p:cNvPr>
          <p:cNvSpPr txBox="1"/>
          <p:nvPr/>
        </p:nvSpPr>
        <p:spPr>
          <a:xfrm>
            <a:off x="8970602" y="857773"/>
            <a:ext cx="11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CC042-98A1-5179-8043-3479C687CFFE}"/>
              </a:ext>
            </a:extLst>
          </p:cNvPr>
          <p:cNvSpPr txBox="1"/>
          <p:nvPr/>
        </p:nvSpPr>
        <p:spPr>
          <a:xfrm>
            <a:off x="1242105" y="1297454"/>
            <a:ext cx="19989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[Components: Delta Live Tables, spark structured streaming </a:t>
            </a:r>
            <a:r>
              <a:rPr lang="en-GB" sz="1100" dirty="0" err="1">
                <a:solidFill>
                  <a:schemeClr val="bg1"/>
                </a:solidFill>
              </a:rPr>
              <a:t>dataframes</a:t>
            </a:r>
            <a:r>
              <a:rPr lang="en-GB" sz="11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E760F-21F4-B9E8-3B9C-F0F5DB9CD2D1}"/>
              </a:ext>
            </a:extLst>
          </p:cNvPr>
          <p:cNvSpPr txBox="1"/>
          <p:nvPr/>
        </p:nvSpPr>
        <p:spPr>
          <a:xfrm>
            <a:off x="3420767" y="1674027"/>
            <a:ext cx="23661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[Components: Delta Live Tables, spark structured streaming </a:t>
            </a:r>
            <a:r>
              <a:rPr lang="en-GB" sz="1100" dirty="0" err="1">
                <a:solidFill>
                  <a:schemeClr val="bg1"/>
                </a:solidFill>
              </a:rPr>
              <a:t>dataframes</a:t>
            </a:r>
            <a:r>
              <a:rPr lang="en-GB" sz="1100" dirty="0">
                <a:solidFill>
                  <a:schemeClr val="bg1"/>
                </a:solidFill>
              </a:rPr>
              <a:t>, python, </a:t>
            </a:r>
            <a:r>
              <a:rPr lang="en-GB" sz="1100" dirty="0" err="1">
                <a:solidFill>
                  <a:schemeClr val="bg1"/>
                </a:solidFill>
              </a:rPr>
              <a:t>pyspark</a:t>
            </a:r>
            <a:r>
              <a:rPr lang="en-GB" sz="1100" dirty="0">
                <a:solidFill>
                  <a:schemeClr val="bg1"/>
                </a:solidFill>
              </a:rPr>
              <a:t> SQL, tokenizer, feature processing (e.g. Inverse Document Frequency)]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56D889-8D05-9574-92CB-6B8F434B2CF2}"/>
              </a:ext>
            </a:extLst>
          </p:cNvPr>
          <p:cNvSpPr txBox="1"/>
          <p:nvPr/>
        </p:nvSpPr>
        <p:spPr>
          <a:xfrm>
            <a:off x="5964020" y="1589842"/>
            <a:ext cx="2153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[Components: DataBricks notebook, </a:t>
            </a:r>
            <a:r>
              <a:rPr lang="en-GB" sz="1100" dirty="0" err="1">
                <a:solidFill>
                  <a:schemeClr val="bg1"/>
                </a:solidFill>
              </a:rPr>
              <a:t>pyspark</a:t>
            </a:r>
            <a:r>
              <a:rPr lang="en-GB" sz="1100" dirty="0">
                <a:solidFill>
                  <a:schemeClr val="bg1"/>
                </a:solidFill>
              </a:rPr>
              <a:t> logistical regression training and prediction]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6E323-AAB7-C42A-C047-CB53BDB888BE}"/>
              </a:ext>
            </a:extLst>
          </p:cNvPr>
          <p:cNvSpPr txBox="1"/>
          <p:nvPr/>
        </p:nvSpPr>
        <p:spPr>
          <a:xfrm>
            <a:off x="8464338" y="1166649"/>
            <a:ext cx="1998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[Components: DataBricks  Cloud File System]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B9D85D-F51B-EA11-B684-8722C5DE53C6}"/>
              </a:ext>
            </a:extLst>
          </p:cNvPr>
          <p:cNvSpPr/>
          <p:nvPr/>
        </p:nvSpPr>
        <p:spPr>
          <a:xfrm>
            <a:off x="1242105" y="2068667"/>
            <a:ext cx="1969829" cy="1756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ADF756-CEFF-F1D8-504B-4D0182271D4D}"/>
              </a:ext>
            </a:extLst>
          </p:cNvPr>
          <p:cNvSpPr/>
          <p:nvPr/>
        </p:nvSpPr>
        <p:spPr>
          <a:xfrm>
            <a:off x="3618940" y="2715645"/>
            <a:ext cx="1969829" cy="126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FC298-EE9B-5A13-91DB-2B3B2B4C6FD8}"/>
              </a:ext>
            </a:extLst>
          </p:cNvPr>
          <p:cNvSpPr txBox="1"/>
          <p:nvPr/>
        </p:nvSpPr>
        <p:spPr>
          <a:xfrm>
            <a:off x="1187403" y="2116606"/>
            <a:ext cx="21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Streaming DataFrame Creation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84E693-1FCF-8474-85CC-B3A3306A79CE}"/>
              </a:ext>
            </a:extLst>
          </p:cNvPr>
          <p:cNvSpPr/>
          <p:nvPr/>
        </p:nvSpPr>
        <p:spPr>
          <a:xfrm>
            <a:off x="1243460" y="3938249"/>
            <a:ext cx="1969829" cy="16917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5E40E-7472-6661-DA3E-92250E38A955}"/>
              </a:ext>
            </a:extLst>
          </p:cNvPr>
          <p:cNvSpPr txBox="1"/>
          <p:nvPr/>
        </p:nvSpPr>
        <p:spPr>
          <a:xfrm>
            <a:off x="1189584" y="3938249"/>
            <a:ext cx="210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Store DataFrame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503B93-9275-0078-7080-C7F7EB8C91B8}"/>
              </a:ext>
            </a:extLst>
          </p:cNvPr>
          <p:cNvSpPr txBox="1"/>
          <p:nvPr/>
        </p:nvSpPr>
        <p:spPr>
          <a:xfrm>
            <a:off x="3543805" y="2697907"/>
            <a:ext cx="210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Clean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80370F-6671-881F-DD4D-9FB888789181}"/>
              </a:ext>
            </a:extLst>
          </p:cNvPr>
          <p:cNvSpPr/>
          <p:nvPr/>
        </p:nvSpPr>
        <p:spPr>
          <a:xfrm>
            <a:off x="3618940" y="4077050"/>
            <a:ext cx="1969829" cy="14745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ABDBB-84D2-32DC-C7AE-523FC32B7DE4}"/>
              </a:ext>
            </a:extLst>
          </p:cNvPr>
          <p:cNvSpPr txBox="1"/>
          <p:nvPr/>
        </p:nvSpPr>
        <p:spPr>
          <a:xfrm>
            <a:off x="3561565" y="4089670"/>
            <a:ext cx="210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Transform Data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A3FB0D-1ECF-BEDD-1D41-3A5A6D336417}"/>
              </a:ext>
            </a:extLst>
          </p:cNvPr>
          <p:cNvSpPr/>
          <p:nvPr/>
        </p:nvSpPr>
        <p:spPr>
          <a:xfrm>
            <a:off x="6083577" y="2411185"/>
            <a:ext cx="1969829" cy="13865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7ACA431-3344-58EB-C56C-EF0DAA35DF1A}"/>
              </a:ext>
            </a:extLst>
          </p:cNvPr>
          <p:cNvSpPr/>
          <p:nvPr/>
        </p:nvSpPr>
        <p:spPr>
          <a:xfrm>
            <a:off x="6096000" y="3907825"/>
            <a:ext cx="1969829" cy="1722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8148FD-B06A-9F57-12BA-FACA322B8C64}"/>
              </a:ext>
            </a:extLst>
          </p:cNvPr>
          <p:cNvSpPr/>
          <p:nvPr/>
        </p:nvSpPr>
        <p:spPr>
          <a:xfrm>
            <a:off x="8536309" y="1761504"/>
            <a:ext cx="1969829" cy="1571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6E5F5D4-A6A7-79FB-2206-A987FFF7597F}"/>
              </a:ext>
            </a:extLst>
          </p:cNvPr>
          <p:cNvSpPr/>
          <p:nvPr/>
        </p:nvSpPr>
        <p:spPr>
          <a:xfrm>
            <a:off x="8556811" y="3454142"/>
            <a:ext cx="1969829" cy="1631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883CA-CB3E-423F-66FB-6D7EAE4C3B9B}"/>
              </a:ext>
            </a:extLst>
          </p:cNvPr>
          <p:cNvSpPr txBox="1"/>
          <p:nvPr/>
        </p:nvSpPr>
        <p:spPr>
          <a:xfrm>
            <a:off x="6026719" y="2443469"/>
            <a:ext cx="210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C0AB1A-6228-ABC4-C3D1-F942C298A13C}"/>
              </a:ext>
            </a:extLst>
          </p:cNvPr>
          <p:cNvSpPr txBox="1"/>
          <p:nvPr/>
        </p:nvSpPr>
        <p:spPr>
          <a:xfrm>
            <a:off x="6009009" y="3920358"/>
            <a:ext cx="21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Predictions and Metrics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F1BAE4-27CD-953C-70A6-6D6B295547E6}"/>
              </a:ext>
            </a:extLst>
          </p:cNvPr>
          <p:cNvSpPr txBox="1"/>
          <p:nvPr/>
        </p:nvSpPr>
        <p:spPr>
          <a:xfrm>
            <a:off x="8464338" y="1864398"/>
            <a:ext cx="210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Output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12975F-55CD-68E1-EE1D-B18F99D784E4}"/>
              </a:ext>
            </a:extLst>
          </p:cNvPr>
          <p:cNvSpPr txBox="1"/>
          <p:nvPr/>
        </p:nvSpPr>
        <p:spPr>
          <a:xfrm>
            <a:off x="8487530" y="3452095"/>
            <a:ext cx="2108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Logging metric 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CA2E1E-056B-BA07-6128-0A201ECC5B52}"/>
              </a:ext>
            </a:extLst>
          </p:cNvPr>
          <p:cNvSpPr txBox="1"/>
          <p:nvPr/>
        </p:nvSpPr>
        <p:spPr>
          <a:xfrm>
            <a:off x="1342239" y="2697907"/>
            <a:ext cx="177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Creation of a schema for incoming data source. Creation of a </a:t>
            </a:r>
            <a:r>
              <a:rPr lang="en-GB" sz="1200" dirty="0" err="1">
                <a:solidFill>
                  <a:schemeClr val="bg1"/>
                </a:solidFill>
              </a:rPr>
              <a:t>pySpark</a:t>
            </a:r>
            <a:r>
              <a:rPr lang="en-GB" sz="1200" dirty="0">
                <a:solidFill>
                  <a:schemeClr val="bg1"/>
                </a:solidFill>
              </a:rPr>
              <a:t> streaming DataFrame instance.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666A4-310C-DB0E-E28E-C746ECF70287}"/>
              </a:ext>
            </a:extLst>
          </p:cNvPr>
          <p:cNvSpPr txBox="1"/>
          <p:nvPr/>
        </p:nvSpPr>
        <p:spPr>
          <a:xfrm>
            <a:off x="1355189" y="4245005"/>
            <a:ext cx="1772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Store streaming data by appending new data onto DataFrame.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Can store this on HDFS in production (memory was used for PoC)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A030E-984C-6F68-F31B-36D7A271D202}"/>
              </a:ext>
            </a:extLst>
          </p:cNvPr>
          <p:cNvSpPr txBox="1"/>
          <p:nvPr/>
        </p:nvSpPr>
        <p:spPr>
          <a:xfrm>
            <a:off x="3566280" y="2947023"/>
            <a:ext cx="2063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Remove special characters, change emojis to string, deal with null and duplicate data. Anonymise data if necessary.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418E0-FDC7-CA9F-95D2-01908B810A49}"/>
              </a:ext>
            </a:extLst>
          </p:cNvPr>
          <p:cNvSpPr txBox="1"/>
          <p:nvPr/>
        </p:nvSpPr>
        <p:spPr>
          <a:xfrm>
            <a:off x="3711591" y="4385131"/>
            <a:ext cx="177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Transform for use in the logistical regression model. Tokenizer, IDF, </a:t>
            </a:r>
            <a:r>
              <a:rPr lang="en-GB" sz="1200" dirty="0" err="1">
                <a:solidFill>
                  <a:schemeClr val="bg1"/>
                </a:solidFill>
              </a:rPr>
              <a:t>HashingTF</a:t>
            </a:r>
            <a:r>
              <a:rPr lang="en-GB" sz="1200" dirty="0">
                <a:solidFill>
                  <a:schemeClr val="bg1"/>
                </a:solidFill>
              </a:rPr>
              <a:t> spark libraries are used.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14F8A-0A75-548F-0AFA-8DE63E4E9566}"/>
              </a:ext>
            </a:extLst>
          </p:cNvPr>
          <p:cNvSpPr txBox="1"/>
          <p:nvPr/>
        </p:nvSpPr>
        <p:spPr>
          <a:xfrm>
            <a:off x="6096001" y="2782023"/>
            <a:ext cx="198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Split labelled data for training and evaluation. Evaluate the precision and accuracy of the model.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CB541-EAAF-4FB6-1B73-31E632686369}"/>
              </a:ext>
            </a:extLst>
          </p:cNvPr>
          <p:cNvSpPr txBox="1"/>
          <p:nvPr/>
        </p:nvSpPr>
        <p:spPr>
          <a:xfrm>
            <a:off x="6140787" y="4435450"/>
            <a:ext cx="1897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Put unclassified data through model for sentiment predictions. Use results for further metric creation (e.g. overall sentiment)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927D3-96FB-94C9-7FB8-B539328FE76E}"/>
              </a:ext>
            </a:extLst>
          </p:cNvPr>
          <p:cNvSpPr txBox="1"/>
          <p:nvPr/>
        </p:nvSpPr>
        <p:spPr>
          <a:xfrm>
            <a:off x="8655318" y="2132664"/>
            <a:ext cx="1772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Store sentiment prediction table for result/model monitoring. Store metrics for reporting dashboards.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CEE815-A4EF-A5CA-BA7B-C9C52E60F9FD}"/>
              </a:ext>
            </a:extLst>
          </p:cNvPr>
          <p:cNvSpPr txBox="1"/>
          <p:nvPr/>
        </p:nvSpPr>
        <p:spPr>
          <a:xfrm>
            <a:off x="8632124" y="3997301"/>
            <a:ext cx="177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Store logs for troubleshooting, data assurance.</a:t>
            </a:r>
          </a:p>
        </p:txBody>
      </p:sp>
    </p:spTree>
    <p:extLst>
      <p:ext uri="{BB962C8B-B14F-4D97-AF65-F5344CB8AC3E}">
        <p14:creationId xmlns:p14="http://schemas.microsoft.com/office/powerpoint/2010/main" val="41291696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{D8F6D238-8D6E-4DEB-859A-7F1AF08E1C63}tf78504181_win32</Template>
  <TotalTime>537</TotalTime>
  <Words>812</Words>
  <Application>Microsoft Office PowerPoint</Application>
  <PresentationFormat>Widescreen</PresentationFormat>
  <Paragraphs>128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Databricks Sentiment Analysis Architecture</vt:lpstr>
      <vt:lpstr>Agenda</vt:lpstr>
      <vt:lpstr>Introduction</vt:lpstr>
      <vt:lpstr>Context</vt:lpstr>
      <vt:lpstr>PowerPoint Presentation</vt:lpstr>
      <vt:lpstr>Containers</vt:lpstr>
      <vt:lpstr>PowerPoint Presentation</vt:lpstr>
      <vt:lpstr>Components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Databricks Sentiment Analysis Architecture</dc:title>
  <dc:creator>Hayley Lee</dc:creator>
  <cp:lastModifiedBy>Hayley Lee</cp:lastModifiedBy>
  <cp:revision>13</cp:revision>
  <dcterms:created xsi:type="dcterms:W3CDTF">2023-05-08T08:08:30Z</dcterms:created>
  <dcterms:modified xsi:type="dcterms:W3CDTF">2023-05-09T12:47:27Z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