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63" r:id="rId2"/>
    <p:sldId id="258" r:id="rId3"/>
    <p:sldId id="268" r:id="rId4"/>
    <p:sldId id="259" r:id="rId5"/>
    <p:sldId id="260" r:id="rId6"/>
    <p:sldId id="257" r:id="rId7"/>
    <p:sldId id="261" r:id="rId8"/>
    <p:sldId id="262" r:id="rId9"/>
  </p:sldIdLst>
  <p:sldSz cx="12192000" cy="1143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60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irley,Ph.D." initials="W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C1F1"/>
    <a:srgbClr val="E85C25"/>
    <a:srgbClr val="EE2E84"/>
    <a:srgbClr val="80ABC1"/>
    <a:srgbClr val="22C9BA"/>
    <a:srgbClr val="2CDDCB"/>
    <a:srgbClr val="EE4750"/>
    <a:srgbClr val="ECBA03"/>
    <a:srgbClr val="698696"/>
    <a:srgbClr val="8F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25"/>
    <p:restoredTop sz="94611"/>
  </p:normalViewPr>
  <p:slideViewPr>
    <p:cSldViewPr snapToGrid="0" snapToObjects="1">
      <p:cViewPr varScale="1">
        <p:scale>
          <a:sx n="52" d="100"/>
          <a:sy n="52" d="100"/>
        </p:scale>
        <p:origin x="-1752" y="-120"/>
      </p:cViewPr>
      <p:guideLst>
        <p:guide orient="horz" pos="360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70605"/>
            <a:ext cx="10363200" cy="3979333"/>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6003397"/>
            <a:ext cx="9144000" cy="275960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65912-E983-CD47-9ECA-2E4E8FCD7B05}"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409236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65912-E983-CD47-9ECA-2E4E8FCD7B05}"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337349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8542"/>
            <a:ext cx="2628900" cy="96863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608542"/>
            <a:ext cx="7734300" cy="968639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65912-E983-CD47-9ECA-2E4E8FCD7B05}"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282948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65912-E983-CD47-9ECA-2E4E8FCD7B05}"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129835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849566"/>
            <a:ext cx="10515600" cy="4754562"/>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7649107"/>
            <a:ext cx="10515600" cy="2500312"/>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865912-E983-CD47-9ECA-2E4E8FCD7B05}"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127403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3042708"/>
            <a:ext cx="5181600" cy="72522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3042708"/>
            <a:ext cx="5181600" cy="72522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865912-E983-CD47-9ECA-2E4E8FCD7B05}"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101326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8544"/>
            <a:ext cx="10515600" cy="22092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801938"/>
            <a:ext cx="5157787" cy="137318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4175125"/>
            <a:ext cx="5157787" cy="61409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801938"/>
            <a:ext cx="5183188" cy="137318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4175125"/>
            <a:ext cx="5183188" cy="61409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865912-E983-CD47-9ECA-2E4E8FCD7B05}" type="datetimeFigureOut">
              <a:rPr lang="en-US" smtClean="0"/>
              <a:t>2/21/19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86688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865912-E983-CD47-9ECA-2E4E8FCD7B05}" type="datetimeFigureOut">
              <a:rPr lang="en-US" smtClean="0"/>
              <a:t>2/21/19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35533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65912-E983-CD47-9ECA-2E4E8FCD7B05}" type="datetimeFigureOut">
              <a:rPr lang="en-US" smtClean="0"/>
              <a:t>2/21/19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274515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62000"/>
            <a:ext cx="3932237" cy="26670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645711"/>
            <a:ext cx="6172200" cy="812270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429000"/>
            <a:ext cx="3932237" cy="635264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04865912-E983-CD47-9ECA-2E4E8FCD7B05}"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220675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62000"/>
            <a:ext cx="3932237" cy="26670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645711"/>
            <a:ext cx="6172200" cy="8122708"/>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3429000"/>
            <a:ext cx="3932237" cy="635264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04865912-E983-CD47-9ECA-2E4E8FCD7B05}"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34436-457D-9B47-8068-47E813C0A0BF}" type="slidenum">
              <a:rPr lang="en-US" smtClean="0"/>
              <a:t>‹#›</a:t>
            </a:fld>
            <a:endParaRPr lang="en-US"/>
          </a:p>
        </p:txBody>
      </p:sp>
    </p:spTree>
    <p:extLst>
      <p:ext uri="{BB962C8B-B14F-4D97-AF65-F5344CB8AC3E}">
        <p14:creationId xmlns:p14="http://schemas.microsoft.com/office/powerpoint/2010/main" val="416750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08544"/>
            <a:ext cx="10515600" cy="22092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3042708"/>
            <a:ext cx="10515600" cy="72522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0593919"/>
            <a:ext cx="2743200" cy="608542"/>
          </a:xfrm>
          <a:prstGeom prst="rect">
            <a:avLst/>
          </a:prstGeom>
        </p:spPr>
        <p:txBody>
          <a:bodyPr vert="horz" lIns="91440" tIns="45720" rIns="91440" bIns="45720" rtlCol="0" anchor="ctr"/>
          <a:lstStyle>
            <a:lvl1pPr algn="l">
              <a:defRPr sz="1600">
                <a:solidFill>
                  <a:schemeClr val="tx1">
                    <a:tint val="75000"/>
                  </a:schemeClr>
                </a:solidFill>
              </a:defRPr>
            </a:lvl1pPr>
          </a:lstStyle>
          <a:p>
            <a:fld id="{04865912-E983-CD47-9ECA-2E4E8FCD7B05}" type="datetimeFigureOut">
              <a:rPr lang="en-US" smtClean="0"/>
              <a:t>2/21/19</a:t>
            </a:fld>
            <a:endParaRPr lang="en-US"/>
          </a:p>
        </p:txBody>
      </p:sp>
      <p:sp>
        <p:nvSpPr>
          <p:cNvPr id="5" name="Footer Placeholder 4"/>
          <p:cNvSpPr>
            <a:spLocks noGrp="1"/>
          </p:cNvSpPr>
          <p:nvPr>
            <p:ph type="ftr" sz="quarter" idx="3"/>
          </p:nvPr>
        </p:nvSpPr>
        <p:spPr>
          <a:xfrm>
            <a:off x="4038600" y="10593919"/>
            <a:ext cx="4114800" cy="608542"/>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0593919"/>
            <a:ext cx="2743200" cy="608542"/>
          </a:xfrm>
          <a:prstGeom prst="rect">
            <a:avLst/>
          </a:prstGeom>
        </p:spPr>
        <p:txBody>
          <a:bodyPr vert="horz" lIns="91440" tIns="45720" rIns="91440" bIns="45720" rtlCol="0" anchor="ctr"/>
          <a:lstStyle>
            <a:lvl1pPr algn="r">
              <a:defRPr sz="1600">
                <a:solidFill>
                  <a:schemeClr val="tx1">
                    <a:tint val="75000"/>
                  </a:schemeClr>
                </a:solidFill>
              </a:defRPr>
            </a:lvl1pPr>
          </a:lstStyle>
          <a:p>
            <a:fld id="{BEF34436-457D-9B47-8068-47E813C0A0BF}" type="slidenum">
              <a:rPr lang="en-US" smtClean="0"/>
              <a:t>‹#›</a:t>
            </a:fld>
            <a:endParaRPr lang="en-US"/>
          </a:p>
        </p:txBody>
      </p:sp>
    </p:spTree>
    <p:extLst>
      <p:ext uri="{BB962C8B-B14F-4D97-AF65-F5344CB8AC3E}">
        <p14:creationId xmlns:p14="http://schemas.microsoft.com/office/powerpoint/2010/main" val="17165055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18BED2F-32C9-974D-B30F-8197F2EE59BD}"/>
              </a:ext>
            </a:extLst>
          </p:cNvPr>
          <p:cNvSpPr txBox="1"/>
          <p:nvPr/>
        </p:nvSpPr>
        <p:spPr>
          <a:xfrm>
            <a:off x="2144581" y="4518082"/>
            <a:ext cx="3365971" cy="387798"/>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 </a:t>
            </a:r>
            <a:r>
              <a:rPr lang="en-US" sz="1440" b="1" baseline="-25000" dirty="0">
                <a:solidFill>
                  <a:schemeClr val="bg1"/>
                </a:solidFill>
                <a:latin typeface="Arial" panose="020B0604020202020204" pitchFamily="34" charset="0"/>
                <a:cs typeface="Arial" panose="020B0604020202020204" pitchFamily="34" charset="0"/>
              </a:rPr>
              <a:t>E,O</a:t>
            </a:r>
          </a:p>
        </p:txBody>
      </p:sp>
      <p:sp>
        <p:nvSpPr>
          <p:cNvPr id="6" name="TextBox 5">
            <a:extLst>
              <a:ext uri="{FF2B5EF4-FFF2-40B4-BE49-F238E27FC236}">
                <a16:creationId xmlns:a16="http://schemas.microsoft.com/office/drawing/2014/main" xmlns="" id="{C419821D-F976-EB4D-8C66-E7B72549FF6C}"/>
              </a:ext>
            </a:extLst>
          </p:cNvPr>
          <p:cNvSpPr txBox="1"/>
          <p:nvPr/>
        </p:nvSpPr>
        <p:spPr>
          <a:xfrm>
            <a:off x="2509619" y="4962832"/>
            <a:ext cx="3000930" cy="387799"/>
          </a:xfrm>
          <a:prstGeom prst="rect">
            <a:avLst/>
          </a:prstGeom>
          <a:solidFill>
            <a:schemeClr val="accent1">
              <a:lumMod val="75000"/>
            </a:schemeClr>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Covariate Assessment Window</a:t>
            </a:r>
            <a:endParaRPr lang="en-US" sz="1440" b="1" baseline="-250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4695259" y="6446465"/>
            <a:ext cx="1760418" cy="313932"/>
          </a:xfrm>
          <a:prstGeom prst="rect">
            <a:avLst/>
          </a:prstGeom>
          <a:noFill/>
        </p:spPr>
        <p:txBody>
          <a:bodyPr wrap="none" rtlCol="0">
            <a:spAutoFit/>
          </a:bodyPr>
          <a:lstStyle/>
          <a:p>
            <a:r>
              <a:rPr lang="en-US" sz="1440" b="1" dirty="0">
                <a:latin typeface="Arial" panose="020B0604020202020204" pitchFamily="34" charset="0"/>
                <a:cs typeface="Arial" panose="020B0604020202020204" pitchFamily="34" charset="0"/>
              </a:rPr>
              <a:t>Cohort Entry Date</a:t>
            </a:r>
          </a:p>
        </p:txBody>
      </p:sp>
      <p:grpSp>
        <p:nvGrpSpPr>
          <p:cNvPr id="68" name="Group 67">
            <a:extLst>
              <a:ext uri="{FF2B5EF4-FFF2-40B4-BE49-F238E27FC236}">
                <a16:creationId xmlns:a16="http://schemas.microsoft.com/office/drawing/2014/main" xmlns="" id="{295BF854-3D83-5D44-BA19-E29506F6F197}"/>
              </a:ext>
            </a:extLst>
          </p:cNvPr>
          <p:cNvGrpSpPr/>
          <p:nvPr/>
        </p:nvGrpSpPr>
        <p:grpSpPr>
          <a:xfrm>
            <a:off x="1917112" y="3160410"/>
            <a:ext cx="8188823" cy="118625"/>
            <a:chOff x="1161535" y="1028708"/>
            <a:chExt cx="9098692" cy="131806"/>
          </a:xfrm>
        </p:grpSpPr>
        <p:cxnSp>
          <p:nvCxnSpPr>
            <p:cNvPr id="23" name="Straight Connector 22">
              <a:extLst>
                <a:ext uri="{FF2B5EF4-FFF2-40B4-BE49-F238E27FC236}">
                  <a16:creationId xmlns:a16="http://schemas.microsoft.com/office/drawing/2014/main" xmlns="" id="{DFE411F2-55A8-0F49-800A-0DB3BAEDA196}"/>
                </a:ext>
              </a:extLst>
            </p:cNvPr>
            <p:cNvCxnSpPr/>
            <p:nvPr/>
          </p:nvCxnSpPr>
          <p:spPr>
            <a:xfrm>
              <a:off x="1161535" y="1028708"/>
              <a:ext cx="0" cy="1318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815311C4-B2BA-AA4E-BD73-FF4F6C725665}"/>
                </a:ext>
              </a:extLst>
            </p:cNvPr>
            <p:cNvCxnSpPr/>
            <p:nvPr/>
          </p:nvCxnSpPr>
          <p:spPr>
            <a:xfrm>
              <a:off x="3436204" y="1028708"/>
              <a:ext cx="0" cy="1318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B13861B3-C86B-4A42-B59E-9B6AA3CE3967}"/>
                </a:ext>
              </a:extLst>
            </p:cNvPr>
            <p:cNvCxnSpPr>
              <a:cxnSpLocks/>
            </p:cNvCxnSpPr>
            <p:nvPr/>
          </p:nvCxnSpPr>
          <p:spPr>
            <a:xfrm>
              <a:off x="1414276"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7CF5B741-2A08-9244-B3BA-A0136350FB6E}"/>
                </a:ext>
              </a:extLst>
            </p:cNvPr>
            <p:cNvCxnSpPr>
              <a:cxnSpLocks/>
            </p:cNvCxnSpPr>
            <p:nvPr/>
          </p:nvCxnSpPr>
          <p:spPr>
            <a:xfrm>
              <a:off x="1667017"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B741ED7-272A-0541-A546-BD6A6C936F14}"/>
                </a:ext>
              </a:extLst>
            </p:cNvPr>
            <p:cNvCxnSpPr>
              <a:cxnSpLocks/>
            </p:cNvCxnSpPr>
            <p:nvPr/>
          </p:nvCxnSpPr>
          <p:spPr>
            <a:xfrm>
              <a:off x="1919758"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D0B15C2-0241-9B43-81FA-04877C9C94BE}"/>
                </a:ext>
              </a:extLst>
            </p:cNvPr>
            <p:cNvCxnSpPr>
              <a:cxnSpLocks/>
            </p:cNvCxnSpPr>
            <p:nvPr/>
          </p:nvCxnSpPr>
          <p:spPr>
            <a:xfrm>
              <a:off x="2172499"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81C66B9-24CA-604D-9BD0-8648CA05F52E}"/>
                </a:ext>
              </a:extLst>
            </p:cNvPr>
            <p:cNvCxnSpPr>
              <a:cxnSpLocks/>
            </p:cNvCxnSpPr>
            <p:nvPr/>
          </p:nvCxnSpPr>
          <p:spPr>
            <a:xfrm>
              <a:off x="2425240"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0127EF0D-1680-E64A-83DD-452215673409}"/>
                </a:ext>
              </a:extLst>
            </p:cNvPr>
            <p:cNvCxnSpPr>
              <a:cxnSpLocks/>
            </p:cNvCxnSpPr>
            <p:nvPr/>
          </p:nvCxnSpPr>
          <p:spPr>
            <a:xfrm>
              <a:off x="2677981"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BB275B92-E462-F94C-871D-2EE36A29EF4D}"/>
                </a:ext>
              </a:extLst>
            </p:cNvPr>
            <p:cNvCxnSpPr>
              <a:cxnSpLocks/>
            </p:cNvCxnSpPr>
            <p:nvPr/>
          </p:nvCxnSpPr>
          <p:spPr>
            <a:xfrm>
              <a:off x="2930722"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125A5E4B-C677-024A-9379-B52D277B77E9}"/>
                </a:ext>
              </a:extLst>
            </p:cNvPr>
            <p:cNvCxnSpPr>
              <a:cxnSpLocks/>
            </p:cNvCxnSpPr>
            <p:nvPr/>
          </p:nvCxnSpPr>
          <p:spPr>
            <a:xfrm>
              <a:off x="3183463"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7509C634-08C0-1E40-A6E3-00B54224711E}"/>
                </a:ext>
              </a:extLst>
            </p:cNvPr>
            <p:cNvCxnSpPr/>
            <p:nvPr/>
          </p:nvCxnSpPr>
          <p:spPr>
            <a:xfrm>
              <a:off x="5710873" y="1028708"/>
              <a:ext cx="0" cy="1318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FC6F25A7-97F9-0D44-A5C2-35496727177C}"/>
                </a:ext>
              </a:extLst>
            </p:cNvPr>
            <p:cNvCxnSpPr>
              <a:cxnSpLocks/>
            </p:cNvCxnSpPr>
            <p:nvPr/>
          </p:nvCxnSpPr>
          <p:spPr>
            <a:xfrm>
              <a:off x="3688945"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A935F1CC-24C0-C048-9517-3F992CDF18B3}"/>
                </a:ext>
              </a:extLst>
            </p:cNvPr>
            <p:cNvCxnSpPr>
              <a:cxnSpLocks/>
            </p:cNvCxnSpPr>
            <p:nvPr/>
          </p:nvCxnSpPr>
          <p:spPr>
            <a:xfrm>
              <a:off x="3941686"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25289CAC-9A06-E64E-A410-BABDDC7F8BCD}"/>
                </a:ext>
              </a:extLst>
            </p:cNvPr>
            <p:cNvCxnSpPr>
              <a:cxnSpLocks/>
            </p:cNvCxnSpPr>
            <p:nvPr/>
          </p:nvCxnSpPr>
          <p:spPr>
            <a:xfrm>
              <a:off x="4194427"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8EB02ECA-AEAF-BD42-BA01-AB1DD65134AE}"/>
                </a:ext>
              </a:extLst>
            </p:cNvPr>
            <p:cNvCxnSpPr>
              <a:cxnSpLocks/>
            </p:cNvCxnSpPr>
            <p:nvPr/>
          </p:nvCxnSpPr>
          <p:spPr>
            <a:xfrm>
              <a:off x="4447168"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CF58E4A7-EEE1-A94F-833A-ACCEE28FF21D}"/>
                </a:ext>
              </a:extLst>
            </p:cNvPr>
            <p:cNvCxnSpPr>
              <a:cxnSpLocks/>
            </p:cNvCxnSpPr>
            <p:nvPr/>
          </p:nvCxnSpPr>
          <p:spPr>
            <a:xfrm>
              <a:off x="4699909"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5749A6F0-0BBD-D24A-82B7-21719BF4E927}"/>
                </a:ext>
              </a:extLst>
            </p:cNvPr>
            <p:cNvCxnSpPr>
              <a:cxnSpLocks/>
            </p:cNvCxnSpPr>
            <p:nvPr/>
          </p:nvCxnSpPr>
          <p:spPr>
            <a:xfrm>
              <a:off x="4952650"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A63DED7-AC7B-3146-9014-2E229EE20507}"/>
                </a:ext>
              </a:extLst>
            </p:cNvPr>
            <p:cNvCxnSpPr>
              <a:cxnSpLocks/>
            </p:cNvCxnSpPr>
            <p:nvPr/>
          </p:nvCxnSpPr>
          <p:spPr>
            <a:xfrm>
              <a:off x="5205391"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643C6124-E4C3-BD41-B740-67B7157330FA}"/>
                </a:ext>
              </a:extLst>
            </p:cNvPr>
            <p:cNvCxnSpPr>
              <a:cxnSpLocks/>
            </p:cNvCxnSpPr>
            <p:nvPr/>
          </p:nvCxnSpPr>
          <p:spPr>
            <a:xfrm>
              <a:off x="5458132"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10AD699A-8017-364B-A506-16F58436AE45}"/>
                </a:ext>
              </a:extLst>
            </p:cNvPr>
            <p:cNvCxnSpPr/>
            <p:nvPr/>
          </p:nvCxnSpPr>
          <p:spPr>
            <a:xfrm>
              <a:off x="7985542" y="1028708"/>
              <a:ext cx="0" cy="1318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4AD4B65A-3332-6642-8C2F-F2702EE86D66}"/>
                </a:ext>
              </a:extLst>
            </p:cNvPr>
            <p:cNvCxnSpPr>
              <a:cxnSpLocks/>
            </p:cNvCxnSpPr>
            <p:nvPr/>
          </p:nvCxnSpPr>
          <p:spPr>
            <a:xfrm>
              <a:off x="5963614"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D9F541F9-6246-804E-BEEB-04C9C759E7F5}"/>
                </a:ext>
              </a:extLst>
            </p:cNvPr>
            <p:cNvCxnSpPr>
              <a:cxnSpLocks/>
            </p:cNvCxnSpPr>
            <p:nvPr/>
          </p:nvCxnSpPr>
          <p:spPr>
            <a:xfrm>
              <a:off x="6216355"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A2AD4264-B454-FA40-BB19-3F5DC9E35BAB}"/>
                </a:ext>
              </a:extLst>
            </p:cNvPr>
            <p:cNvCxnSpPr>
              <a:cxnSpLocks/>
            </p:cNvCxnSpPr>
            <p:nvPr/>
          </p:nvCxnSpPr>
          <p:spPr>
            <a:xfrm>
              <a:off x="6469096"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B44CE29D-CD52-654E-9CA8-4E97084B88CD}"/>
                </a:ext>
              </a:extLst>
            </p:cNvPr>
            <p:cNvCxnSpPr>
              <a:cxnSpLocks/>
            </p:cNvCxnSpPr>
            <p:nvPr/>
          </p:nvCxnSpPr>
          <p:spPr>
            <a:xfrm>
              <a:off x="6721837"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D4D1330-B409-0046-A1DB-60E9F296E051}"/>
                </a:ext>
              </a:extLst>
            </p:cNvPr>
            <p:cNvCxnSpPr>
              <a:cxnSpLocks/>
            </p:cNvCxnSpPr>
            <p:nvPr/>
          </p:nvCxnSpPr>
          <p:spPr>
            <a:xfrm>
              <a:off x="6974578"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D3864E4F-9D9D-D345-9F5D-30DE3A35C4EF}"/>
                </a:ext>
              </a:extLst>
            </p:cNvPr>
            <p:cNvCxnSpPr>
              <a:cxnSpLocks/>
            </p:cNvCxnSpPr>
            <p:nvPr/>
          </p:nvCxnSpPr>
          <p:spPr>
            <a:xfrm>
              <a:off x="7227319"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D1F5CBB5-7065-4943-8026-B1D8032EDCC9}"/>
                </a:ext>
              </a:extLst>
            </p:cNvPr>
            <p:cNvCxnSpPr>
              <a:cxnSpLocks/>
            </p:cNvCxnSpPr>
            <p:nvPr/>
          </p:nvCxnSpPr>
          <p:spPr>
            <a:xfrm>
              <a:off x="7480060"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82ECD9D3-93DD-9940-9F40-4C05380C32F4}"/>
                </a:ext>
              </a:extLst>
            </p:cNvPr>
            <p:cNvCxnSpPr>
              <a:cxnSpLocks/>
            </p:cNvCxnSpPr>
            <p:nvPr/>
          </p:nvCxnSpPr>
          <p:spPr>
            <a:xfrm>
              <a:off x="7732801"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D00BEDF7-E014-6A4D-9465-60A99C44BF94}"/>
                </a:ext>
              </a:extLst>
            </p:cNvPr>
            <p:cNvCxnSpPr/>
            <p:nvPr/>
          </p:nvCxnSpPr>
          <p:spPr>
            <a:xfrm>
              <a:off x="10260227" y="1028708"/>
              <a:ext cx="0" cy="1318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040FB634-7BF9-E84E-AD80-AB24A81FE9CE}"/>
                </a:ext>
              </a:extLst>
            </p:cNvPr>
            <p:cNvCxnSpPr>
              <a:cxnSpLocks/>
            </p:cNvCxnSpPr>
            <p:nvPr/>
          </p:nvCxnSpPr>
          <p:spPr>
            <a:xfrm>
              <a:off x="8238283"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34C816D6-3F9E-4242-AFB9-E2BB2D183186}"/>
                </a:ext>
              </a:extLst>
            </p:cNvPr>
            <p:cNvCxnSpPr>
              <a:cxnSpLocks/>
            </p:cNvCxnSpPr>
            <p:nvPr/>
          </p:nvCxnSpPr>
          <p:spPr>
            <a:xfrm>
              <a:off x="8491024"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AEC26FCB-CD21-E842-84CF-E74FD613156E}"/>
                </a:ext>
              </a:extLst>
            </p:cNvPr>
            <p:cNvCxnSpPr>
              <a:cxnSpLocks/>
            </p:cNvCxnSpPr>
            <p:nvPr/>
          </p:nvCxnSpPr>
          <p:spPr>
            <a:xfrm>
              <a:off x="8743765"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A166543C-55DC-A548-9F3C-57DD33663A7F}"/>
                </a:ext>
              </a:extLst>
            </p:cNvPr>
            <p:cNvCxnSpPr>
              <a:cxnSpLocks/>
            </p:cNvCxnSpPr>
            <p:nvPr/>
          </p:nvCxnSpPr>
          <p:spPr>
            <a:xfrm>
              <a:off x="8996506"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0D12464F-0E0F-234B-9D77-52DD88C2C806}"/>
                </a:ext>
              </a:extLst>
            </p:cNvPr>
            <p:cNvCxnSpPr>
              <a:cxnSpLocks/>
            </p:cNvCxnSpPr>
            <p:nvPr/>
          </p:nvCxnSpPr>
          <p:spPr>
            <a:xfrm>
              <a:off x="9249247"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FDA4CDA-08F0-4E42-BA43-34055A1FA569}"/>
                </a:ext>
              </a:extLst>
            </p:cNvPr>
            <p:cNvCxnSpPr>
              <a:cxnSpLocks/>
            </p:cNvCxnSpPr>
            <p:nvPr/>
          </p:nvCxnSpPr>
          <p:spPr>
            <a:xfrm>
              <a:off x="9501988"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7DF3C942-5A78-6F44-9354-47F9029FC45B}"/>
                </a:ext>
              </a:extLst>
            </p:cNvPr>
            <p:cNvCxnSpPr>
              <a:cxnSpLocks/>
            </p:cNvCxnSpPr>
            <p:nvPr/>
          </p:nvCxnSpPr>
          <p:spPr>
            <a:xfrm>
              <a:off x="9754729"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093C22B8-35AE-2549-A8F5-F959DAF21FAA}"/>
                </a:ext>
              </a:extLst>
            </p:cNvPr>
            <p:cNvCxnSpPr>
              <a:cxnSpLocks/>
            </p:cNvCxnSpPr>
            <p:nvPr/>
          </p:nvCxnSpPr>
          <p:spPr>
            <a:xfrm>
              <a:off x="10007470" y="1028708"/>
              <a:ext cx="0" cy="9473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xmlns="" id="{A0E94EAC-657C-E84D-8E45-D415163489D4}"/>
              </a:ext>
            </a:extLst>
          </p:cNvPr>
          <p:cNvCxnSpPr/>
          <p:nvPr/>
        </p:nvCxnSpPr>
        <p:spPr>
          <a:xfrm>
            <a:off x="1709517" y="3170432"/>
            <a:ext cx="8763412"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xmlns="" id="{CBCD5028-BDDB-144D-82C7-D4E11495C3FF}"/>
              </a:ext>
            </a:extLst>
          </p:cNvPr>
          <p:cNvSpPr txBox="1"/>
          <p:nvPr/>
        </p:nvSpPr>
        <p:spPr>
          <a:xfrm>
            <a:off x="1443084" y="3277729"/>
            <a:ext cx="954107" cy="258532"/>
          </a:xfrm>
          <a:prstGeom prst="rect">
            <a:avLst/>
          </a:prstGeom>
          <a:noFill/>
        </p:spPr>
        <p:txBody>
          <a:bodyPr wrap="none" rtlCol="0">
            <a:spAutoFit/>
          </a:bodyPr>
          <a:lstStyle/>
          <a:p>
            <a:r>
              <a:rPr lang="en-US" sz="1080" b="1" dirty="0">
                <a:solidFill>
                  <a:schemeClr val="bg1">
                    <a:lumMod val="50000"/>
                  </a:schemeClr>
                </a:solidFill>
                <a:latin typeface="Arial" panose="020B0604020202020204" pitchFamily="34" charset="0"/>
                <a:cs typeface="Arial" panose="020B0604020202020204" pitchFamily="34" charset="0"/>
              </a:rPr>
              <a:t>May 1, 2016</a:t>
            </a:r>
          </a:p>
        </p:txBody>
      </p:sp>
      <p:sp>
        <p:nvSpPr>
          <p:cNvPr id="71" name="TextBox 70">
            <a:extLst>
              <a:ext uri="{FF2B5EF4-FFF2-40B4-BE49-F238E27FC236}">
                <a16:creationId xmlns:a16="http://schemas.microsoft.com/office/drawing/2014/main" xmlns="" id="{471FB7F2-8C9F-1042-A750-F2CE7023D3EC}"/>
              </a:ext>
            </a:extLst>
          </p:cNvPr>
          <p:cNvSpPr txBox="1"/>
          <p:nvPr/>
        </p:nvSpPr>
        <p:spPr>
          <a:xfrm>
            <a:off x="3723345" y="3277729"/>
            <a:ext cx="500458" cy="258532"/>
          </a:xfrm>
          <a:prstGeom prst="rect">
            <a:avLst/>
          </a:prstGeom>
          <a:noFill/>
        </p:spPr>
        <p:txBody>
          <a:bodyPr wrap="none" rtlCol="0">
            <a:spAutoFit/>
          </a:bodyPr>
          <a:lstStyle/>
          <a:p>
            <a:r>
              <a:rPr lang="en-US" sz="1080" b="1" dirty="0">
                <a:solidFill>
                  <a:schemeClr val="bg1">
                    <a:lumMod val="50000"/>
                  </a:schemeClr>
                </a:solidFill>
                <a:latin typeface="Arial" panose="020B0604020202020204" pitchFamily="34" charset="0"/>
                <a:cs typeface="Arial" panose="020B0604020202020204" pitchFamily="34" charset="0"/>
              </a:rPr>
              <a:t>Jul 1</a:t>
            </a:r>
          </a:p>
        </p:txBody>
      </p:sp>
      <p:sp>
        <p:nvSpPr>
          <p:cNvPr id="72" name="TextBox 71">
            <a:extLst>
              <a:ext uri="{FF2B5EF4-FFF2-40B4-BE49-F238E27FC236}">
                <a16:creationId xmlns:a16="http://schemas.microsoft.com/office/drawing/2014/main" xmlns="" id="{95302F69-D88E-D94E-B437-9A909495013A}"/>
              </a:ext>
            </a:extLst>
          </p:cNvPr>
          <p:cNvSpPr txBox="1"/>
          <p:nvPr/>
        </p:nvSpPr>
        <p:spPr>
          <a:xfrm>
            <a:off x="5749962" y="3277729"/>
            <a:ext cx="554960" cy="258532"/>
          </a:xfrm>
          <a:prstGeom prst="rect">
            <a:avLst/>
          </a:prstGeom>
          <a:noFill/>
        </p:spPr>
        <p:txBody>
          <a:bodyPr wrap="none" rtlCol="0">
            <a:spAutoFit/>
          </a:bodyPr>
          <a:lstStyle/>
          <a:p>
            <a:r>
              <a:rPr lang="en-US" sz="1080" b="1" dirty="0">
                <a:solidFill>
                  <a:schemeClr val="bg1">
                    <a:lumMod val="50000"/>
                  </a:schemeClr>
                </a:solidFill>
                <a:latin typeface="Arial" panose="020B0604020202020204" pitchFamily="34" charset="0"/>
                <a:cs typeface="Arial" panose="020B0604020202020204" pitchFamily="34" charset="0"/>
              </a:rPr>
              <a:t>Sep 1</a:t>
            </a:r>
          </a:p>
        </p:txBody>
      </p:sp>
      <p:sp>
        <p:nvSpPr>
          <p:cNvPr id="73" name="TextBox 72">
            <a:extLst>
              <a:ext uri="{FF2B5EF4-FFF2-40B4-BE49-F238E27FC236}">
                <a16:creationId xmlns:a16="http://schemas.microsoft.com/office/drawing/2014/main" xmlns="" id="{9B0FA319-EA5F-8C43-A128-7017CF43366F}"/>
              </a:ext>
            </a:extLst>
          </p:cNvPr>
          <p:cNvSpPr txBox="1"/>
          <p:nvPr/>
        </p:nvSpPr>
        <p:spPr>
          <a:xfrm>
            <a:off x="7802448" y="3277729"/>
            <a:ext cx="561372" cy="258532"/>
          </a:xfrm>
          <a:prstGeom prst="rect">
            <a:avLst/>
          </a:prstGeom>
          <a:noFill/>
        </p:spPr>
        <p:txBody>
          <a:bodyPr wrap="none" rtlCol="0">
            <a:spAutoFit/>
          </a:bodyPr>
          <a:lstStyle/>
          <a:p>
            <a:r>
              <a:rPr lang="en-US" sz="1080" b="1" dirty="0">
                <a:solidFill>
                  <a:schemeClr val="bg1">
                    <a:lumMod val="50000"/>
                  </a:schemeClr>
                </a:solidFill>
                <a:latin typeface="Arial" panose="020B0604020202020204" pitchFamily="34" charset="0"/>
                <a:cs typeface="Arial" panose="020B0604020202020204" pitchFamily="34" charset="0"/>
              </a:rPr>
              <a:t>Nov 1</a:t>
            </a:r>
          </a:p>
        </p:txBody>
      </p:sp>
      <p:sp>
        <p:nvSpPr>
          <p:cNvPr id="74" name="TextBox 73">
            <a:extLst>
              <a:ext uri="{FF2B5EF4-FFF2-40B4-BE49-F238E27FC236}">
                <a16:creationId xmlns:a16="http://schemas.microsoft.com/office/drawing/2014/main" xmlns="" id="{7D054217-B044-D042-8ED6-3F3C53942A26}"/>
              </a:ext>
            </a:extLst>
          </p:cNvPr>
          <p:cNvSpPr txBox="1"/>
          <p:nvPr/>
        </p:nvSpPr>
        <p:spPr>
          <a:xfrm>
            <a:off x="9852201" y="3277729"/>
            <a:ext cx="538930" cy="258532"/>
          </a:xfrm>
          <a:prstGeom prst="rect">
            <a:avLst/>
          </a:prstGeom>
          <a:noFill/>
        </p:spPr>
        <p:txBody>
          <a:bodyPr wrap="none" rtlCol="0">
            <a:spAutoFit/>
          </a:bodyPr>
          <a:lstStyle/>
          <a:p>
            <a:r>
              <a:rPr lang="en-US" sz="1080" b="1" dirty="0">
                <a:solidFill>
                  <a:schemeClr val="bg1">
                    <a:lumMod val="50000"/>
                  </a:schemeClr>
                </a:solidFill>
                <a:latin typeface="Arial" panose="020B0604020202020204" pitchFamily="34" charset="0"/>
                <a:cs typeface="Arial" panose="020B0604020202020204" pitchFamily="34" charset="0"/>
              </a:rPr>
              <a:t>Jan 1</a:t>
            </a:r>
          </a:p>
        </p:txBody>
      </p:sp>
      <p:sp>
        <p:nvSpPr>
          <p:cNvPr id="86" name="Rectangle 85">
            <a:extLst>
              <a:ext uri="{FF2B5EF4-FFF2-40B4-BE49-F238E27FC236}">
                <a16:creationId xmlns:a16="http://schemas.microsoft.com/office/drawing/2014/main" xmlns="" id="{66A0603F-E210-CD45-B3D0-CBF4DF885E08}"/>
              </a:ext>
            </a:extLst>
          </p:cNvPr>
          <p:cNvSpPr/>
          <p:nvPr/>
        </p:nvSpPr>
        <p:spPr>
          <a:xfrm>
            <a:off x="2819137" y="2747794"/>
            <a:ext cx="1137320" cy="262897"/>
          </a:xfrm>
          <a:prstGeom prst="rect">
            <a:avLst/>
          </a:prstGeom>
          <a:solidFill>
            <a:srgbClr val="698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r>
              <a:rPr lang="en-US" sz="1080" b="1" dirty="0">
                <a:latin typeface="Arial" panose="020B0604020202020204" pitchFamily="34" charset="0"/>
                <a:cs typeface="Arial" panose="020B0604020202020204" pitchFamily="34" charset="0"/>
              </a:rPr>
              <a:t>Hospital Stay</a:t>
            </a:r>
          </a:p>
        </p:txBody>
      </p:sp>
      <p:sp>
        <p:nvSpPr>
          <p:cNvPr id="122" name="TextBox 121">
            <a:extLst>
              <a:ext uri="{FF2B5EF4-FFF2-40B4-BE49-F238E27FC236}">
                <a16:creationId xmlns:a16="http://schemas.microsoft.com/office/drawing/2014/main" xmlns="" id="{EE8D94EC-D30F-C24F-B83D-44FA6627E0A6}"/>
              </a:ext>
            </a:extLst>
          </p:cNvPr>
          <p:cNvSpPr txBox="1"/>
          <p:nvPr/>
        </p:nvSpPr>
        <p:spPr>
          <a:xfrm>
            <a:off x="5510208" y="5411041"/>
            <a:ext cx="3519500" cy="387798"/>
          </a:xfrm>
          <a:prstGeom prst="rect">
            <a:avLst/>
          </a:prstGeom>
          <a:pattFill prst="wdUp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Follow-up Window</a:t>
            </a:r>
            <a:endParaRPr lang="en-US" sz="1440" b="1" baseline="-25000" dirty="0">
              <a:solidFill>
                <a:schemeClr val="bg1"/>
              </a:solidFill>
              <a:latin typeface="Arial" panose="020B0604020202020204"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xmlns="" id="{F0D2C675-0754-6D42-BEDF-D4E528694529}"/>
              </a:ext>
            </a:extLst>
          </p:cNvPr>
          <p:cNvGrpSpPr/>
          <p:nvPr/>
        </p:nvGrpSpPr>
        <p:grpSpPr>
          <a:xfrm>
            <a:off x="3955918" y="2749351"/>
            <a:ext cx="360996" cy="271362"/>
            <a:chOff x="2998338" y="1214313"/>
            <a:chExt cx="401106" cy="301513"/>
          </a:xfrm>
        </p:grpSpPr>
        <p:sp>
          <p:nvSpPr>
            <p:cNvPr id="87" name="Oval 86">
              <a:extLst>
                <a:ext uri="{FF2B5EF4-FFF2-40B4-BE49-F238E27FC236}">
                  <a16:creationId xmlns:a16="http://schemas.microsoft.com/office/drawing/2014/main" xmlns="" id="{759BE66A-A1D5-2643-B0F6-9EC939554233}"/>
                </a:ext>
              </a:extLst>
            </p:cNvPr>
            <p:cNvSpPr/>
            <p:nvPr/>
          </p:nvSpPr>
          <p:spPr>
            <a:xfrm>
              <a:off x="3034010" y="1214313"/>
              <a:ext cx="301513" cy="301513"/>
            </a:xfrm>
            <a:prstGeom prst="ellipse">
              <a:avLst/>
            </a:prstGeom>
            <a:solidFill>
              <a:srgbClr val="80AB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900" b="1" dirty="0">
                <a:latin typeface="Arial" panose="020B0604020202020204" pitchFamily="34" charset="0"/>
                <a:cs typeface="Arial" panose="020B0604020202020204" pitchFamily="34" charset="0"/>
              </a:endParaRPr>
            </a:p>
          </p:txBody>
        </p:sp>
        <p:sp>
          <p:nvSpPr>
            <p:cNvPr id="133" name="TextBox 132">
              <a:extLst>
                <a:ext uri="{FF2B5EF4-FFF2-40B4-BE49-F238E27FC236}">
                  <a16:creationId xmlns:a16="http://schemas.microsoft.com/office/drawing/2014/main" xmlns="" id="{9466C26B-C9FD-854F-AC09-09417AEF2921}"/>
                </a:ext>
              </a:extLst>
            </p:cNvPr>
            <p:cNvSpPr txBox="1"/>
            <p:nvPr/>
          </p:nvSpPr>
          <p:spPr>
            <a:xfrm>
              <a:off x="2998338" y="1220735"/>
              <a:ext cx="401106" cy="287257"/>
            </a:xfrm>
            <a:prstGeom prst="rect">
              <a:avLst/>
            </a:prstGeom>
            <a:noFill/>
          </p:spPr>
          <p:txBody>
            <a:bodyPr wrap="none" rtlCol="0">
              <a:spAutoFit/>
            </a:bodyPr>
            <a:lstStyle/>
            <a:p>
              <a:r>
                <a:rPr lang="en-US" sz="1080" b="1" dirty="0">
                  <a:solidFill>
                    <a:schemeClr val="bg1"/>
                  </a:solidFill>
                  <a:latin typeface="Arial" panose="020B0604020202020204" pitchFamily="34" charset="0"/>
                  <a:cs typeface="Arial" panose="020B0604020202020204" pitchFamily="34" charset="0"/>
                </a:rPr>
                <a:t>Dx</a:t>
              </a:r>
            </a:p>
          </p:txBody>
        </p:sp>
      </p:grpSp>
      <p:sp>
        <p:nvSpPr>
          <p:cNvPr id="135" name="Rectangle 134">
            <a:extLst>
              <a:ext uri="{FF2B5EF4-FFF2-40B4-BE49-F238E27FC236}">
                <a16:creationId xmlns:a16="http://schemas.microsoft.com/office/drawing/2014/main" xmlns="" id="{AB7838F5-C006-9D40-B92E-9C79872C0E6B}"/>
              </a:ext>
            </a:extLst>
          </p:cNvPr>
          <p:cNvSpPr/>
          <p:nvPr/>
        </p:nvSpPr>
        <p:spPr>
          <a:xfrm>
            <a:off x="5167640" y="2743574"/>
            <a:ext cx="201213" cy="262897"/>
          </a:xfrm>
          <a:prstGeom prst="rect">
            <a:avLst/>
          </a:prstGeom>
          <a:solidFill>
            <a:srgbClr val="698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r>
              <a:rPr lang="en-US" sz="1080" b="1" dirty="0">
                <a:latin typeface="Arial" panose="020B0604020202020204" pitchFamily="34" charset="0"/>
                <a:cs typeface="Arial" panose="020B0604020202020204" pitchFamily="34" charset="0"/>
              </a:rPr>
              <a:t>V</a:t>
            </a:r>
          </a:p>
        </p:txBody>
      </p:sp>
      <p:grpSp>
        <p:nvGrpSpPr>
          <p:cNvPr id="136" name="Group 135">
            <a:extLst>
              <a:ext uri="{FF2B5EF4-FFF2-40B4-BE49-F238E27FC236}">
                <a16:creationId xmlns:a16="http://schemas.microsoft.com/office/drawing/2014/main" xmlns="" id="{DCE39F20-8F3F-E941-A4C0-2CDAE1B252FB}"/>
              </a:ext>
            </a:extLst>
          </p:cNvPr>
          <p:cNvGrpSpPr/>
          <p:nvPr/>
        </p:nvGrpSpPr>
        <p:grpSpPr>
          <a:xfrm>
            <a:off x="5370031" y="2743572"/>
            <a:ext cx="360996" cy="271362"/>
            <a:chOff x="2998338" y="1214313"/>
            <a:chExt cx="401106" cy="301513"/>
          </a:xfrm>
        </p:grpSpPr>
        <p:sp>
          <p:nvSpPr>
            <p:cNvPr id="137" name="Oval 136">
              <a:extLst>
                <a:ext uri="{FF2B5EF4-FFF2-40B4-BE49-F238E27FC236}">
                  <a16:creationId xmlns:a16="http://schemas.microsoft.com/office/drawing/2014/main" xmlns="" id="{46AA4642-95AE-D942-AC18-B5B6F6B0C384}"/>
                </a:ext>
              </a:extLst>
            </p:cNvPr>
            <p:cNvSpPr/>
            <p:nvPr/>
          </p:nvSpPr>
          <p:spPr>
            <a:xfrm>
              <a:off x="3034010" y="1214313"/>
              <a:ext cx="301513" cy="301513"/>
            </a:xfrm>
            <a:prstGeom prst="ellipse">
              <a:avLst/>
            </a:prstGeom>
            <a:solidFill>
              <a:srgbClr val="80AB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900" b="1" dirty="0">
                <a:latin typeface="Arial" panose="020B0604020202020204" pitchFamily="34" charset="0"/>
                <a:cs typeface="Arial" panose="020B0604020202020204" pitchFamily="34" charset="0"/>
              </a:endParaRPr>
            </a:p>
          </p:txBody>
        </p:sp>
        <p:sp>
          <p:nvSpPr>
            <p:cNvPr id="138" name="TextBox 137">
              <a:extLst>
                <a:ext uri="{FF2B5EF4-FFF2-40B4-BE49-F238E27FC236}">
                  <a16:creationId xmlns:a16="http://schemas.microsoft.com/office/drawing/2014/main" xmlns="" id="{9FC6A802-21F0-0746-BCE9-9CDA1D89EE16}"/>
                </a:ext>
              </a:extLst>
            </p:cNvPr>
            <p:cNvSpPr txBox="1"/>
            <p:nvPr/>
          </p:nvSpPr>
          <p:spPr>
            <a:xfrm>
              <a:off x="2998338" y="1220735"/>
              <a:ext cx="401106" cy="287257"/>
            </a:xfrm>
            <a:prstGeom prst="rect">
              <a:avLst/>
            </a:prstGeom>
            <a:noFill/>
          </p:spPr>
          <p:txBody>
            <a:bodyPr wrap="none" rtlCol="0">
              <a:spAutoFit/>
            </a:bodyPr>
            <a:lstStyle/>
            <a:p>
              <a:r>
                <a:rPr lang="en-US" sz="1080" b="1" dirty="0">
                  <a:solidFill>
                    <a:schemeClr val="bg1"/>
                  </a:solidFill>
                  <a:latin typeface="Arial" panose="020B0604020202020204" pitchFamily="34" charset="0"/>
                  <a:cs typeface="Arial" panose="020B0604020202020204" pitchFamily="34" charset="0"/>
                </a:rPr>
                <a:t>Rx</a:t>
              </a:r>
            </a:p>
          </p:txBody>
        </p:sp>
      </p:grpSp>
      <p:sp>
        <p:nvSpPr>
          <p:cNvPr id="142" name="Hexagon 141">
            <a:extLst>
              <a:ext uri="{FF2B5EF4-FFF2-40B4-BE49-F238E27FC236}">
                <a16:creationId xmlns:a16="http://schemas.microsoft.com/office/drawing/2014/main" xmlns="" id="{0F333BEC-7C70-5F49-9AEB-97FB87CCEDEF}"/>
              </a:ext>
            </a:extLst>
          </p:cNvPr>
          <p:cNvSpPr/>
          <p:nvPr/>
        </p:nvSpPr>
        <p:spPr>
          <a:xfrm>
            <a:off x="6439597" y="2744295"/>
            <a:ext cx="588312" cy="270405"/>
          </a:xfrm>
          <a:prstGeom prst="hexagon">
            <a:avLst/>
          </a:prstGeom>
          <a:solidFill>
            <a:srgbClr val="80AB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r>
              <a:rPr lang="en-US" sz="1080" b="1" dirty="0">
                <a:latin typeface="Arial" panose="020B0604020202020204" pitchFamily="34" charset="0"/>
                <a:cs typeface="Arial" panose="020B0604020202020204" pitchFamily="34" charset="0"/>
              </a:rPr>
              <a:t>Lab</a:t>
            </a:r>
          </a:p>
        </p:txBody>
      </p:sp>
      <p:grpSp>
        <p:nvGrpSpPr>
          <p:cNvPr id="143" name="Group 142">
            <a:extLst>
              <a:ext uri="{FF2B5EF4-FFF2-40B4-BE49-F238E27FC236}">
                <a16:creationId xmlns:a16="http://schemas.microsoft.com/office/drawing/2014/main" xmlns="" id="{BCE42B82-E339-9F45-8579-C66962E74132}"/>
              </a:ext>
            </a:extLst>
          </p:cNvPr>
          <p:cNvGrpSpPr/>
          <p:nvPr/>
        </p:nvGrpSpPr>
        <p:grpSpPr>
          <a:xfrm>
            <a:off x="7416337" y="2739329"/>
            <a:ext cx="360996" cy="271362"/>
            <a:chOff x="2998338" y="1214313"/>
            <a:chExt cx="401106" cy="301513"/>
          </a:xfrm>
        </p:grpSpPr>
        <p:sp>
          <p:nvSpPr>
            <p:cNvPr id="144" name="Oval 143">
              <a:extLst>
                <a:ext uri="{FF2B5EF4-FFF2-40B4-BE49-F238E27FC236}">
                  <a16:creationId xmlns:a16="http://schemas.microsoft.com/office/drawing/2014/main" xmlns="" id="{9A694F02-4E0D-5643-9C72-6FA43A47DE6C}"/>
                </a:ext>
              </a:extLst>
            </p:cNvPr>
            <p:cNvSpPr/>
            <p:nvPr/>
          </p:nvSpPr>
          <p:spPr>
            <a:xfrm>
              <a:off x="3034010" y="1214313"/>
              <a:ext cx="301513" cy="301513"/>
            </a:xfrm>
            <a:prstGeom prst="ellipse">
              <a:avLst/>
            </a:prstGeom>
            <a:solidFill>
              <a:srgbClr val="80AB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900" b="1" dirty="0">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xmlns="" id="{6D94DA8A-DD69-7F4F-AA87-711B49AFDF6E}"/>
                </a:ext>
              </a:extLst>
            </p:cNvPr>
            <p:cNvSpPr txBox="1"/>
            <p:nvPr/>
          </p:nvSpPr>
          <p:spPr>
            <a:xfrm>
              <a:off x="2998338" y="1220735"/>
              <a:ext cx="401106" cy="287257"/>
            </a:xfrm>
            <a:prstGeom prst="rect">
              <a:avLst/>
            </a:prstGeom>
            <a:noFill/>
          </p:spPr>
          <p:txBody>
            <a:bodyPr wrap="none" rtlCol="0">
              <a:spAutoFit/>
            </a:bodyPr>
            <a:lstStyle/>
            <a:p>
              <a:r>
                <a:rPr lang="en-US" sz="1080" b="1" dirty="0">
                  <a:solidFill>
                    <a:schemeClr val="bg1"/>
                  </a:solidFill>
                  <a:latin typeface="Arial" panose="020B0604020202020204" pitchFamily="34" charset="0"/>
                  <a:cs typeface="Arial" panose="020B0604020202020204" pitchFamily="34" charset="0"/>
                </a:rPr>
                <a:t>Rx</a:t>
              </a:r>
            </a:p>
          </p:txBody>
        </p:sp>
      </p:grpSp>
      <p:grpSp>
        <p:nvGrpSpPr>
          <p:cNvPr id="146" name="Group 145">
            <a:extLst>
              <a:ext uri="{FF2B5EF4-FFF2-40B4-BE49-F238E27FC236}">
                <a16:creationId xmlns:a16="http://schemas.microsoft.com/office/drawing/2014/main" xmlns="" id="{85B3E998-795D-F340-BD73-D99A3168816F}"/>
              </a:ext>
            </a:extLst>
          </p:cNvPr>
          <p:cNvGrpSpPr/>
          <p:nvPr/>
        </p:nvGrpSpPr>
        <p:grpSpPr>
          <a:xfrm>
            <a:off x="8108232" y="2745107"/>
            <a:ext cx="360996" cy="271362"/>
            <a:chOff x="2998338" y="1214313"/>
            <a:chExt cx="401106" cy="301513"/>
          </a:xfrm>
        </p:grpSpPr>
        <p:sp>
          <p:nvSpPr>
            <p:cNvPr id="147" name="Oval 146">
              <a:extLst>
                <a:ext uri="{FF2B5EF4-FFF2-40B4-BE49-F238E27FC236}">
                  <a16:creationId xmlns:a16="http://schemas.microsoft.com/office/drawing/2014/main" xmlns="" id="{D1D7F6A5-58DA-DB47-B6EC-35750BD2AC08}"/>
                </a:ext>
              </a:extLst>
            </p:cNvPr>
            <p:cNvSpPr/>
            <p:nvPr/>
          </p:nvSpPr>
          <p:spPr>
            <a:xfrm>
              <a:off x="3034010" y="1214313"/>
              <a:ext cx="301513" cy="301513"/>
            </a:xfrm>
            <a:prstGeom prst="ellipse">
              <a:avLst/>
            </a:prstGeom>
            <a:solidFill>
              <a:srgbClr val="80AB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900" b="1" dirty="0">
                <a:latin typeface="Arial" panose="020B0604020202020204" pitchFamily="34" charset="0"/>
                <a:cs typeface="Arial" panose="020B0604020202020204" pitchFamily="34" charset="0"/>
              </a:endParaRPr>
            </a:p>
          </p:txBody>
        </p:sp>
        <p:sp>
          <p:nvSpPr>
            <p:cNvPr id="148" name="TextBox 147">
              <a:extLst>
                <a:ext uri="{FF2B5EF4-FFF2-40B4-BE49-F238E27FC236}">
                  <a16:creationId xmlns:a16="http://schemas.microsoft.com/office/drawing/2014/main" xmlns="" id="{10AA9A12-2167-374C-B4B2-5085509A41E7}"/>
                </a:ext>
              </a:extLst>
            </p:cNvPr>
            <p:cNvSpPr txBox="1"/>
            <p:nvPr/>
          </p:nvSpPr>
          <p:spPr>
            <a:xfrm>
              <a:off x="2998338" y="1220735"/>
              <a:ext cx="401106" cy="287257"/>
            </a:xfrm>
            <a:prstGeom prst="rect">
              <a:avLst/>
            </a:prstGeom>
            <a:noFill/>
          </p:spPr>
          <p:txBody>
            <a:bodyPr wrap="none" rtlCol="0">
              <a:spAutoFit/>
            </a:bodyPr>
            <a:lstStyle/>
            <a:p>
              <a:r>
                <a:rPr lang="en-US" sz="1080" b="1" dirty="0">
                  <a:solidFill>
                    <a:schemeClr val="bg1"/>
                  </a:solidFill>
                  <a:latin typeface="Arial" panose="020B0604020202020204" pitchFamily="34" charset="0"/>
                  <a:cs typeface="Arial" panose="020B0604020202020204" pitchFamily="34" charset="0"/>
                </a:rPr>
                <a:t>Rx</a:t>
              </a:r>
            </a:p>
          </p:txBody>
        </p:sp>
      </p:grpSp>
      <p:sp>
        <p:nvSpPr>
          <p:cNvPr id="149" name="Rectangle 148">
            <a:extLst>
              <a:ext uri="{FF2B5EF4-FFF2-40B4-BE49-F238E27FC236}">
                <a16:creationId xmlns:a16="http://schemas.microsoft.com/office/drawing/2014/main" xmlns="" id="{5AE53D40-5522-CE45-A4DD-CECED387AA70}"/>
              </a:ext>
            </a:extLst>
          </p:cNvPr>
          <p:cNvSpPr/>
          <p:nvPr/>
        </p:nvSpPr>
        <p:spPr>
          <a:xfrm>
            <a:off x="8954840" y="2754460"/>
            <a:ext cx="201213" cy="262897"/>
          </a:xfrm>
          <a:prstGeom prst="rect">
            <a:avLst/>
          </a:prstGeom>
          <a:solidFill>
            <a:srgbClr val="698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r>
              <a:rPr lang="en-US" sz="1080" b="1" dirty="0">
                <a:latin typeface="Arial" panose="020B0604020202020204" pitchFamily="34" charset="0"/>
                <a:cs typeface="Arial" panose="020B0604020202020204" pitchFamily="34" charset="0"/>
              </a:rPr>
              <a:t>V</a:t>
            </a:r>
          </a:p>
        </p:txBody>
      </p:sp>
      <p:grpSp>
        <p:nvGrpSpPr>
          <p:cNvPr id="150" name="Group 149">
            <a:extLst>
              <a:ext uri="{FF2B5EF4-FFF2-40B4-BE49-F238E27FC236}">
                <a16:creationId xmlns:a16="http://schemas.microsoft.com/office/drawing/2014/main" xmlns="" id="{5F002393-9D5A-D74B-883E-85C21C53E4CE}"/>
              </a:ext>
            </a:extLst>
          </p:cNvPr>
          <p:cNvGrpSpPr/>
          <p:nvPr/>
        </p:nvGrpSpPr>
        <p:grpSpPr>
          <a:xfrm>
            <a:off x="9157231" y="2754459"/>
            <a:ext cx="360996" cy="271362"/>
            <a:chOff x="2998338" y="1214313"/>
            <a:chExt cx="401106" cy="301513"/>
          </a:xfrm>
        </p:grpSpPr>
        <p:sp>
          <p:nvSpPr>
            <p:cNvPr id="151" name="Oval 150">
              <a:extLst>
                <a:ext uri="{FF2B5EF4-FFF2-40B4-BE49-F238E27FC236}">
                  <a16:creationId xmlns:a16="http://schemas.microsoft.com/office/drawing/2014/main" xmlns="" id="{FFD3DC28-11CA-8742-9CF2-202AF68BBE13}"/>
                </a:ext>
              </a:extLst>
            </p:cNvPr>
            <p:cNvSpPr/>
            <p:nvPr/>
          </p:nvSpPr>
          <p:spPr>
            <a:xfrm>
              <a:off x="3034010" y="1214313"/>
              <a:ext cx="301513" cy="301513"/>
            </a:xfrm>
            <a:prstGeom prst="ellipse">
              <a:avLst/>
            </a:prstGeom>
            <a:solidFill>
              <a:srgbClr val="80AB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900" b="1" dirty="0">
                <a:latin typeface="Arial" panose="020B0604020202020204" pitchFamily="34" charset="0"/>
                <a:cs typeface="Arial" panose="020B0604020202020204" pitchFamily="34" charset="0"/>
              </a:endParaRPr>
            </a:p>
          </p:txBody>
        </p:sp>
        <p:sp>
          <p:nvSpPr>
            <p:cNvPr id="152" name="TextBox 151">
              <a:extLst>
                <a:ext uri="{FF2B5EF4-FFF2-40B4-BE49-F238E27FC236}">
                  <a16:creationId xmlns:a16="http://schemas.microsoft.com/office/drawing/2014/main" xmlns="" id="{4537326F-076C-0146-BBAC-3A53ADA721BB}"/>
                </a:ext>
              </a:extLst>
            </p:cNvPr>
            <p:cNvSpPr txBox="1"/>
            <p:nvPr/>
          </p:nvSpPr>
          <p:spPr>
            <a:xfrm>
              <a:off x="2998338" y="1220735"/>
              <a:ext cx="401106" cy="287257"/>
            </a:xfrm>
            <a:prstGeom prst="rect">
              <a:avLst/>
            </a:prstGeom>
            <a:noFill/>
          </p:spPr>
          <p:txBody>
            <a:bodyPr wrap="none" rtlCol="0">
              <a:spAutoFit/>
            </a:bodyPr>
            <a:lstStyle/>
            <a:p>
              <a:r>
                <a:rPr lang="en-US" sz="1080" b="1" dirty="0">
                  <a:solidFill>
                    <a:schemeClr val="bg1"/>
                  </a:solidFill>
                  <a:latin typeface="Arial" panose="020B0604020202020204" pitchFamily="34" charset="0"/>
                  <a:cs typeface="Arial" panose="020B0604020202020204" pitchFamily="34" charset="0"/>
                </a:rPr>
                <a:t>Dx</a:t>
              </a:r>
            </a:p>
          </p:txBody>
        </p:sp>
      </p:grpSp>
      <p:sp>
        <p:nvSpPr>
          <p:cNvPr id="154" name="TextBox 153">
            <a:extLst>
              <a:ext uri="{FF2B5EF4-FFF2-40B4-BE49-F238E27FC236}">
                <a16:creationId xmlns:a16="http://schemas.microsoft.com/office/drawing/2014/main" xmlns="" id="{DFA821A0-AAD6-4F48-89E4-E6C5D04B5909}"/>
              </a:ext>
            </a:extLst>
          </p:cNvPr>
          <p:cNvSpPr txBox="1"/>
          <p:nvPr/>
        </p:nvSpPr>
        <p:spPr>
          <a:xfrm>
            <a:off x="1015872" y="1493993"/>
            <a:ext cx="6001964" cy="341632"/>
          </a:xfrm>
          <a:prstGeom prst="rect">
            <a:avLst/>
          </a:prstGeom>
          <a:noFill/>
        </p:spPr>
        <p:txBody>
          <a:bodyPr wrap="none" rtlCol="0">
            <a:spAutoFit/>
          </a:bodyPr>
          <a:lstStyle/>
          <a:p>
            <a:r>
              <a:rPr lang="en-US" sz="1620" b="1" dirty="0">
                <a:latin typeface="Arial" panose="020B0604020202020204" pitchFamily="34" charset="0"/>
                <a:cs typeface="Arial" panose="020B0604020202020204" pitchFamily="34" charset="0"/>
              </a:rPr>
              <a:t>Figure 1: From transactional data to study implementation*</a:t>
            </a:r>
          </a:p>
        </p:txBody>
      </p:sp>
      <p:sp>
        <p:nvSpPr>
          <p:cNvPr id="155" name="TextBox 154">
            <a:extLst>
              <a:ext uri="{FF2B5EF4-FFF2-40B4-BE49-F238E27FC236}">
                <a16:creationId xmlns:a16="http://schemas.microsoft.com/office/drawing/2014/main" xmlns="" id="{C861980E-695A-A443-AAE9-786AAB8441AE}"/>
              </a:ext>
            </a:extLst>
          </p:cNvPr>
          <p:cNvSpPr txBox="1"/>
          <p:nvPr/>
        </p:nvSpPr>
        <p:spPr>
          <a:xfrm>
            <a:off x="1015878" y="1889249"/>
            <a:ext cx="10046571" cy="587361"/>
          </a:xfrm>
          <a:prstGeom prst="rect">
            <a:avLst/>
          </a:prstGeom>
          <a:noFill/>
        </p:spPr>
        <p:txBody>
          <a:bodyPr wrap="square" rtlCol="0">
            <a:spAutoFit/>
          </a:bodyPr>
          <a:lstStyle/>
          <a:p>
            <a:pPr algn="just"/>
            <a:r>
              <a:rPr lang="en-US" sz="1620" dirty="0"/>
              <a:t>Individual-patient data is documented as encounters from various sources, including diagnoses/procedures (Dx/</a:t>
            </a:r>
            <a:r>
              <a:rPr lang="en-US" sz="1620" dirty="0" err="1"/>
              <a:t>Px</a:t>
            </a:r>
            <a:r>
              <a:rPr lang="en-US" sz="1620" dirty="0"/>
              <a:t>), drug </a:t>
            </a:r>
            <a:r>
              <a:rPr lang="en-US" sz="1620" dirty="0" err="1"/>
              <a:t>dispensings</a:t>
            </a:r>
            <a:r>
              <a:rPr lang="en-US" sz="1620" dirty="0"/>
              <a:t> (Rx), laboratory tests (Lab), visits (V), or hospital stays. It is arranged in </a:t>
            </a:r>
            <a:r>
              <a:rPr lang="en-US" sz="1620" i="1" dirty="0"/>
              <a:t>calendar time</a:t>
            </a:r>
            <a:r>
              <a:rPr lang="en-US" sz="1620" dirty="0"/>
              <a:t>.</a:t>
            </a:r>
          </a:p>
        </p:txBody>
      </p:sp>
      <p:sp>
        <p:nvSpPr>
          <p:cNvPr id="157" name="TextBox 156">
            <a:extLst>
              <a:ext uri="{FF2B5EF4-FFF2-40B4-BE49-F238E27FC236}">
                <a16:creationId xmlns:a16="http://schemas.microsoft.com/office/drawing/2014/main" xmlns="" id="{96B1091F-E697-3F44-BA08-DB292E54665C}"/>
              </a:ext>
            </a:extLst>
          </p:cNvPr>
          <p:cNvSpPr txBox="1"/>
          <p:nvPr/>
        </p:nvSpPr>
        <p:spPr>
          <a:xfrm>
            <a:off x="1015875" y="3708185"/>
            <a:ext cx="4313242" cy="587361"/>
          </a:xfrm>
          <a:prstGeom prst="rect">
            <a:avLst/>
          </a:prstGeom>
          <a:noFill/>
        </p:spPr>
        <p:txBody>
          <a:bodyPr wrap="square" rtlCol="0">
            <a:spAutoFit/>
          </a:bodyPr>
          <a:lstStyle/>
          <a:p>
            <a:pPr algn="just"/>
            <a:r>
              <a:rPr lang="en-US" sz="1620" dirty="0"/>
              <a:t>Study rules are applied to each subject and arranged in </a:t>
            </a:r>
            <a:r>
              <a:rPr lang="en-US" sz="1620" i="1" dirty="0"/>
              <a:t>event time</a:t>
            </a:r>
            <a:r>
              <a:rPr lang="en-US" sz="1620" dirty="0"/>
              <a:t> anchored at cohort entry.</a:t>
            </a:r>
          </a:p>
        </p:txBody>
      </p:sp>
      <p:sp>
        <p:nvSpPr>
          <p:cNvPr id="158" name="Down Arrow 157">
            <a:extLst>
              <a:ext uri="{FF2B5EF4-FFF2-40B4-BE49-F238E27FC236}">
                <a16:creationId xmlns:a16="http://schemas.microsoft.com/office/drawing/2014/main" xmlns="" id="{F71D9E58-DA86-0545-8E48-C82B21440BD8}"/>
              </a:ext>
            </a:extLst>
          </p:cNvPr>
          <p:cNvSpPr/>
          <p:nvPr/>
        </p:nvSpPr>
        <p:spPr>
          <a:xfrm>
            <a:off x="5451117" y="3185184"/>
            <a:ext cx="227467" cy="3133679"/>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solidFill>
                <a:schemeClr val="tx1"/>
              </a:solidFill>
            </a:endParaRPr>
          </a:p>
        </p:txBody>
      </p:sp>
      <p:cxnSp>
        <p:nvCxnSpPr>
          <p:cNvPr id="159" name="Straight Connector 158">
            <a:extLst>
              <a:ext uri="{FF2B5EF4-FFF2-40B4-BE49-F238E27FC236}">
                <a16:creationId xmlns:a16="http://schemas.microsoft.com/office/drawing/2014/main" xmlns="" id="{01C60EBA-5B00-B845-B291-BF795701AA81}"/>
              </a:ext>
            </a:extLst>
          </p:cNvPr>
          <p:cNvCxnSpPr/>
          <p:nvPr/>
        </p:nvCxnSpPr>
        <p:spPr>
          <a:xfrm>
            <a:off x="1709517" y="5989612"/>
            <a:ext cx="8763412"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xmlns="" id="{C9F42E84-CDCF-FF4D-BAB8-17E92A4E220F}"/>
              </a:ext>
            </a:extLst>
          </p:cNvPr>
          <p:cNvSpPr txBox="1"/>
          <p:nvPr/>
        </p:nvSpPr>
        <p:spPr>
          <a:xfrm>
            <a:off x="9936234" y="6130722"/>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2" name="TextBox 1">
            <a:extLst>
              <a:ext uri="{FF2B5EF4-FFF2-40B4-BE49-F238E27FC236}">
                <a16:creationId xmlns:a16="http://schemas.microsoft.com/office/drawing/2014/main" xmlns="" id="{A9D2AC0D-EB3F-4172-941F-B3CF9E4B1E54}"/>
              </a:ext>
            </a:extLst>
          </p:cNvPr>
          <p:cNvSpPr txBox="1"/>
          <p:nvPr/>
        </p:nvSpPr>
        <p:spPr>
          <a:xfrm>
            <a:off x="6380720" y="5442041"/>
            <a:ext cx="1782796" cy="338554"/>
          </a:xfrm>
          <a:prstGeom prst="rect">
            <a:avLst/>
          </a:prstGeom>
          <a:solidFill>
            <a:schemeClr val="bg1"/>
          </a:solidFill>
        </p:spPr>
        <p:txBody>
          <a:bodyPr wrap="none" rtlCol="0" anchor="ctr">
            <a:spAutoFit/>
          </a:bodyPr>
          <a:lstStyle/>
          <a:p>
            <a:r>
              <a:rPr lang="en-US" sz="1600" b="1" dirty="0"/>
              <a:t>Follow up Window</a:t>
            </a:r>
          </a:p>
        </p:txBody>
      </p:sp>
    </p:spTree>
    <p:extLst>
      <p:ext uri="{BB962C8B-B14F-4D97-AF65-F5344CB8AC3E}">
        <p14:creationId xmlns:p14="http://schemas.microsoft.com/office/powerpoint/2010/main" val="126270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BCCA357-9AEE-0745-A34A-EFCAAC9A6FD7}"/>
              </a:ext>
            </a:extLst>
          </p:cNvPr>
          <p:cNvSpPr/>
          <p:nvPr/>
        </p:nvSpPr>
        <p:spPr>
          <a:xfrm>
            <a:off x="6184989" y="4952016"/>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122" name="TextBox 121">
            <a:extLst>
              <a:ext uri="{FF2B5EF4-FFF2-40B4-BE49-F238E27FC236}">
                <a16:creationId xmlns:a16="http://schemas.microsoft.com/office/drawing/2014/main" xmlns="" id="{EE8D94EC-D30F-C24F-B83D-44FA6627E0A6}"/>
              </a:ext>
            </a:extLst>
          </p:cNvPr>
          <p:cNvSpPr txBox="1"/>
          <p:nvPr/>
        </p:nvSpPr>
        <p:spPr>
          <a:xfrm>
            <a:off x="6184987" y="7651536"/>
            <a:ext cx="3519500" cy="609398"/>
          </a:xfrm>
          <a:prstGeom prst="rect">
            <a:avLst/>
          </a:prstGeom>
          <a:pattFill prst="wdDn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rgbClr val="002060"/>
                </a:solidFill>
                <a:latin typeface="Arial" panose="020B0604020202020204" pitchFamily="34" charset="0"/>
                <a:cs typeface="Arial" panose="020B0604020202020204" pitchFamily="34" charset="0"/>
              </a:rPr>
              <a:t>Follow-up Window</a:t>
            </a:r>
          </a:p>
          <a:p>
            <a:pPr algn="ctr"/>
            <a:r>
              <a:rPr lang="en-US" sz="1440" b="1" dirty="0">
                <a:solidFill>
                  <a:srgbClr val="002060"/>
                </a:solidFill>
                <a:latin typeface="Arial" panose="020B0604020202020204" pitchFamily="34" charset="0"/>
                <a:cs typeface="Arial" panose="020B0604020202020204" pitchFamily="34" charset="0"/>
              </a:rPr>
              <a:t>Days [0, </a:t>
            </a:r>
            <a:r>
              <a:rPr lang="en-US" sz="1440" b="1" dirty="0" err="1">
                <a:solidFill>
                  <a:srgbClr val="002060"/>
                </a:solidFill>
                <a:latin typeface="Arial" panose="020B0604020202020204" pitchFamily="34" charset="0"/>
                <a:cs typeface="Arial" panose="020B0604020202020204" pitchFamily="34" charset="0"/>
              </a:rPr>
              <a:t>Censor</a:t>
            </a:r>
            <a:r>
              <a:rPr lang="en-US" sz="1440" b="1" baseline="30000" dirty="0" err="1">
                <a:solidFill>
                  <a:srgbClr val="002060"/>
                </a:solidFill>
                <a:latin typeface="Arial" panose="020B0604020202020204" pitchFamily="34" charset="0"/>
                <a:cs typeface="Arial" panose="020B0604020202020204" pitchFamily="34" charset="0"/>
              </a:rPr>
              <a:t>c</a:t>
            </a:r>
            <a:r>
              <a:rPr lang="en-US" sz="1440" b="1" dirty="0">
                <a:solidFill>
                  <a:srgbClr val="002060"/>
                </a:solidFill>
                <a:latin typeface="Arial" panose="020B0604020202020204" pitchFamily="34" charset="0"/>
                <a:cs typeface="Arial" panose="020B0604020202020204" pitchFamily="34" charset="0"/>
              </a:rPr>
              <a:t>]</a:t>
            </a:r>
          </a:p>
        </p:txBody>
      </p:sp>
      <p:sp>
        <p:nvSpPr>
          <p:cNvPr id="158" name="Down Arrow 157">
            <a:extLst>
              <a:ext uri="{FF2B5EF4-FFF2-40B4-BE49-F238E27FC236}">
                <a16:creationId xmlns:a16="http://schemas.microsoft.com/office/drawing/2014/main" xmlns="" id="{F71D9E58-DA86-0545-8E48-C82B21440BD8}"/>
              </a:ext>
            </a:extLst>
          </p:cNvPr>
          <p:cNvSpPr/>
          <p:nvPr/>
        </p:nvSpPr>
        <p:spPr>
          <a:xfrm>
            <a:off x="6129846" y="3130131"/>
            <a:ext cx="227467" cy="5760720"/>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5" name="TextBox 4">
            <a:extLst>
              <a:ext uri="{FF2B5EF4-FFF2-40B4-BE49-F238E27FC236}">
                <a16:creationId xmlns:a16="http://schemas.microsoft.com/office/drawing/2014/main" xmlns="" id="{618BED2F-32C9-974D-B30F-8197F2EE59BD}"/>
              </a:ext>
            </a:extLst>
          </p:cNvPr>
          <p:cNvSpPr txBox="1"/>
          <p:nvPr/>
        </p:nvSpPr>
        <p:spPr>
          <a:xfrm>
            <a:off x="1694044" y="3125538"/>
            <a:ext cx="4492746" cy="830997"/>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Exclusion Assessment Window</a:t>
            </a:r>
          </a:p>
          <a:p>
            <a:pPr algn="ctr"/>
            <a:r>
              <a:rPr lang="en-US" sz="1440" b="1" dirty="0">
                <a:solidFill>
                  <a:schemeClr val="bg1"/>
                </a:solidFill>
                <a:latin typeface="Arial" panose="020B0604020202020204" pitchFamily="34" charset="0"/>
                <a:cs typeface="Arial" panose="020B0604020202020204" pitchFamily="34" charset="0"/>
              </a:rPr>
              <a:t>(Intermittent medical and drug </a:t>
            </a:r>
            <a:r>
              <a:rPr lang="en-US" sz="1440" b="1" dirty="0" err="1">
                <a:solidFill>
                  <a:schemeClr val="bg1"/>
                </a:solidFill>
                <a:latin typeface="Arial" panose="020B0604020202020204" pitchFamily="34" charset="0"/>
                <a:cs typeface="Arial" panose="020B0604020202020204" pitchFamily="34" charset="0"/>
              </a:rPr>
              <a:t>coverage</a:t>
            </a:r>
            <a:r>
              <a:rPr lang="en-US" sz="1440" b="1" baseline="30000" dirty="0" err="1">
                <a:solidFill>
                  <a:schemeClr val="bg1"/>
                </a:solidFill>
                <a:latin typeface="Arial" panose="020B0604020202020204" pitchFamily="34" charset="0"/>
                <a:cs typeface="Arial" panose="020B0604020202020204" pitchFamily="34" charset="0"/>
              </a:rPr>
              <a:t>a</a:t>
            </a:r>
            <a:r>
              <a:rPr lang="en-US" sz="1440" b="1" dirty="0">
                <a:solidFill>
                  <a:schemeClr val="bg1"/>
                </a:solidFill>
                <a:latin typeface="Arial" panose="020B0604020202020204" pitchFamily="34" charset="0"/>
                <a:cs typeface="Arial" panose="020B0604020202020204" pitchFamily="34" charset="0"/>
              </a:rPr>
              <a:t>)</a:t>
            </a:r>
          </a:p>
          <a:p>
            <a:pPr algn="ctr"/>
            <a:r>
              <a:rPr lang="en-US" sz="1440" b="1" dirty="0">
                <a:solidFill>
                  <a:schemeClr val="bg1"/>
                </a:solidFill>
                <a:latin typeface="Arial" panose="020B0604020202020204" pitchFamily="34" charset="0"/>
                <a:cs typeface="Arial" panose="020B0604020202020204" pitchFamily="34" charset="0"/>
              </a:rPr>
              <a:t>Days [-183, -1]</a:t>
            </a:r>
          </a:p>
        </p:txBody>
      </p:sp>
      <p:sp>
        <p:nvSpPr>
          <p:cNvPr id="6" name="TextBox 5">
            <a:extLst>
              <a:ext uri="{FF2B5EF4-FFF2-40B4-BE49-F238E27FC236}">
                <a16:creationId xmlns:a16="http://schemas.microsoft.com/office/drawing/2014/main" xmlns="" id="{C419821D-F976-EB4D-8C66-E7B72549FF6C}"/>
              </a:ext>
            </a:extLst>
          </p:cNvPr>
          <p:cNvSpPr txBox="1"/>
          <p:nvPr/>
        </p:nvSpPr>
        <p:spPr>
          <a:xfrm>
            <a:off x="1694050" y="6742695"/>
            <a:ext cx="4493303" cy="830997"/>
          </a:xfrm>
          <a:prstGeom prst="rect">
            <a:avLst/>
          </a:prstGeom>
          <a:solidFill>
            <a:schemeClr val="accent1">
              <a:lumMod val="75000"/>
            </a:schemeClr>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Covariate Assessment Window</a:t>
            </a:r>
          </a:p>
          <a:p>
            <a:pPr algn="ctr"/>
            <a:r>
              <a:rPr lang="en-US" sz="1440" b="1" dirty="0">
                <a:solidFill>
                  <a:schemeClr val="bg1"/>
                </a:solidFill>
                <a:latin typeface="Arial" panose="020B0604020202020204" pitchFamily="34" charset="0"/>
                <a:cs typeface="Arial" panose="020B0604020202020204" pitchFamily="34" charset="0"/>
              </a:rPr>
              <a:t>(Baseline </a:t>
            </a:r>
            <a:r>
              <a:rPr lang="en-US" sz="1440" b="1" dirty="0" err="1">
                <a:solidFill>
                  <a:schemeClr val="bg1"/>
                </a:solidFill>
                <a:latin typeface="Arial" panose="020B0604020202020204" pitchFamily="34" charset="0"/>
                <a:cs typeface="Arial" panose="020B0604020202020204" pitchFamily="34" charset="0"/>
              </a:rPr>
              <a:t>conditions</a:t>
            </a:r>
            <a:r>
              <a:rPr lang="en-US" sz="1440" b="1" baseline="30000" dirty="0" err="1">
                <a:solidFill>
                  <a:schemeClr val="bg1"/>
                </a:solidFill>
                <a:latin typeface="Arial" panose="020B0604020202020204" pitchFamily="34" charset="0"/>
                <a:cs typeface="Arial" panose="020B0604020202020204" pitchFamily="34" charset="0"/>
              </a:rPr>
              <a:t>b</a:t>
            </a:r>
            <a:r>
              <a:rPr lang="en-US" sz="1440" b="1" dirty="0">
                <a:solidFill>
                  <a:schemeClr val="bg1"/>
                </a:solidFill>
                <a:latin typeface="Arial" panose="020B0604020202020204" pitchFamily="34" charset="0"/>
                <a:cs typeface="Arial" panose="020B0604020202020204" pitchFamily="34" charset="0"/>
              </a:rPr>
              <a:t>)</a:t>
            </a:r>
          </a:p>
          <a:p>
            <a:pPr algn="ctr"/>
            <a:r>
              <a:rPr lang="en-US" sz="1440" b="1" dirty="0">
                <a:solidFill>
                  <a:schemeClr val="bg1"/>
                </a:solidFill>
                <a:latin typeface="Arial" panose="020B0604020202020204" pitchFamily="34" charset="0"/>
                <a:cs typeface="Arial" panose="020B0604020202020204" pitchFamily="34" charset="0"/>
              </a:rPr>
              <a:t>Days [-183, -1]</a:t>
            </a: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4667502" y="2344528"/>
            <a:ext cx="3158943" cy="757130"/>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Cohort Entry Date</a:t>
            </a:r>
          </a:p>
          <a:p>
            <a:pPr algn="ctr"/>
            <a:r>
              <a:rPr lang="en-US" sz="1440" b="1" dirty="0">
                <a:latin typeface="Arial" panose="020B0604020202020204" pitchFamily="34" charset="0"/>
                <a:cs typeface="Arial" panose="020B0604020202020204" pitchFamily="34" charset="0"/>
              </a:rPr>
              <a:t>(First prescription of ACE or ARB)</a:t>
            </a:r>
          </a:p>
          <a:p>
            <a:pPr algn="ctr"/>
            <a:r>
              <a:rPr lang="en-US" sz="1440" b="1" dirty="0">
                <a:latin typeface="Arial" panose="020B0604020202020204" pitchFamily="34" charset="0"/>
                <a:cs typeface="Arial" panose="020B0604020202020204" pitchFamily="34" charset="0"/>
              </a:rPr>
              <a:t>Day 0</a:t>
            </a:r>
          </a:p>
        </p:txBody>
      </p:sp>
      <p:sp>
        <p:nvSpPr>
          <p:cNvPr id="154" name="TextBox 153">
            <a:extLst>
              <a:ext uri="{FF2B5EF4-FFF2-40B4-BE49-F238E27FC236}">
                <a16:creationId xmlns:a16="http://schemas.microsoft.com/office/drawing/2014/main" xmlns="" id="{DFA821A0-AAD6-4F48-89E4-E6C5D04B5909}"/>
              </a:ext>
            </a:extLst>
          </p:cNvPr>
          <p:cNvSpPr txBox="1"/>
          <p:nvPr/>
        </p:nvSpPr>
        <p:spPr>
          <a:xfrm>
            <a:off x="426720" y="1868548"/>
            <a:ext cx="11765279" cy="341632"/>
          </a:xfrm>
          <a:prstGeom prst="rect">
            <a:avLst/>
          </a:prstGeom>
          <a:noFill/>
        </p:spPr>
        <p:txBody>
          <a:bodyPr wrap="square" rtlCol="0">
            <a:spAutoFit/>
          </a:bodyPr>
          <a:lstStyle/>
          <a:p>
            <a:r>
              <a:rPr lang="en-US" sz="1620" b="1" dirty="0">
                <a:latin typeface="Arial" panose="020B0604020202020204" pitchFamily="34" charset="0"/>
                <a:cs typeface="Arial" panose="020B0604020202020204" pitchFamily="34" charset="0"/>
              </a:rPr>
              <a:t>Figure 2. Exposure-based cohort entry where the cohort entry date is selected prior to application of exclusion criteria</a:t>
            </a:r>
          </a:p>
        </p:txBody>
      </p:sp>
      <p:sp>
        <p:nvSpPr>
          <p:cNvPr id="76" name="TextBox 75">
            <a:extLst>
              <a:ext uri="{FF2B5EF4-FFF2-40B4-BE49-F238E27FC236}">
                <a16:creationId xmlns:a16="http://schemas.microsoft.com/office/drawing/2014/main" xmlns="" id="{8837D92B-C621-D445-B937-FC8B1597C1E8}"/>
              </a:ext>
            </a:extLst>
          </p:cNvPr>
          <p:cNvSpPr txBox="1"/>
          <p:nvPr/>
        </p:nvSpPr>
        <p:spPr>
          <a:xfrm>
            <a:off x="2624735" y="4957710"/>
            <a:ext cx="3560252" cy="830997"/>
          </a:xfrm>
          <a:prstGeom prst="rect">
            <a:avLst/>
          </a:prstGeom>
          <a:noFill/>
        </p:spPr>
        <p:txBody>
          <a:bodyPr wrap="square" tIns="82296" bIns="82296" rtlCol="0">
            <a:spAutoFit/>
          </a:bodyPr>
          <a:lstStyle/>
          <a:p>
            <a:pPr algn="ctr">
              <a:tabLst>
                <a:tab pos="161459" algn="l"/>
              </a:tabLst>
            </a:pPr>
            <a:r>
              <a:rPr lang="en-US" sz="1440" b="1" dirty="0">
                <a:solidFill>
                  <a:srgbClr val="00B0F0"/>
                </a:solidFill>
                <a:latin typeface="Arial" panose="020B0604020202020204" pitchFamily="34" charset="0"/>
                <a:cs typeface="Arial" panose="020B0604020202020204" pitchFamily="34" charset="0"/>
              </a:rPr>
              <a:t>Exclusion Assessment Window</a:t>
            </a:r>
          </a:p>
          <a:p>
            <a:pPr algn="ctr"/>
            <a:r>
              <a:rPr lang="en-US" sz="1440" b="1" dirty="0">
                <a:solidFill>
                  <a:srgbClr val="00B0F0"/>
                </a:solidFill>
                <a:latin typeface="Arial" panose="020B0604020202020204" pitchFamily="34" charset="0"/>
                <a:cs typeface="Arial" panose="020B0604020202020204" pitchFamily="34" charset="0"/>
              </a:rPr>
              <a:t>(Age ≤ 18, initiate both ACE and ARB)</a:t>
            </a:r>
          </a:p>
          <a:p>
            <a:pPr algn="ctr"/>
            <a:r>
              <a:rPr lang="en-US" sz="1440" b="1" dirty="0">
                <a:solidFill>
                  <a:srgbClr val="00B0F0"/>
                </a:solidFill>
                <a:latin typeface="Arial" panose="020B0604020202020204" pitchFamily="34" charset="0"/>
                <a:cs typeface="Arial" panose="020B0604020202020204" pitchFamily="34" charset="0"/>
              </a:rPr>
              <a:t>Days [0, 0]</a:t>
            </a:r>
          </a:p>
        </p:txBody>
      </p:sp>
      <p:cxnSp>
        <p:nvCxnSpPr>
          <p:cNvPr id="77" name="Straight Connector 76">
            <a:extLst>
              <a:ext uri="{FF2B5EF4-FFF2-40B4-BE49-F238E27FC236}">
                <a16:creationId xmlns:a16="http://schemas.microsoft.com/office/drawing/2014/main" xmlns="" id="{98D487A6-5822-FC45-9C90-F34259AB69C5}"/>
              </a:ext>
            </a:extLst>
          </p:cNvPr>
          <p:cNvCxnSpPr>
            <a:cxnSpLocks/>
          </p:cNvCxnSpPr>
          <p:nvPr/>
        </p:nvCxnSpPr>
        <p:spPr>
          <a:xfrm>
            <a:off x="1417837" y="8612400"/>
            <a:ext cx="9119372"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5FABDB67-FC5E-DE43-A656-057E76DA0F1A}"/>
              </a:ext>
            </a:extLst>
          </p:cNvPr>
          <p:cNvSpPr txBox="1"/>
          <p:nvPr/>
        </p:nvSpPr>
        <p:spPr>
          <a:xfrm>
            <a:off x="10022017" y="8730639"/>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13" name="TextBox 12">
            <a:extLst>
              <a:ext uri="{FF2B5EF4-FFF2-40B4-BE49-F238E27FC236}">
                <a16:creationId xmlns:a16="http://schemas.microsoft.com/office/drawing/2014/main" xmlns="" id="{AB52BBFB-5871-CE4A-8E4A-E2961F90567E}"/>
              </a:ext>
            </a:extLst>
          </p:cNvPr>
          <p:cNvSpPr txBox="1"/>
          <p:nvPr/>
        </p:nvSpPr>
        <p:spPr>
          <a:xfrm>
            <a:off x="1694044" y="4077087"/>
            <a:ext cx="4492746"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 (exposure, outcome)</a:t>
            </a:r>
          </a:p>
          <a:p>
            <a:pPr algn="ctr"/>
            <a:r>
              <a:rPr lang="en-US" sz="1440" b="1" dirty="0">
                <a:solidFill>
                  <a:schemeClr val="bg1"/>
                </a:solidFill>
                <a:latin typeface="Arial" panose="020B0604020202020204" pitchFamily="34" charset="0"/>
                <a:cs typeface="Arial" panose="020B0604020202020204" pitchFamily="34" charset="0"/>
              </a:rPr>
              <a:t>(No ACE, ARB, Angioedema)</a:t>
            </a:r>
          </a:p>
          <a:p>
            <a:pPr algn="ctr"/>
            <a:r>
              <a:rPr lang="en-US" sz="1440" b="1" dirty="0">
                <a:solidFill>
                  <a:schemeClr val="bg1"/>
                </a:solidFill>
                <a:latin typeface="Arial" panose="020B0604020202020204" pitchFamily="34" charset="0"/>
                <a:cs typeface="Arial" panose="020B0604020202020204" pitchFamily="34" charset="0"/>
              </a:rPr>
              <a:t>Days [-183, -1]</a:t>
            </a:r>
          </a:p>
        </p:txBody>
      </p:sp>
      <p:sp>
        <p:nvSpPr>
          <p:cNvPr id="3" name="TextBox 2">
            <a:extLst>
              <a:ext uri="{FF2B5EF4-FFF2-40B4-BE49-F238E27FC236}">
                <a16:creationId xmlns:a16="http://schemas.microsoft.com/office/drawing/2014/main" xmlns="" id="{DE9EDFF7-4864-486B-A945-42E4C6F71AE2}"/>
              </a:ext>
            </a:extLst>
          </p:cNvPr>
          <p:cNvSpPr txBox="1"/>
          <p:nvPr/>
        </p:nvSpPr>
        <p:spPr>
          <a:xfrm>
            <a:off x="1417840" y="8973560"/>
            <a:ext cx="9572611" cy="2086725"/>
          </a:xfrm>
          <a:prstGeom prst="rect">
            <a:avLst/>
          </a:prstGeom>
          <a:noFill/>
        </p:spPr>
        <p:txBody>
          <a:bodyPr wrap="square" rtlCol="0">
            <a:spAutoFit/>
          </a:bodyPr>
          <a:lstStyle/>
          <a:p>
            <a:pPr marL="308626" indent="-308626">
              <a:buAutoNum type="alphaLcPeriod"/>
            </a:pPr>
            <a:r>
              <a:rPr lang="en-US" sz="1620" dirty="0"/>
              <a:t>Up to 45 day gaps in medical or pharmacy enrollment allowed</a:t>
            </a:r>
          </a:p>
          <a:p>
            <a:pPr marL="308626" indent="-308626">
              <a:buAutoNum type="alphaLcPeriod"/>
            </a:pPr>
            <a:r>
              <a:rPr lang="en-US" sz="1620" dirty="0"/>
              <a:t>Baseline conditions included: allergic reactions, diabetes, heart failure, ischemic heart disease, non-steroidal anti-inflammatory drugs</a:t>
            </a:r>
          </a:p>
          <a:p>
            <a:pPr marL="308626" indent="-308626">
              <a:buAutoNum type="alphaLcPeriod"/>
            </a:pPr>
            <a:r>
              <a:rPr lang="en-US" sz="1620" dirty="0"/>
              <a:t>Earliest of: outcome of interest (angioedema), switching or discontinuation of study drugs, death, disenrollment, 365 days of follow-up, end of the study period</a:t>
            </a:r>
          </a:p>
          <a:p>
            <a:pPr marL="308626" indent="-308626">
              <a:buAutoNum type="alphaLcPeriod"/>
            </a:pPr>
            <a:endParaRPr lang="en-US" sz="1620" dirty="0"/>
          </a:p>
          <a:p>
            <a:r>
              <a:rPr lang="en-US" sz="1620" dirty="0"/>
              <a:t>ACE = angiotensin converting enzyme inhibitor</a:t>
            </a:r>
          </a:p>
          <a:p>
            <a:r>
              <a:rPr lang="en-US" sz="1620" dirty="0"/>
              <a:t>ARB = angiotensin II receptor blockers</a:t>
            </a:r>
          </a:p>
        </p:txBody>
      </p:sp>
      <p:sp>
        <p:nvSpPr>
          <p:cNvPr id="15" name="TextBox 14">
            <a:extLst>
              <a:ext uri="{FF2B5EF4-FFF2-40B4-BE49-F238E27FC236}">
                <a16:creationId xmlns:a16="http://schemas.microsoft.com/office/drawing/2014/main" xmlns="" id="{EA536A5D-B26A-4BF1-87F2-485B0A6521E8}"/>
              </a:ext>
            </a:extLst>
          </p:cNvPr>
          <p:cNvSpPr txBox="1"/>
          <p:nvPr/>
        </p:nvSpPr>
        <p:spPr>
          <a:xfrm>
            <a:off x="6184990" y="5842513"/>
            <a:ext cx="106985" cy="387798"/>
          </a:xfrm>
          <a:prstGeom prst="rect">
            <a:avLst/>
          </a:prstGeom>
          <a:solidFill>
            <a:schemeClr val="accent1">
              <a:lumMod val="75000"/>
            </a:schemeClr>
          </a:solidFill>
        </p:spPr>
        <p:txBody>
          <a:bodyPr wrap="square" tIns="82296" bIns="82296" rtlCol="0">
            <a:spAutoFit/>
          </a:bodyPr>
          <a:lstStyle/>
          <a:p>
            <a:pPr algn="ctr"/>
            <a:endParaRPr lang="en-US" sz="1440" b="1" dirty="0">
              <a:solidFill>
                <a:schemeClr val="bg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4F269C49-E6D9-4FB1-9B10-9DDED4D7BC96}"/>
              </a:ext>
            </a:extLst>
          </p:cNvPr>
          <p:cNvSpPr/>
          <p:nvPr/>
        </p:nvSpPr>
        <p:spPr>
          <a:xfrm>
            <a:off x="2725802" y="5871268"/>
            <a:ext cx="3264975" cy="753437"/>
          </a:xfrm>
          <a:prstGeom prst="rect">
            <a:avLst/>
          </a:prstGeom>
        </p:spPr>
        <p:txBody>
          <a:bodyPr wrap="square">
            <a:spAutoFit/>
          </a:bodyPr>
          <a:lstStyle/>
          <a:p>
            <a:pPr algn="ctr"/>
            <a:r>
              <a:rPr lang="en-US" sz="1440" b="1" dirty="0">
                <a:solidFill>
                  <a:schemeClr val="accent1">
                    <a:lumMod val="75000"/>
                  </a:schemeClr>
                </a:solidFill>
                <a:latin typeface="Arial" panose="020B0604020202020204" pitchFamily="34" charset="0"/>
                <a:cs typeface="Arial" panose="020B0604020202020204" pitchFamily="34" charset="0"/>
              </a:rPr>
              <a:t>Covariate Assessment Window</a:t>
            </a:r>
          </a:p>
          <a:p>
            <a:pPr algn="ctr"/>
            <a:r>
              <a:rPr lang="en-US" sz="1440" b="1" dirty="0">
                <a:solidFill>
                  <a:schemeClr val="accent1">
                    <a:lumMod val="75000"/>
                  </a:schemeClr>
                </a:solidFill>
                <a:latin typeface="Arial" panose="020B0604020202020204" pitchFamily="34" charset="0"/>
                <a:cs typeface="Arial" panose="020B0604020202020204" pitchFamily="34" charset="0"/>
              </a:rPr>
              <a:t>(Age, sex)</a:t>
            </a:r>
          </a:p>
          <a:p>
            <a:pPr algn="ctr"/>
            <a:r>
              <a:rPr lang="en-US" sz="1440" b="1" dirty="0">
                <a:solidFill>
                  <a:schemeClr val="accent1">
                    <a:lumMod val="75000"/>
                  </a:schemeClr>
                </a:solidFill>
                <a:latin typeface="Arial" panose="020B0604020202020204" pitchFamily="34" charset="0"/>
                <a:cs typeface="Arial" panose="020B0604020202020204" pitchFamily="34" charset="0"/>
              </a:rPr>
              <a:t>Days [0, 0]</a:t>
            </a:r>
          </a:p>
        </p:txBody>
      </p:sp>
      <p:sp>
        <p:nvSpPr>
          <p:cNvPr id="16" name="TextBox 15">
            <a:extLst>
              <a:ext uri="{FF2B5EF4-FFF2-40B4-BE49-F238E27FC236}">
                <a16:creationId xmlns:a16="http://schemas.microsoft.com/office/drawing/2014/main" xmlns="" id="{08E9E328-1D82-48B5-BA72-D1118EFEDADE}"/>
              </a:ext>
            </a:extLst>
          </p:cNvPr>
          <p:cNvSpPr txBox="1"/>
          <p:nvPr/>
        </p:nvSpPr>
        <p:spPr>
          <a:xfrm>
            <a:off x="7071306" y="7708720"/>
            <a:ext cx="1778948" cy="502920"/>
          </a:xfrm>
          <a:prstGeom prst="rect">
            <a:avLst/>
          </a:prstGeom>
          <a:solidFill>
            <a:schemeClr val="bg1"/>
          </a:solidFill>
        </p:spPr>
        <p:txBody>
          <a:bodyPr wrap="none" rtlCol="0" anchor="ctr">
            <a:spAutoFit/>
          </a:bodyPr>
          <a:lstStyle/>
          <a:p>
            <a:pPr algn="ctr"/>
            <a:r>
              <a:rPr lang="en-US" sz="1600" b="1" dirty="0"/>
              <a:t>Follow up Window</a:t>
            </a:r>
          </a:p>
          <a:p>
            <a:pPr algn="ctr"/>
            <a:r>
              <a:rPr lang="en-US" sz="1600" b="1" dirty="0"/>
              <a:t>Days [0, </a:t>
            </a:r>
            <a:r>
              <a:rPr lang="en-US" sz="1600" b="1" dirty="0" err="1"/>
              <a:t>Censor</a:t>
            </a:r>
            <a:r>
              <a:rPr lang="en-US" sz="1600" b="1" baseline="30000" dirty="0" err="1"/>
              <a:t>c</a:t>
            </a:r>
            <a:r>
              <a:rPr lang="en-US" sz="1600" b="1" dirty="0"/>
              <a:t>]</a:t>
            </a:r>
          </a:p>
        </p:txBody>
      </p:sp>
    </p:spTree>
    <p:extLst>
      <p:ext uri="{BB962C8B-B14F-4D97-AF65-F5344CB8AC3E}">
        <p14:creationId xmlns:p14="http://schemas.microsoft.com/office/powerpoint/2010/main" val="417602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own Arrow 157">
            <a:extLst>
              <a:ext uri="{FF2B5EF4-FFF2-40B4-BE49-F238E27FC236}">
                <a16:creationId xmlns:a16="http://schemas.microsoft.com/office/drawing/2014/main" xmlns="" id="{F71D9E58-DA86-0545-8E48-C82B21440BD8}"/>
              </a:ext>
            </a:extLst>
          </p:cNvPr>
          <p:cNvSpPr/>
          <p:nvPr/>
        </p:nvSpPr>
        <p:spPr>
          <a:xfrm>
            <a:off x="6129846" y="1841949"/>
            <a:ext cx="227467" cy="6583680"/>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2" name="Rectangle 1">
            <a:extLst>
              <a:ext uri="{FF2B5EF4-FFF2-40B4-BE49-F238E27FC236}">
                <a16:creationId xmlns:a16="http://schemas.microsoft.com/office/drawing/2014/main" xmlns="" id="{EBCCA357-9AEE-0745-A34A-EFCAAC9A6FD7}"/>
              </a:ext>
            </a:extLst>
          </p:cNvPr>
          <p:cNvSpPr/>
          <p:nvPr/>
        </p:nvSpPr>
        <p:spPr>
          <a:xfrm>
            <a:off x="6184989" y="3692709"/>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5" name="TextBox 4">
            <a:extLst>
              <a:ext uri="{FF2B5EF4-FFF2-40B4-BE49-F238E27FC236}">
                <a16:creationId xmlns:a16="http://schemas.microsoft.com/office/drawing/2014/main" xmlns="" id="{618BED2F-32C9-974D-B30F-8197F2EE59BD}"/>
              </a:ext>
            </a:extLst>
          </p:cNvPr>
          <p:cNvSpPr txBox="1"/>
          <p:nvPr/>
        </p:nvSpPr>
        <p:spPr>
          <a:xfrm>
            <a:off x="1694044" y="1866231"/>
            <a:ext cx="4492746" cy="830997"/>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Exclusion Assessment Window</a:t>
            </a:r>
          </a:p>
          <a:p>
            <a:pPr algn="ctr"/>
            <a:r>
              <a:rPr lang="en-US" sz="1440" b="1" dirty="0">
                <a:solidFill>
                  <a:schemeClr val="bg1"/>
                </a:solidFill>
                <a:latin typeface="Arial" panose="020B0604020202020204" pitchFamily="34" charset="0"/>
                <a:cs typeface="Arial" panose="020B0604020202020204" pitchFamily="34" charset="0"/>
              </a:rPr>
              <a:t>(Intermittent medical and drug </a:t>
            </a:r>
            <a:r>
              <a:rPr lang="en-US" sz="1440" b="1" dirty="0" err="1">
                <a:solidFill>
                  <a:schemeClr val="bg1"/>
                </a:solidFill>
                <a:latin typeface="Arial" panose="020B0604020202020204" pitchFamily="34" charset="0"/>
                <a:cs typeface="Arial" panose="020B0604020202020204" pitchFamily="34" charset="0"/>
              </a:rPr>
              <a:t>coverage</a:t>
            </a:r>
            <a:r>
              <a:rPr lang="en-US" sz="1440" b="1" baseline="30000" dirty="0" err="1">
                <a:solidFill>
                  <a:schemeClr val="bg1"/>
                </a:solidFill>
                <a:latin typeface="Arial" panose="020B0604020202020204" pitchFamily="34" charset="0"/>
                <a:cs typeface="Arial" panose="020B0604020202020204" pitchFamily="34" charset="0"/>
              </a:rPr>
              <a:t>b</a:t>
            </a:r>
            <a:r>
              <a:rPr lang="en-US" sz="1440" b="1" dirty="0">
                <a:solidFill>
                  <a:schemeClr val="bg1"/>
                </a:solidFill>
                <a:latin typeface="Arial" panose="020B0604020202020204" pitchFamily="34" charset="0"/>
                <a:cs typeface="Arial" panose="020B0604020202020204" pitchFamily="34" charset="0"/>
              </a:rPr>
              <a:t>)</a:t>
            </a:r>
          </a:p>
          <a:p>
            <a:pPr algn="ctr"/>
            <a:r>
              <a:rPr lang="en-US" sz="1440" b="1" dirty="0">
                <a:solidFill>
                  <a:schemeClr val="bg1"/>
                </a:solidFill>
                <a:latin typeface="Arial" panose="020B0604020202020204" pitchFamily="34" charset="0"/>
                <a:cs typeface="Arial" panose="020B0604020202020204" pitchFamily="34" charset="0"/>
              </a:rPr>
              <a:t>Days [-183, -1]</a:t>
            </a:r>
          </a:p>
        </p:txBody>
      </p:sp>
      <p:sp>
        <p:nvSpPr>
          <p:cNvPr id="6" name="TextBox 5">
            <a:extLst>
              <a:ext uri="{FF2B5EF4-FFF2-40B4-BE49-F238E27FC236}">
                <a16:creationId xmlns:a16="http://schemas.microsoft.com/office/drawing/2014/main" xmlns="" id="{C419821D-F976-EB4D-8C66-E7B72549FF6C}"/>
              </a:ext>
            </a:extLst>
          </p:cNvPr>
          <p:cNvSpPr txBox="1"/>
          <p:nvPr/>
        </p:nvSpPr>
        <p:spPr>
          <a:xfrm>
            <a:off x="1694050" y="6450728"/>
            <a:ext cx="4493303" cy="830997"/>
          </a:xfrm>
          <a:prstGeom prst="rect">
            <a:avLst/>
          </a:prstGeom>
          <a:solidFill>
            <a:schemeClr val="accent1">
              <a:lumMod val="75000"/>
            </a:schemeClr>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Covariate Assessment Window</a:t>
            </a:r>
          </a:p>
          <a:p>
            <a:pPr algn="ctr"/>
            <a:r>
              <a:rPr lang="en-US" sz="1440" b="1" dirty="0">
                <a:solidFill>
                  <a:schemeClr val="bg1"/>
                </a:solidFill>
                <a:latin typeface="Arial" panose="020B0604020202020204" pitchFamily="34" charset="0"/>
                <a:cs typeface="Arial" panose="020B0604020202020204" pitchFamily="34" charset="0"/>
              </a:rPr>
              <a:t>(Baseline </a:t>
            </a:r>
            <a:r>
              <a:rPr lang="en-US" sz="1440" b="1" dirty="0" err="1">
                <a:solidFill>
                  <a:schemeClr val="bg1"/>
                </a:solidFill>
                <a:latin typeface="Arial" panose="020B0604020202020204" pitchFamily="34" charset="0"/>
                <a:cs typeface="Arial" panose="020B0604020202020204" pitchFamily="34" charset="0"/>
              </a:rPr>
              <a:t>conditions</a:t>
            </a:r>
            <a:r>
              <a:rPr lang="en-US" sz="1440" b="1" baseline="30000" dirty="0" err="1">
                <a:solidFill>
                  <a:schemeClr val="bg1"/>
                </a:solidFill>
                <a:latin typeface="Arial" panose="020B0604020202020204" pitchFamily="34" charset="0"/>
                <a:cs typeface="Arial" panose="020B0604020202020204" pitchFamily="34" charset="0"/>
              </a:rPr>
              <a:t>c</a:t>
            </a:r>
            <a:r>
              <a:rPr lang="en-US" sz="1440" b="1" dirty="0">
                <a:solidFill>
                  <a:schemeClr val="bg1"/>
                </a:solidFill>
                <a:latin typeface="Arial" panose="020B0604020202020204" pitchFamily="34" charset="0"/>
                <a:cs typeface="Arial" panose="020B0604020202020204" pitchFamily="34" charset="0"/>
              </a:rPr>
              <a:t>)</a:t>
            </a:r>
          </a:p>
          <a:p>
            <a:pPr algn="ctr"/>
            <a:r>
              <a:rPr lang="en-US" sz="1440" b="1" dirty="0">
                <a:solidFill>
                  <a:schemeClr val="bg1"/>
                </a:solidFill>
                <a:latin typeface="Arial" panose="020B0604020202020204" pitchFamily="34" charset="0"/>
                <a:cs typeface="Arial" panose="020B0604020202020204" pitchFamily="34" charset="0"/>
              </a:rPr>
              <a:t>Days [-183, -1]</a:t>
            </a: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3691285" y="1070783"/>
            <a:ext cx="5111399" cy="757130"/>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Cohort Entry Date</a:t>
            </a:r>
          </a:p>
          <a:p>
            <a:pPr algn="ctr"/>
            <a:r>
              <a:rPr lang="en-US" sz="1440" b="1" dirty="0">
                <a:latin typeface="Arial" panose="020B0604020202020204" pitchFamily="34" charset="0"/>
                <a:cs typeface="Arial" panose="020B0604020202020204" pitchFamily="34" charset="0"/>
              </a:rPr>
              <a:t>First prescription of ACE or ARB in a treatment </a:t>
            </a:r>
            <a:r>
              <a:rPr lang="en-US" sz="1440" b="1" dirty="0" err="1">
                <a:latin typeface="Arial" panose="020B0604020202020204" pitchFamily="34" charset="0"/>
                <a:cs typeface="Arial" panose="020B0604020202020204" pitchFamily="34" charset="0"/>
              </a:rPr>
              <a:t>episode</a:t>
            </a:r>
            <a:r>
              <a:rPr lang="en-US" sz="1440" b="1" baseline="30000" dirty="0" err="1">
                <a:latin typeface="Arial" panose="020B0604020202020204" pitchFamily="34" charset="0"/>
                <a:cs typeface="Arial" panose="020B0604020202020204" pitchFamily="34" charset="0"/>
              </a:rPr>
              <a:t>a</a:t>
            </a:r>
            <a:endParaRPr lang="en-US" sz="1440" b="1" dirty="0">
              <a:latin typeface="Arial" panose="020B0604020202020204" pitchFamily="34" charset="0"/>
              <a:cs typeface="Arial" panose="020B0604020202020204" pitchFamily="34" charset="0"/>
            </a:endParaRPr>
          </a:p>
          <a:p>
            <a:pPr algn="ctr"/>
            <a:r>
              <a:rPr lang="en-US" sz="1440" b="1" dirty="0">
                <a:latin typeface="Arial" panose="020B0604020202020204" pitchFamily="34" charset="0"/>
                <a:cs typeface="Arial" panose="020B0604020202020204" pitchFamily="34" charset="0"/>
              </a:rPr>
              <a:t>Day 0</a:t>
            </a:r>
          </a:p>
        </p:txBody>
      </p:sp>
      <p:sp>
        <p:nvSpPr>
          <p:cNvPr id="154" name="TextBox 153">
            <a:extLst>
              <a:ext uri="{FF2B5EF4-FFF2-40B4-BE49-F238E27FC236}">
                <a16:creationId xmlns:a16="http://schemas.microsoft.com/office/drawing/2014/main" xmlns="" id="{DFA821A0-AAD6-4F48-89E4-E6C5D04B5909}"/>
              </a:ext>
            </a:extLst>
          </p:cNvPr>
          <p:cNvSpPr txBox="1"/>
          <p:nvPr/>
        </p:nvSpPr>
        <p:spPr>
          <a:xfrm>
            <a:off x="289561" y="588388"/>
            <a:ext cx="11780520" cy="341632"/>
          </a:xfrm>
          <a:prstGeom prst="rect">
            <a:avLst/>
          </a:prstGeom>
          <a:noFill/>
        </p:spPr>
        <p:txBody>
          <a:bodyPr wrap="square" rtlCol="0">
            <a:spAutoFit/>
          </a:bodyPr>
          <a:lstStyle/>
          <a:p>
            <a:r>
              <a:rPr lang="en-US" sz="1620" b="1" dirty="0">
                <a:latin typeface="Arial" panose="020B0604020202020204" pitchFamily="34" charset="0"/>
                <a:cs typeface="Arial" panose="020B0604020202020204" pitchFamily="34" charset="0"/>
              </a:rPr>
              <a:t>Figure 3. Exposure-based cohort entry where the cohort entry date is selected after application of exclusion criteria</a:t>
            </a:r>
          </a:p>
        </p:txBody>
      </p:sp>
      <p:sp>
        <p:nvSpPr>
          <p:cNvPr id="76" name="TextBox 75">
            <a:extLst>
              <a:ext uri="{FF2B5EF4-FFF2-40B4-BE49-F238E27FC236}">
                <a16:creationId xmlns:a16="http://schemas.microsoft.com/office/drawing/2014/main" xmlns="" id="{8837D92B-C621-D445-B937-FC8B1597C1E8}"/>
              </a:ext>
            </a:extLst>
          </p:cNvPr>
          <p:cNvSpPr txBox="1"/>
          <p:nvPr/>
        </p:nvSpPr>
        <p:spPr>
          <a:xfrm>
            <a:off x="2111141" y="3712840"/>
            <a:ext cx="4073846" cy="830997"/>
          </a:xfrm>
          <a:prstGeom prst="rect">
            <a:avLst/>
          </a:prstGeom>
          <a:noFill/>
        </p:spPr>
        <p:txBody>
          <a:bodyPr wrap="square" tIns="82296" bIns="82296" rtlCol="0">
            <a:spAutoFit/>
          </a:bodyPr>
          <a:lstStyle/>
          <a:p>
            <a:pPr algn="ctr">
              <a:tabLst>
                <a:tab pos="161459" algn="l"/>
              </a:tabLst>
            </a:pPr>
            <a:r>
              <a:rPr lang="en-US" sz="1440" b="1" dirty="0">
                <a:solidFill>
                  <a:srgbClr val="00B0F0"/>
                </a:solidFill>
                <a:latin typeface="Arial" panose="020B0604020202020204" pitchFamily="34" charset="0"/>
                <a:cs typeface="Arial" panose="020B0604020202020204" pitchFamily="34" charset="0"/>
              </a:rPr>
              <a:t>Exclusion Assessment Window</a:t>
            </a:r>
          </a:p>
          <a:p>
            <a:pPr algn="ctr"/>
            <a:r>
              <a:rPr lang="en-US" sz="1440" b="1" dirty="0">
                <a:solidFill>
                  <a:srgbClr val="00B0F0"/>
                </a:solidFill>
                <a:latin typeface="Arial" panose="020B0604020202020204" pitchFamily="34" charset="0"/>
                <a:cs typeface="Arial" panose="020B0604020202020204" pitchFamily="34" charset="0"/>
              </a:rPr>
              <a:t>(Age ≤ 18, initiate both ACE and ARB)</a:t>
            </a:r>
          </a:p>
          <a:p>
            <a:pPr algn="ctr"/>
            <a:r>
              <a:rPr lang="en-US" sz="1440" b="1" dirty="0">
                <a:solidFill>
                  <a:srgbClr val="00B0F0"/>
                </a:solidFill>
                <a:latin typeface="Arial" panose="020B0604020202020204" pitchFamily="34" charset="0"/>
                <a:cs typeface="Arial" panose="020B0604020202020204" pitchFamily="34" charset="0"/>
              </a:rPr>
              <a:t>Days [0, 0]</a:t>
            </a:r>
          </a:p>
        </p:txBody>
      </p:sp>
      <p:cxnSp>
        <p:nvCxnSpPr>
          <p:cNvPr id="77" name="Straight Connector 76">
            <a:extLst>
              <a:ext uri="{FF2B5EF4-FFF2-40B4-BE49-F238E27FC236}">
                <a16:creationId xmlns:a16="http://schemas.microsoft.com/office/drawing/2014/main" xmlns="" id="{98D487A6-5822-FC45-9C90-F34259AB69C5}"/>
              </a:ext>
            </a:extLst>
          </p:cNvPr>
          <p:cNvCxnSpPr>
            <a:cxnSpLocks/>
          </p:cNvCxnSpPr>
          <p:nvPr/>
        </p:nvCxnSpPr>
        <p:spPr>
          <a:xfrm>
            <a:off x="1417837" y="8109277"/>
            <a:ext cx="9119372"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5FABDB67-FC5E-DE43-A656-057E76DA0F1A}"/>
              </a:ext>
            </a:extLst>
          </p:cNvPr>
          <p:cNvSpPr txBox="1"/>
          <p:nvPr/>
        </p:nvSpPr>
        <p:spPr>
          <a:xfrm>
            <a:off x="10022017" y="8227517"/>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13" name="TextBox 12">
            <a:extLst>
              <a:ext uri="{FF2B5EF4-FFF2-40B4-BE49-F238E27FC236}">
                <a16:creationId xmlns:a16="http://schemas.microsoft.com/office/drawing/2014/main" xmlns="" id="{AB52BBFB-5871-CE4A-8E4A-E2961F90567E}"/>
              </a:ext>
            </a:extLst>
          </p:cNvPr>
          <p:cNvSpPr txBox="1"/>
          <p:nvPr/>
        </p:nvSpPr>
        <p:spPr>
          <a:xfrm>
            <a:off x="1694044" y="2817780"/>
            <a:ext cx="4492746"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 (exposure, outcome)</a:t>
            </a:r>
          </a:p>
          <a:p>
            <a:pPr algn="ctr"/>
            <a:r>
              <a:rPr lang="en-US" sz="1440" b="1" dirty="0">
                <a:solidFill>
                  <a:schemeClr val="bg1"/>
                </a:solidFill>
                <a:latin typeface="Arial" panose="020B0604020202020204" pitchFamily="34" charset="0"/>
                <a:cs typeface="Arial" panose="020B0604020202020204" pitchFamily="34" charset="0"/>
              </a:rPr>
              <a:t>(No ACE, ARB, Angioedema)</a:t>
            </a:r>
          </a:p>
          <a:p>
            <a:pPr algn="ctr"/>
            <a:r>
              <a:rPr lang="en-US" sz="1440" b="1" dirty="0">
                <a:solidFill>
                  <a:schemeClr val="bg1"/>
                </a:solidFill>
                <a:latin typeface="Arial" panose="020B0604020202020204" pitchFamily="34" charset="0"/>
                <a:cs typeface="Arial" panose="020B0604020202020204" pitchFamily="34" charset="0"/>
              </a:rPr>
              <a:t>Days [-183, -1]</a:t>
            </a:r>
          </a:p>
        </p:txBody>
      </p:sp>
      <p:sp>
        <p:nvSpPr>
          <p:cNvPr id="3" name="TextBox 2">
            <a:extLst>
              <a:ext uri="{FF2B5EF4-FFF2-40B4-BE49-F238E27FC236}">
                <a16:creationId xmlns:a16="http://schemas.microsoft.com/office/drawing/2014/main" xmlns="" id="{DE9EDFF7-4864-486B-A945-42E4C6F71AE2}"/>
              </a:ext>
            </a:extLst>
          </p:cNvPr>
          <p:cNvSpPr txBox="1"/>
          <p:nvPr/>
        </p:nvSpPr>
        <p:spPr>
          <a:xfrm>
            <a:off x="1297826" y="8497511"/>
            <a:ext cx="10164563" cy="2834622"/>
          </a:xfrm>
          <a:prstGeom prst="rect">
            <a:avLst/>
          </a:prstGeom>
          <a:noFill/>
        </p:spPr>
        <p:txBody>
          <a:bodyPr wrap="square" rtlCol="0">
            <a:spAutoFit/>
          </a:bodyPr>
          <a:lstStyle/>
          <a:p>
            <a:pPr marL="308626" indent="-308626">
              <a:buAutoNum type="alphaLcPeriod"/>
            </a:pPr>
            <a:r>
              <a:rPr lang="en-US" sz="1620" dirty="0"/>
              <a:t>Treatment episodes defined by date of dispensation and days supply with a stockpiling algorithm if a new dispensation occurs before the end of days supply. Gaps of less than 30 days between end of days supply and next dispensation were bridged. Thirty days was added to the last dispensation’s days supply  in an exposure episode. </a:t>
            </a:r>
          </a:p>
          <a:p>
            <a:pPr marL="308626" indent="-308626">
              <a:buAutoNum type="alphaLcPeriod"/>
            </a:pPr>
            <a:r>
              <a:rPr lang="en-US" sz="1620" dirty="0"/>
              <a:t>Up to 45 day gaps in medical or pharmacy enrollment allowed</a:t>
            </a:r>
          </a:p>
          <a:p>
            <a:pPr marL="308626" indent="-308626">
              <a:buAutoNum type="alphaLcPeriod"/>
            </a:pPr>
            <a:r>
              <a:rPr lang="en-US" sz="1620" dirty="0"/>
              <a:t>Baseline conditions included: allergic reactions, diabetes, heart failure, ischemic heart disease, non-steroidal anti-inflammatory drugs</a:t>
            </a:r>
          </a:p>
          <a:p>
            <a:pPr marL="308626" indent="-308626">
              <a:buAutoNum type="alphaLcPeriod"/>
            </a:pPr>
            <a:r>
              <a:rPr lang="en-US" sz="1620" dirty="0"/>
              <a:t>Earliest of: outcome of interest (angioedema), switching or discontinuation of study drugs, death, disenrollment, 365 days of follow-up, end of the study period</a:t>
            </a:r>
          </a:p>
          <a:p>
            <a:endParaRPr lang="en-US" sz="1620" dirty="0"/>
          </a:p>
          <a:p>
            <a:r>
              <a:rPr lang="en-US" sz="1620" dirty="0"/>
              <a:t>ACE = angiotensin converting enzyme inhibitor</a:t>
            </a:r>
          </a:p>
          <a:p>
            <a:r>
              <a:rPr lang="en-US" sz="1620" dirty="0"/>
              <a:t>ARB = angiotensin II receptor blockers</a:t>
            </a:r>
          </a:p>
        </p:txBody>
      </p:sp>
      <p:sp>
        <p:nvSpPr>
          <p:cNvPr id="15" name="TextBox 14">
            <a:extLst>
              <a:ext uri="{FF2B5EF4-FFF2-40B4-BE49-F238E27FC236}">
                <a16:creationId xmlns:a16="http://schemas.microsoft.com/office/drawing/2014/main" xmlns="" id="{EA536A5D-B26A-4BF1-87F2-485B0A6521E8}"/>
              </a:ext>
            </a:extLst>
          </p:cNvPr>
          <p:cNvSpPr txBox="1"/>
          <p:nvPr/>
        </p:nvSpPr>
        <p:spPr>
          <a:xfrm>
            <a:off x="6184990" y="5536106"/>
            <a:ext cx="106985" cy="387798"/>
          </a:xfrm>
          <a:prstGeom prst="rect">
            <a:avLst/>
          </a:prstGeom>
          <a:solidFill>
            <a:schemeClr val="accent1">
              <a:lumMod val="75000"/>
            </a:schemeClr>
          </a:solidFill>
        </p:spPr>
        <p:txBody>
          <a:bodyPr wrap="square" tIns="82296" bIns="82296" rtlCol="0">
            <a:spAutoFit/>
          </a:bodyPr>
          <a:lstStyle/>
          <a:p>
            <a:pPr algn="ctr"/>
            <a:endParaRPr lang="en-US" sz="1440" b="1" dirty="0">
              <a:solidFill>
                <a:schemeClr val="bg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4F269C49-E6D9-4FB1-9B10-9DDED4D7BC96}"/>
              </a:ext>
            </a:extLst>
          </p:cNvPr>
          <p:cNvSpPr/>
          <p:nvPr/>
        </p:nvSpPr>
        <p:spPr>
          <a:xfrm>
            <a:off x="2725802" y="5564862"/>
            <a:ext cx="3264975" cy="753437"/>
          </a:xfrm>
          <a:prstGeom prst="rect">
            <a:avLst/>
          </a:prstGeom>
        </p:spPr>
        <p:txBody>
          <a:bodyPr wrap="square">
            <a:spAutoFit/>
          </a:bodyPr>
          <a:lstStyle/>
          <a:p>
            <a:pPr algn="ctr"/>
            <a:r>
              <a:rPr lang="en-US" sz="1440" b="1" dirty="0">
                <a:solidFill>
                  <a:schemeClr val="accent1">
                    <a:lumMod val="75000"/>
                  </a:schemeClr>
                </a:solidFill>
                <a:latin typeface="Arial" panose="020B0604020202020204" pitchFamily="34" charset="0"/>
                <a:cs typeface="Arial" panose="020B0604020202020204" pitchFamily="34" charset="0"/>
              </a:rPr>
              <a:t>Covariate Assessment Window</a:t>
            </a:r>
          </a:p>
          <a:p>
            <a:pPr algn="ctr"/>
            <a:r>
              <a:rPr lang="en-US" sz="1440" b="1" dirty="0">
                <a:solidFill>
                  <a:schemeClr val="accent1">
                    <a:lumMod val="75000"/>
                  </a:schemeClr>
                </a:solidFill>
                <a:latin typeface="Arial" panose="020B0604020202020204" pitchFamily="34" charset="0"/>
                <a:cs typeface="Arial" panose="020B0604020202020204" pitchFamily="34" charset="0"/>
              </a:rPr>
              <a:t>(Age, sex)</a:t>
            </a:r>
          </a:p>
          <a:p>
            <a:pPr algn="ctr"/>
            <a:r>
              <a:rPr lang="en-US" sz="1440" b="1" dirty="0">
                <a:solidFill>
                  <a:schemeClr val="accent1">
                    <a:lumMod val="75000"/>
                  </a:schemeClr>
                </a:solidFill>
                <a:latin typeface="Arial" panose="020B0604020202020204" pitchFamily="34" charset="0"/>
                <a:cs typeface="Arial" panose="020B0604020202020204" pitchFamily="34" charset="0"/>
              </a:rPr>
              <a:t>Days [0, 0]</a:t>
            </a:r>
          </a:p>
        </p:txBody>
      </p:sp>
      <p:sp>
        <p:nvSpPr>
          <p:cNvPr id="7" name="Rectangle 6">
            <a:extLst>
              <a:ext uri="{FF2B5EF4-FFF2-40B4-BE49-F238E27FC236}">
                <a16:creationId xmlns:a16="http://schemas.microsoft.com/office/drawing/2014/main" xmlns="" id="{609F421D-D9CE-4BF7-B307-1509C761F9AF}"/>
              </a:ext>
            </a:extLst>
          </p:cNvPr>
          <p:cNvSpPr/>
          <p:nvPr/>
        </p:nvSpPr>
        <p:spPr>
          <a:xfrm>
            <a:off x="1961778" y="4777719"/>
            <a:ext cx="4199055" cy="531838"/>
          </a:xfrm>
          <a:prstGeom prst="rect">
            <a:avLst/>
          </a:prstGeom>
        </p:spPr>
        <p:txBody>
          <a:bodyPr wrap="square">
            <a:spAutoFit/>
          </a:bodyPr>
          <a:lstStyle/>
          <a:p>
            <a:pPr algn="ctr"/>
            <a:r>
              <a:rPr lang="en-US" sz="1440" b="1" dirty="0">
                <a:solidFill>
                  <a:srgbClr val="00B0F0"/>
                </a:solidFill>
                <a:latin typeface="Arial" panose="020B0604020202020204" pitchFamily="34" charset="0"/>
                <a:cs typeface="Arial" panose="020B0604020202020204" pitchFamily="34" charset="0"/>
              </a:rPr>
              <a:t>Keep first qualifying new initiator episode observed within study period for each patient</a:t>
            </a:r>
          </a:p>
        </p:txBody>
      </p:sp>
      <p:sp>
        <p:nvSpPr>
          <p:cNvPr id="22" name="Rectangle 21">
            <a:extLst>
              <a:ext uri="{FF2B5EF4-FFF2-40B4-BE49-F238E27FC236}">
                <a16:creationId xmlns:a16="http://schemas.microsoft.com/office/drawing/2014/main" xmlns="" id="{7E032EBF-DAED-4E03-B700-825407900C97}"/>
              </a:ext>
            </a:extLst>
          </p:cNvPr>
          <p:cNvSpPr/>
          <p:nvPr/>
        </p:nvSpPr>
        <p:spPr>
          <a:xfrm>
            <a:off x="6192209" y="4623953"/>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18" name="TextBox 17">
            <a:extLst>
              <a:ext uri="{FF2B5EF4-FFF2-40B4-BE49-F238E27FC236}">
                <a16:creationId xmlns:a16="http://schemas.microsoft.com/office/drawing/2014/main" xmlns="" id="{66F39820-F9F2-4825-B2E1-5DF6C1F61B71}"/>
              </a:ext>
            </a:extLst>
          </p:cNvPr>
          <p:cNvSpPr txBox="1"/>
          <p:nvPr/>
        </p:nvSpPr>
        <p:spPr>
          <a:xfrm>
            <a:off x="6184987" y="7369485"/>
            <a:ext cx="3519500" cy="640080"/>
          </a:xfrm>
          <a:prstGeom prst="rect">
            <a:avLst/>
          </a:prstGeom>
          <a:pattFill prst="wdDn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rgbClr val="002060"/>
                </a:solidFill>
                <a:latin typeface="Arial" panose="020B0604020202020204" pitchFamily="34" charset="0"/>
                <a:cs typeface="Arial" panose="020B0604020202020204" pitchFamily="34" charset="0"/>
              </a:rPr>
              <a:t>Follow-up Window</a:t>
            </a:r>
          </a:p>
          <a:p>
            <a:pPr algn="ctr"/>
            <a:r>
              <a:rPr lang="en-US" sz="1440" b="1" dirty="0">
                <a:solidFill>
                  <a:srgbClr val="002060"/>
                </a:solidFill>
                <a:latin typeface="Arial" panose="020B0604020202020204" pitchFamily="34" charset="0"/>
                <a:cs typeface="Arial" panose="020B0604020202020204" pitchFamily="34" charset="0"/>
              </a:rPr>
              <a:t>Days [0, </a:t>
            </a:r>
            <a:r>
              <a:rPr lang="en-US" sz="1440" b="1" dirty="0" err="1">
                <a:solidFill>
                  <a:srgbClr val="002060"/>
                </a:solidFill>
                <a:latin typeface="Arial" panose="020B0604020202020204" pitchFamily="34" charset="0"/>
                <a:cs typeface="Arial" panose="020B0604020202020204" pitchFamily="34" charset="0"/>
              </a:rPr>
              <a:t>Censor</a:t>
            </a:r>
            <a:r>
              <a:rPr lang="en-US" sz="1440" b="1" baseline="30000" dirty="0" err="1">
                <a:solidFill>
                  <a:srgbClr val="002060"/>
                </a:solidFill>
                <a:latin typeface="Arial" panose="020B0604020202020204" pitchFamily="34" charset="0"/>
                <a:cs typeface="Arial" panose="020B0604020202020204" pitchFamily="34" charset="0"/>
              </a:rPr>
              <a:t>d</a:t>
            </a:r>
            <a:r>
              <a:rPr lang="en-US" sz="1440" b="1" dirty="0">
                <a:solidFill>
                  <a:srgbClr val="002060"/>
                </a:solidFill>
                <a:latin typeface="Arial" panose="020B0604020202020204" pitchFamily="34" charset="0"/>
                <a:cs typeface="Arial" panose="020B0604020202020204" pitchFamily="34" charset="0"/>
              </a:rPr>
              <a:t>]</a:t>
            </a:r>
          </a:p>
        </p:txBody>
      </p:sp>
      <p:sp>
        <p:nvSpPr>
          <p:cNvPr id="19" name="TextBox 18">
            <a:extLst>
              <a:ext uri="{FF2B5EF4-FFF2-40B4-BE49-F238E27FC236}">
                <a16:creationId xmlns:a16="http://schemas.microsoft.com/office/drawing/2014/main" xmlns="" id="{13489679-5556-41E1-BB9A-A85D3DFC1AF5}"/>
              </a:ext>
            </a:extLst>
          </p:cNvPr>
          <p:cNvSpPr txBox="1"/>
          <p:nvPr/>
        </p:nvSpPr>
        <p:spPr>
          <a:xfrm>
            <a:off x="7071306" y="7443021"/>
            <a:ext cx="1778948" cy="502920"/>
          </a:xfrm>
          <a:prstGeom prst="rect">
            <a:avLst/>
          </a:prstGeom>
          <a:solidFill>
            <a:schemeClr val="bg1"/>
          </a:solidFill>
        </p:spPr>
        <p:txBody>
          <a:bodyPr wrap="none" rtlCol="0" anchor="ctr">
            <a:spAutoFit/>
          </a:bodyPr>
          <a:lstStyle/>
          <a:p>
            <a:pPr algn="ctr"/>
            <a:r>
              <a:rPr lang="en-US" sz="1600" b="1" dirty="0"/>
              <a:t>Follow up Window</a:t>
            </a:r>
          </a:p>
          <a:p>
            <a:pPr algn="ctr"/>
            <a:r>
              <a:rPr lang="en-US" sz="1600" b="1" dirty="0"/>
              <a:t>Days [0, </a:t>
            </a:r>
            <a:r>
              <a:rPr lang="en-US" sz="1600" b="1" dirty="0" err="1"/>
              <a:t>Censor</a:t>
            </a:r>
            <a:r>
              <a:rPr lang="en-US" sz="1600" b="1" baseline="30000" dirty="0" err="1"/>
              <a:t>d</a:t>
            </a:r>
            <a:r>
              <a:rPr lang="en-US" sz="1600" b="1" dirty="0"/>
              <a:t>]</a:t>
            </a:r>
          </a:p>
        </p:txBody>
      </p:sp>
    </p:spTree>
    <p:extLst>
      <p:ext uri="{BB962C8B-B14F-4D97-AF65-F5344CB8AC3E}">
        <p14:creationId xmlns:p14="http://schemas.microsoft.com/office/powerpoint/2010/main" val="201632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own Arrow 157">
            <a:extLst>
              <a:ext uri="{FF2B5EF4-FFF2-40B4-BE49-F238E27FC236}">
                <a16:creationId xmlns:a16="http://schemas.microsoft.com/office/drawing/2014/main" xmlns="" id="{F71D9E58-DA86-0545-8E48-C82B21440BD8}"/>
              </a:ext>
            </a:extLst>
          </p:cNvPr>
          <p:cNvSpPr/>
          <p:nvPr/>
        </p:nvSpPr>
        <p:spPr>
          <a:xfrm>
            <a:off x="5619611" y="1996210"/>
            <a:ext cx="227467" cy="7488936"/>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122" name="TextBox 121">
            <a:extLst>
              <a:ext uri="{FF2B5EF4-FFF2-40B4-BE49-F238E27FC236}">
                <a16:creationId xmlns:a16="http://schemas.microsoft.com/office/drawing/2014/main" xmlns="" id="{EE8D94EC-D30F-C24F-B83D-44FA6627E0A6}"/>
              </a:ext>
            </a:extLst>
          </p:cNvPr>
          <p:cNvSpPr txBox="1"/>
          <p:nvPr/>
        </p:nvSpPr>
        <p:spPr>
          <a:xfrm>
            <a:off x="5676214" y="4039834"/>
            <a:ext cx="2425752" cy="830997"/>
          </a:xfrm>
          <a:prstGeom prst="rect">
            <a:avLst/>
          </a:prstGeom>
          <a:solidFill>
            <a:srgbClr val="00B0F0"/>
          </a:solidFill>
          <a:ln>
            <a:solidFill>
              <a:srgbClr val="00B0F0"/>
            </a:solidFill>
          </a:ln>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Exposure Assessment Window</a:t>
            </a:r>
          </a:p>
          <a:p>
            <a:pPr algn="ctr"/>
            <a:r>
              <a:rPr lang="en-US" sz="1440" b="1" dirty="0">
                <a:solidFill>
                  <a:schemeClr val="bg1"/>
                </a:solidFill>
                <a:latin typeface="Arial" panose="020B0604020202020204" pitchFamily="34" charset="0"/>
                <a:cs typeface="Arial" panose="020B0604020202020204" pitchFamily="34" charset="0"/>
              </a:rPr>
              <a:t>Days [0, 180]</a:t>
            </a:r>
          </a:p>
        </p:txBody>
      </p:sp>
      <p:sp>
        <p:nvSpPr>
          <p:cNvPr id="2" name="Rectangle 1">
            <a:extLst>
              <a:ext uri="{FF2B5EF4-FFF2-40B4-BE49-F238E27FC236}">
                <a16:creationId xmlns:a16="http://schemas.microsoft.com/office/drawing/2014/main" xmlns="" id="{EBCCA357-9AEE-0745-A34A-EFCAAC9A6FD7}"/>
              </a:ext>
            </a:extLst>
          </p:cNvPr>
          <p:cNvSpPr/>
          <p:nvPr/>
        </p:nvSpPr>
        <p:spPr>
          <a:xfrm>
            <a:off x="5687817" y="5880237"/>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5" name="TextBox 4">
            <a:extLst>
              <a:ext uri="{FF2B5EF4-FFF2-40B4-BE49-F238E27FC236}">
                <a16:creationId xmlns:a16="http://schemas.microsoft.com/office/drawing/2014/main" xmlns="" id="{618BED2F-32C9-974D-B30F-8197F2EE59BD}"/>
              </a:ext>
            </a:extLst>
          </p:cNvPr>
          <p:cNvSpPr txBox="1"/>
          <p:nvPr/>
        </p:nvSpPr>
        <p:spPr>
          <a:xfrm>
            <a:off x="1808153" y="2915774"/>
            <a:ext cx="3868405" cy="1052596"/>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Exclusion Assessment Window (EXCL)</a:t>
            </a:r>
          </a:p>
          <a:p>
            <a:pPr algn="ctr"/>
            <a:r>
              <a:rPr lang="en-US" sz="1440" b="1" dirty="0">
                <a:solidFill>
                  <a:schemeClr val="bg1"/>
                </a:solidFill>
                <a:latin typeface="Arial" panose="020B0604020202020204" pitchFamily="34" charset="0"/>
                <a:cs typeface="Arial" panose="020B0604020202020204" pitchFamily="34" charset="0"/>
              </a:rPr>
              <a:t>(Intermittent medical and drug coverage,</a:t>
            </a:r>
          </a:p>
          <a:p>
            <a:pPr algn="ctr"/>
            <a:r>
              <a:rPr lang="en-US" sz="1440" b="1" dirty="0">
                <a:solidFill>
                  <a:schemeClr val="bg1"/>
                </a:solidFill>
                <a:latin typeface="Arial" panose="020B0604020202020204" pitchFamily="34" charset="0"/>
                <a:cs typeface="Arial" panose="020B0604020202020204" pitchFamily="34" charset="0"/>
              </a:rPr>
              <a:t>baseline </a:t>
            </a:r>
            <a:r>
              <a:rPr lang="en-US" sz="1440" b="1" dirty="0" err="1">
                <a:solidFill>
                  <a:schemeClr val="bg1"/>
                </a:solidFill>
                <a:latin typeface="Arial" panose="020B0604020202020204" pitchFamily="34" charset="0"/>
                <a:cs typeface="Arial" panose="020B0604020202020204" pitchFamily="34" charset="0"/>
              </a:rPr>
              <a:t>conditions</a:t>
            </a:r>
            <a:r>
              <a:rPr lang="en-US" sz="1440" b="1" baseline="30000" dirty="0" err="1">
                <a:solidFill>
                  <a:schemeClr val="bg1"/>
                </a:solidFill>
                <a:latin typeface="Arial" panose="020B0604020202020204" pitchFamily="34" charset="0"/>
                <a:cs typeface="Arial" panose="020B0604020202020204" pitchFamily="34" charset="0"/>
              </a:rPr>
              <a:t>a,b</a:t>
            </a:r>
            <a:r>
              <a:rPr lang="en-US" sz="1440" b="1" dirty="0">
                <a:solidFill>
                  <a:schemeClr val="bg1"/>
                </a:solidFill>
                <a:latin typeface="Arial" panose="020B0604020202020204" pitchFamily="34" charset="0"/>
                <a:cs typeface="Arial" panose="020B0604020202020204" pitchFamily="34" charset="0"/>
              </a:rPr>
              <a:t>)</a:t>
            </a:r>
          </a:p>
          <a:p>
            <a:pPr algn="ctr"/>
            <a:r>
              <a:rPr lang="en-US" sz="1440" b="1" dirty="0">
                <a:solidFill>
                  <a:schemeClr val="bg1"/>
                </a:solidFill>
                <a:latin typeface="Arial" panose="020B0604020202020204" pitchFamily="34" charset="0"/>
                <a:cs typeface="Arial" panose="020B0604020202020204" pitchFamily="34" charset="0"/>
              </a:rPr>
              <a:t>Days [-365, -1]</a:t>
            </a:r>
          </a:p>
        </p:txBody>
      </p:sp>
      <p:sp>
        <p:nvSpPr>
          <p:cNvPr id="6" name="TextBox 5">
            <a:extLst>
              <a:ext uri="{FF2B5EF4-FFF2-40B4-BE49-F238E27FC236}">
                <a16:creationId xmlns:a16="http://schemas.microsoft.com/office/drawing/2014/main" xmlns="" id="{C419821D-F976-EB4D-8C66-E7B72549FF6C}"/>
              </a:ext>
            </a:extLst>
          </p:cNvPr>
          <p:cNvSpPr txBox="1"/>
          <p:nvPr/>
        </p:nvSpPr>
        <p:spPr>
          <a:xfrm>
            <a:off x="1808152" y="6782631"/>
            <a:ext cx="3868963" cy="830997"/>
          </a:xfrm>
          <a:prstGeom prst="rect">
            <a:avLst/>
          </a:prstGeom>
          <a:solidFill>
            <a:schemeClr val="accent1">
              <a:lumMod val="75000"/>
            </a:schemeClr>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Covariate Assessment Window</a:t>
            </a:r>
          </a:p>
          <a:p>
            <a:pPr algn="ctr"/>
            <a:r>
              <a:rPr lang="en-US" sz="1440" b="1" dirty="0">
                <a:solidFill>
                  <a:schemeClr val="bg1"/>
                </a:solidFill>
                <a:latin typeface="Arial" panose="020B0604020202020204" pitchFamily="34" charset="0"/>
                <a:cs typeface="Arial" panose="020B0604020202020204" pitchFamily="34" charset="0"/>
              </a:rPr>
              <a:t>(Baseline </a:t>
            </a:r>
            <a:r>
              <a:rPr lang="en-US" sz="1440" b="1" dirty="0" err="1">
                <a:solidFill>
                  <a:schemeClr val="bg1"/>
                </a:solidFill>
                <a:latin typeface="Arial" panose="020B0604020202020204" pitchFamily="34" charset="0"/>
                <a:cs typeface="Arial" panose="020B0604020202020204" pitchFamily="34" charset="0"/>
              </a:rPr>
              <a:t>conditions</a:t>
            </a:r>
            <a:r>
              <a:rPr lang="en-US" sz="1440" b="1" baseline="30000" dirty="0" err="1">
                <a:solidFill>
                  <a:schemeClr val="bg1"/>
                </a:solidFill>
                <a:latin typeface="Arial" panose="020B0604020202020204" pitchFamily="34" charset="0"/>
                <a:cs typeface="Arial" panose="020B0604020202020204" pitchFamily="34" charset="0"/>
              </a:rPr>
              <a:t>c</a:t>
            </a:r>
            <a:r>
              <a:rPr lang="en-US" sz="1440" b="1" dirty="0">
                <a:solidFill>
                  <a:schemeClr val="bg1"/>
                </a:solidFill>
                <a:latin typeface="Arial" panose="020B0604020202020204" pitchFamily="34" charset="0"/>
                <a:cs typeface="Arial" panose="020B0604020202020204" pitchFamily="34" charset="0"/>
              </a:rPr>
              <a:t>)</a:t>
            </a:r>
          </a:p>
          <a:p>
            <a:pPr algn="ctr"/>
            <a:r>
              <a:rPr lang="en-US" sz="1440" b="1" dirty="0">
                <a:solidFill>
                  <a:schemeClr val="bg1"/>
                </a:solidFill>
                <a:latin typeface="Arial" panose="020B0604020202020204" pitchFamily="34" charset="0"/>
                <a:cs typeface="Arial" panose="020B0604020202020204" pitchFamily="34" charset="0"/>
              </a:rPr>
              <a:t>Days [-365, -1]</a:t>
            </a: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4102167" y="1206004"/>
            <a:ext cx="3272051" cy="757130"/>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Cohort Entry Date</a:t>
            </a:r>
          </a:p>
          <a:p>
            <a:pPr algn="ctr"/>
            <a:r>
              <a:rPr lang="en-US" sz="1440" b="1" dirty="0">
                <a:latin typeface="Arial" panose="020B0604020202020204" pitchFamily="34" charset="0"/>
                <a:cs typeface="Arial" panose="020B0604020202020204" pitchFamily="34" charset="0"/>
              </a:rPr>
              <a:t>(Initiation of statin or glaucoma Rx)</a:t>
            </a:r>
          </a:p>
          <a:p>
            <a:pPr algn="ctr"/>
            <a:r>
              <a:rPr lang="en-US" sz="1440" b="1" dirty="0">
                <a:latin typeface="Arial" panose="020B0604020202020204" pitchFamily="34" charset="0"/>
                <a:cs typeface="Arial" panose="020B0604020202020204" pitchFamily="34" charset="0"/>
              </a:rPr>
              <a:t>Day 0</a:t>
            </a:r>
          </a:p>
        </p:txBody>
      </p:sp>
      <p:sp>
        <p:nvSpPr>
          <p:cNvPr id="154" name="TextBox 153">
            <a:extLst>
              <a:ext uri="{FF2B5EF4-FFF2-40B4-BE49-F238E27FC236}">
                <a16:creationId xmlns:a16="http://schemas.microsoft.com/office/drawing/2014/main" xmlns="" id="{DFA821A0-AAD6-4F48-89E4-E6C5D04B5909}"/>
              </a:ext>
            </a:extLst>
          </p:cNvPr>
          <p:cNvSpPr txBox="1"/>
          <p:nvPr/>
        </p:nvSpPr>
        <p:spPr>
          <a:xfrm>
            <a:off x="1015874" y="814335"/>
            <a:ext cx="6841938" cy="341632"/>
          </a:xfrm>
          <a:prstGeom prst="rect">
            <a:avLst/>
          </a:prstGeom>
          <a:noFill/>
        </p:spPr>
        <p:txBody>
          <a:bodyPr wrap="none" rtlCol="0">
            <a:spAutoFit/>
          </a:bodyPr>
          <a:lstStyle/>
          <a:p>
            <a:r>
              <a:rPr lang="en-US" sz="1620" b="1" dirty="0">
                <a:latin typeface="Arial" panose="020B0604020202020204" pitchFamily="34" charset="0"/>
                <a:cs typeface="Arial" panose="020B0604020202020204" pitchFamily="34" charset="0"/>
              </a:rPr>
              <a:t>Figure 4. Exposure-based cohort entry restricted to adherent users</a:t>
            </a:r>
          </a:p>
        </p:txBody>
      </p:sp>
      <p:sp>
        <p:nvSpPr>
          <p:cNvPr id="76" name="TextBox 75">
            <a:extLst>
              <a:ext uri="{FF2B5EF4-FFF2-40B4-BE49-F238E27FC236}">
                <a16:creationId xmlns:a16="http://schemas.microsoft.com/office/drawing/2014/main" xmlns="" id="{8837D92B-C621-D445-B937-FC8B1597C1E8}"/>
              </a:ext>
            </a:extLst>
          </p:cNvPr>
          <p:cNvSpPr txBox="1"/>
          <p:nvPr/>
        </p:nvSpPr>
        <p:spPr>
          <a:xfrm>
            <a:off x="1808155" y="5885930"/>
            <a:ext cx="3866603" cy="830997"/>
          </a:xfrm>
          <a:prstGeom prst="rect">
            <a:avLst/>
          </a:prstGeom>
          <a:noFill/>
        </p:spPr>
        <p:txBody>
          <a:bodyPr wrap="square" tIns="82296" bIns="82296" rtlCol="0">
            <a:spAutoFit/>
          </a:bodyPr>
          <a:lstStyle/>
          <a:p>
            <a:pPr algn="r"/>
            <a:r>
              <a:rPr lang="en-US" sz="1440" b="1" dirty="0">
                <a:solidFill>
                  <a:srgbClr val="00B0F0"/>
                </a:solidFill>
                <a:latin typeface="Arial" panose="020B0604020202020204" pitchFamily="34" charset="0"/>
                <a:cs typeface="Arial" panose="020B0604020202020204" pitchFamily="34" charset="0"/>
              </a:rPr>
              <a:t>EXCL</a:t>
            </a:r>
          </a:p>
          <a:p>
            <a:pPr algn="r"/>
            <a:r>
              <a:rPr lang="en-US" sz="1440" b="1" dirty="0">
                <a:solidFill>
                  <a:srgbClr val="00B0F0"/>
                </a:solidFill>
                <a:latin typeface="Arial" panose="020B0604020202020204" pitchFamily="34" charset="0"/>
                <a:cs typeface="Arial" panose="020B0604020202020204" pitchFamily="34" charset="0"/>
              </a:rPr>
              <a:t>(Age ≤ 65, initiate statin and glaucoma Rx)</a:t>
            </a:r>
          </a:p>
          <a:p>
            <a:pPr algn="r"/>
            <a:r>
              <a:rPr lang="en-US" sz="1440" b="1" dirty="0">
                <a:solidFill>
                  <a:srgbClr val="00B0F0"/>
                </a:solidFill>
                <a:latin typeface="Arial" panose="020B0604020202020204" pitchFamily="34" charset="0"/>
                <a:cs typeface="Arial" panose="020B0604020202020204" pitchFamily="34" charset="0"/>
              </a:rPr>
              <a:t>Days [0, 0]</a:t>
            </a:r>
          </a:p>
        </p:txBody>
      </p:sp>
      <p:cxnSp>
        <p:nvCxnSpPr>
          <p:cNvPr id="77" name="Straight Connector 76">
            <a:extLst>
              <a:ext uri="{FF2B5EF4-FFF2-40B4-BE49-F238E27FC236}">
                <a16:creationId xmlns:a16="http://schemas.microsoft.com/office/drawing/2014/main" xmlns="" id="{98D487A6-5822-FC45-9C90-F34259AB69C5}"/>
              </a:ext>
            </a:extLst>
          </p:cNvPr>
          <p:cNvCxnSpPr>
            <a:cxnSpLocks/>
          </p:cNvCxnSpPr>
          <p:nvPr/>
        </p:nvCxnSpPr>
        <p:spPr>
          <a:xfrm>
            <a:off x="1417835" y="9271610"/>
            <a:ext cx="9875520"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5FABDB67-FC5E-DE43-A656-057E76DA0F1A}"/>
              </a:ext>
            </a:extLst>
          </p:cNvPr>
          <p:cNvSpPr txBox="1"/>
          <p:nvPr/>
        </p:nvSpPr>
        <p:spPr>
          <a:xfrm>
            <a:off x="10538235" y="9389849"/>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13" name="TextBox 12">
            <a:extLst>
              <a:ext uri="{FF2B5EF4-FFF2-40B4-BE49-F238E27FC236}">
                <a16:creationId xmlns:a16="http://schemas.microsoft.com/office/drawing/2014/main" xmlns="" id="{AB52BBFB-5871-CE4A-8E4A-E2961F90567E}"/>
              </a:ext>
            </a:extLst>
          </p:cNvPr>
          <p:cNvSpPr txBox="1"/>
          <p:nvPr/>
        </p:nvSpPr>
        <p:spPr>
          <a:xfrm>
            <a:off x="1808153" y="1996214"/>
            <a:ext cx="3868405"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a:t>
            </a:r>
          </a:p>
          <a:p>
            <a:pPr algn="ctr"/>
            <a:r>
              <a:rPr lang="en-US" sz="1440" b="1" dirty="0">
                <a:solidFill>
                  <a:schemeClr val="bg1"/>
                </a:solidFill>
                <a:latin typeface="Arial" panose="020B0604020202020204" pitchFamily="34" charset="0"/>
                <a:cs typeface="Arial" panose="020B0604020202020204" pitchFamily="34" charset="0"/>
              </a:rPr>
              <a:t>(No exposure to statin, glaucoma Rx)</a:t>
            </a:r>
          </a:p>
          <a:p>
            <a:pPr algn="ctr"/>
            <a:r>
              <a:rPr lang="en-US" sz="1440" b="1" dirty="0">
                <a:solidFill>
                  <a:schemeClr val="bg1"/>
                </a:solidFill>
                <a:latin typeface="Arial" panose="020B0604020202020204" pitchFamily="34" charset="0"/>
                <a:cs typeface="Arial" panose="020B0604020202020204" pitchFamily="34" charset="0"/>
              </a:rPr>
              <a:t>Days [-365, -1]</a:t>
            </a:r>
          </a:p>
        </p:txBody>
      </p:sp>
      <p:sp>
        <p:nvSpPr>
          <p:cNvPr id="14" name="TextBox 13">
            <a:extLst>
              <a:ext uri="{FF2B5EF4-FFF2-40B4-BE49-F238E27FC236}">
                <a16:creationId xmlns:a16="http://schemas.microsoft.com/office/drawing/2014/main" xmlns="" id="{39B54719-04D9-2D4C-8311-B56EFEAED1DE}"/>
              </a:ext>
            </a:extLst>
          </p:cNvPr>
          <p:cNvSpPr txBox="1"/>
          <p:nvPr/>
        </p:nvSpPr>
        <p:spPr>
          <a:xfrm>
            <a:off x="3777999" y="4969496"/>
            <a:ext cx="1898559" cy="830997"/>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a:t>
            </a:r>
          </a:p>
          <a:p>
            <a:pPr algn="ctr"/>
            <a:r>
              <a:rPr lang="en-US" sz="1440" b="1" dirty="0">
                <a:solidFill>
                  <a:schemeClr val="bg1"/>
                </a:solidFill>
                <a:latin typeface="Arial" panose="020B0604020202020204" pitchFamily="34" charset="0"/>
                <a:cs typeface="Arial" panose="020B0604020202020204" pitchFamily="34" charset="0"/>
              </a:rPr>
              <a:t>(CVD conditions)</a:t>
            </a:r>
          </a:p>
          <a:p>
            <a:pPr algn="ctr"/>
            <a:r>
              <a:rPr lang="en-US" sz="1440" b="1" dirty="0">
                <a:solidFill>
                  <a:schemeClr val="bg1"/>
                </a:solidFill>
                <a:latin typeface="Arial" panose="020B0604020202020204" pitchFamily="34" charset="0"/>
                <a:cs typeface="Arial" panose="020B0604020202020204" pitchFamily="34" charset="0"/>
              </a:rPr>
              <a:t>Days [-183, -1]</a:t>
            </a:r>
          </a:p>
        </p:txBody>
      </p:sp>
      <p:sp>
        <p:nvSpPr>
          <p:cNvPr id="16" name="TextBox 15">
            <a:extLst>
              <a:ext uri="{FF2B5EF4-FFF2-40B4-BE49-F238E27FC236}">
                <a16:creationId xmlns:a16="http://schemas.microsoft.com/office/drawing/2014/main" xmlns="" id="{8108FFAF-DE97-5940-8894-99BF501597BA}"/>
              </a:ext>
            </a:extLst>
          </p:cNvPr>
          <p:cNvSpPr txBox="1"/>
          <p:nvPr/>
        </p:nvSpPr>
        <p:spPr>
          <a:xfrm>
            <a:off x="7790053" y="8546375"/>
            <a:ext cx="2270942" cy="609398"/>
          </a:xfrm>
          <a:prstGeom prst="rect">
            <a:avLst/>
          </a:prstGeom>
          <a:pattFill prst="wdDn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rgbClr val="002060"/>
                </a:solidFill>
                <a:latin typeface="Arial" panose="020B0604020202020204" pitchFamily="34" charset="0"/>
                <a:cs typeface="Arial" panose="020B0604020202020204" pitchFamily="34" charset="0"/>
              </a:rPr>
              <a:t>Follow-up Window</a:t>
            </a:r>
          </a:p>
          <a:p>
            <a:pPr algn="ctr"/>
            <a:r>
              <a:rPr lang="en-US" sz="1440" b="1" dirty="0">
                <a:solidFill>
                  <a:srgbClr val="002060"/>
                </a:solidFill>
                <a:latin typeface="Arial" panose="020B0604020202020204" pitchFamily="34" charset="0"/>
                <a:cs typeface="Arial" panose="020B0604020202020204" pitchFamily="34" charset="0"/>
              </a:rPr>
              <a:t>Days [3</a:t>
            </a:r>
            <a:r>
              <a:rPr lang="en-US" sz="1440" b="1" baseline="30000" dirty="0">
                <a:solidFill>
                  <a:srgbClr val="002060"/>
                </a:solidFill>
                <a:latin typeface="Arial" panose="020B0604020202020204" pitchFamily="34" charset="0"/>
                <a:cs typeface="Arial" panose="020B0604020202020204" pitchFamily="34" charset="0"/>
              </a:rPr>
              <a:t>rd</a:t>
            </a:r>
            <a:r>
              <a:rPr lang="en-US" sz="1440" b="1" dirty="0">
                <a:solidFill>
                  <a:srgbClr val="002060"/>
                </a:solidFill>
                <a:latin typeface="Arial" panose="020B0604020202020204" pitchFamily="34" charset="0"/>
                <a:cs typeface="Arial" panose="020B0604020202020204" pitchFamily="34" charset="0"/>
              </a:rPr>
              <a:t> refill, Censor]</a:t>
            </a:r>
          </a:p>
        </p:txBody>
      </p:sp>
      <p:sp>
        <p:nvSpPr>
          <p:cNvPr id="3" name="TextBox 2">
            <a:extLst>
              <a:ext uri="{FF2B5EF4-FFF2-40B4-BE49-F238E27FC236}">
                <a16:creationId xmlns:a16="http://schemas.microsoft.com/office/drawing/2014/main" xmlns="" id="{3524BC48-C515-46F4-B415-1D779552789F}"/>
              </a:ext>
            </a:extLst>
          </p:cNvPr>
          <p:cNvSpPr txBox="1"/>
          <p:nvPr/>
        </p:nvSpPr>
        <p:spPr>
          <a:xfrm>
            <a:off x="1294696" y="9361785"/>
            <a:ext cx="9217322" cy="1584804"/>
          </a:xfrm>
          <a:prstGeom prst="rect">
            <a:avLst/>
          </a:prstGeom>
          <a:noFill/>
        </p:spPr>
        <p:txBody>
          <a:bodyPr wrap="square" rtlCol="0">
            <a:spAutoFit/>
          </a:bodyPr>
          <a:lstStyle/>
          <a:p>
            <a:pPr marL="308626" indent="-308626">
              <a:buAutoNum type="alphaLcPeriod"/>
            </a:pPr>
            <a:r>
              <a:rPr lang="en-US" sz="1620" dirty="0"/>
              <a:t>Excluded if evidence of: dementia, cancer. </a:t>
            </a:r>
          </a:p>
          <a:p>
            <a:pPr marL="308626" indent="-308626">
              <a:buAutoNum type="alphaLcPeriod"/>
            </a:pPr>
            <a:r>
              <a:rPr lang="en-US" sz="1620" dirty="0"/>
              <a:t>Excluded if no evidence for at least one of the following conditions: angina, intermittent claudication, hypertension, diabetes, history of stroke, transient ischemic attack, myocardial infarction, arterial surgery, amputation for vascular disease, or smoking </a:t>
            </a:r>
          </a:p>
          <a:p>
            <a:pPr marL="308626" indent="-308626">
              <a:buAutoNum type="alphaLcPeriod"/>
            </a:pPr>
            <a:r>
              <a:rPr lang="en-US" sz="1620" dirty="0"/>
              <a:t>Full list and code algorithms provided in the published paper’s appendix</a:t>
            </a:r>
          </a:p>
          <a:p>
            <a:pPr marL="308626" indent="-308626">
              <a:buAutoNum type="alphaLcPeriod"/>
            </a:pPr>
            <a:r>
              <a:rPr lang="en-US" sz="1620" dirty="0"/>
              <a:t>Censored at earliest of outcome, death, disenrollment or end of the study period</a:t>
            </a:r>
          </a:p>
        </p:txBody>
      </p:sp>
      <p:sp>
        <p:nvSpPr>
          <p:cNvPr id="19" name="TextBox 18">
            <a:extLst>
              <a:ext uri="{FF2B5EF4-FFF2-40B4-BE49-F238E27FC236}">
                <a16:creationId xmlns:a16="http://schemas.microsoft.com/office/drawing/2014/main" xmlns="" id="{49AFCDA9-0B10-41C5-B554-759C1E24EB0D}"/>
              </a:ext>
            </a:extLst>
          </p:cNvPr>
          <p:cNvSpPr txBox="1"/>
          <p:nvPr/>
        </p:nvSpPr>
        <p:spPr>
          <a:xfrm>
            <a:off x="5687785" y="7705901"/>
            <a:ext cx="106985" cy="387798"/>
          </a:xfrm>
          <a:prstGeom prst="rect">
            <a:avLst/>
          </a:prstGeom>
          <a:solidFill>
            <a:schemeClr val="accent1">
              <a:lumMod val="75000"/>
            </a:schemeClr>
          </a:solidFill>
        </p:spPr>
        <p:txBody>
          <a:bodyPr wrap="square" tIns="82296" bIns="82296" rtlCol="0">
            <a:spAutoFit/>
          </a:bodyPr>
          <a:lstStyle/>
          <a:p>
            <a:pPr algn="ctr"/>
            <a:endParaRPr lang="en-US" sz="1440" b="1" dirty="0">
              <a:solidFill>
                <a:schemeClr val="bg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2989F5AD-80FC-468B-B49B-C947F08F0ACD}"/>
              </a:ext>
            </a:extLst>
          </p:cNvPr>
          <p:cNvSpPr/>
          <p:nvPr/>
        </p:nvSpPr>
        <p:spPr>
          <a:xfrm>
            <a:off x="2228598" y="7734657"/>
            <a:ext cx="3264975" cy="753437"/>
          </a:xfrm>
          <a:prstGeom prst="rect">
            <a:avLst/>
          </a:prstGeom>
        </p:spPr>
        <p:txBody>
          <a:bodyPr wrap="square">
            <a:spAutoFit/>
          </a:bodyPr>
          <a:lstStyle/>
          <a:p>
            <a:pPr algn="ctr"/>
            <a:r>
              <a:rPr lang="en-US" sz="1440" b="1" dirty="0">
                <a:solidFill>
                  <a:schemeClr val="accent1">
                    <a:lumMod val="75000"/>
                  </a:schemeClr>
                </a:solidFill>
                <a:latin typeface="Arial" panose="020B0604020202020204" pitchFamily="34" charset="0"/>
                <a:cs typeface="Arial" panose="020B0604020202020204" pitchFamily="34" charset="0"/>
              </a:rPr>
              <a:t>Covariate Assessment Window</a:t>
            </a:r>
          </a:p>
          <a:p>
            <a:pPr algn="ctr"/>
            <a:r>
              <a:rPr lang="en-US" sz="1440" b="1" dirty="0">
                <a:solidFill>
                  <a:schemeClr val="accent1">
                    <a:lumMod val="75000"/>
                  </a:schemeClr>
                </a:solidFill>
                <a:latin typeface="Arial" panose="020B0604020202020204" pitchFamily="34" charset="0"/>
                <a:cs typeface="Arial" panose="020B0604020202020204" pitchFamily="34" charset="0"/>
              </a:rPr>
              <a:t>(Age, sex)</a:t>
            </a:r>
          </a:p>
          <a:p>
            <a:pPr algn="ctr"/>
            <a:r>
              <a:rPr lang="en-US" sz="1440" b="1" dirty="0">
                <a:solidFill>
                  <a:schemeClr val="accent1">
                    <a:lumMod val="75000"/>
                  </a:schemeClr>
                </a:solidFill>
                <a:latin typeface="Arial" panose="020B0604020202020204" pitchFamily="34" charset="0"/>
                <a:cs typeface="Arial" panose="020B0604020202020204" pitchFamily="34" charset="0"/>
              </a:rPr>
              <a:t>Days [0, 0]</a:t>
            </a:r>
          </a:p>
        </p:txBody>
      </p:sp>
      <p:sp>
        <p:nvSpPr>
          <p:cNvPr id="18" name="TextBox 17">
            <a:extLst>
              <a:ext uri="{FF2B5EF4-FFF2-40B4-BE49-F238E27FC236}">
                <a16:creationId xmlns:a16="http://schemas.microsoft.com/office/drawing/2014/main" xmlns="" id="{FE2862F1-42AF-435D-93FD-1B59AC154447}"/>
              </a:ext>
            </a:extLst>
          </p:cNvPr>
          <p:cNvSpPr txBox="1"/>
          <p:nvPr/>
        </p:nvSpPr>
        <p:spPr>
          <a:xfrm>
            <a:off x="7934333" y="8624232"/>
            <a:ext cx="2011680" cy="502920"/>
          </a:xfrm>
          <a:prstGeom prst="rect">
            <a:avLst/>
          </a:prstGeom>
          <a:solidFill>
            <a:schemeClr val="bg1"/>
          </a:solidFill>
        </p:spPr>
        <p:txBody>
          <a:bodyPr wrap="none" rtlCol="0" anchor="ctr">
            <a:spAutoFit/>
          </a:bodyPr>
          <a:lstStyle/>
          <a:p>
            <a:pPr algn="ctr"/>
            <a:r>
              <a:rPr lang="en-US" sz="1600" b="1" dirty="0"/>
              <a:t>Follow up Window</a:t>
            </a:r>
          </a:p>
          <a:p>
            <a:pPr algn="ctr"/>
            <a:r>
              <a:rPr lang="en-US" sz="1600" b="1" dirty="0"/>
              <a:t>Days [3</a:t>
            </a:r>
            <a:r>
              <a:rPr lang="en-US" sz="1600" b="1" baseline="30000" dirty="0"/>
              <a:t>rd</a:t>
            </a:r>
            <a:r>
              <a:rPr lang="en-US" sz="1600" b="1" dirty="0"/>
              <a:t> refill, </a:t>
            </a:r>
            <a:r>
              <a:rPr lang="en-US" sz="1600" b="1" dirty="0" err="1"/>
              <a:t>Censor</a:t>
            </a:r>
            <a:r>
              <a:rPr lang="en-US" sz="1600" b="1" baseline="30000" dirty="0" err="1"/>
              <a:t>d</a:t>
            </a:r>
            <a:r>
              <a:rPr lang="en-US" sz="1600" b="1" dirty="0"/>
              <a:t>]</a:t>
            </a:r>
          </a:p>
        </p:txBody>
      </p:sp>
    </p:spTree>
    <p:extLst>
      <p:ext uri="{BB962C8B-B14F-4D97-AF65-F5344CB8AC3E}">
        <p14:creationId xmlns:p14="http://schemas.microsoft.com/office/powerpoint/2010/main" val="103836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8108FFAF-DE97-5940-8894-99BF501597BA}"/>
              </a:ext>
            </a:extLst>
          </p:cNvPr>
          <p:cNvSpPr txBox="1"/>
          <p:nvPr/>
        </p:nvSpPr>
        <p:spPr>
          <a:xfrm>
            <a:off x="5684873" y="5975297"/>
            <a:ext cx="5028849" cy="609397"/>
          </a:xfrm>
          <a:prstGeom prst="rect">
            <a:avLst/>
          </a:prstGeom>
          <a:pattFill prst="wdDn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rgbClr val="002060"/>
                </a:solidFill>
                <a:latin typeface="Arial" panose="020B0604020202020204" pitchFamily="34" charset="0"/>
                <a:cs typeface="Arial" panose="020B0604020202020204" pitchFamily="34" charset="0"/>
              </a:rPr>
              <a:t>Follow-up Window</a:t>
            </a:r>
          </a:p>
          <a:p>
            <a:pPr algn="ctr"/>
            <a:r>
              <a:rPr lang="en-US" sz="1440" b="1" dirty="0">
                <a:solidFill>
                  <a:srgbClr val="002060"/>
                </a:solidFill>
                <a:latin typeface="Arial" panose="020B0604020202020204" pitchFamily="34" charset="0"/>
                <a:cs typeface="Arial" panose="020B0604020202020204" pitchFamily="34" charset="0"/>
              </a:rPr>
              <a:t>Days ([0, Censor]</a:t>
            </a:r>
          </a:p>
        </p:txBody>
      </p:sp>
      <p:sp>
        <p:nvSpPr>
          <p:cNvPr id="122" name="TextBox 121">
            <a:extLst>
              <a:ext uri="{FF2B5EF4-FFF2-40B4-BE49-F238E27FC236}">
                <a16:creationId xmlns:a16="http://schemas.microsoft.com/office/drawing/2014/main" xmlns="" id="{EE8D94EC-D30F-C24F-B83D-44FA6627E0A6}"/>
              </a:ext>
            </a:extLst>
          </p:cNvPr>
          <p:cNvSpPr txBox="1"/>
          <p:nvPr/>
        </p:nvSpPr>
        <p:spPr>
          <a:xfrm>
            <a:off x="5676213" y="8547445"/>
            <a:ext cx="3516860" cy="830997"/>
          </a:xfrm>
          <a:prstGeom prst="rect">
            <a:avLst/>
          </a:prstGeom>
          <a:solidFill>
            <a:srgbClr val="00206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Exposure Assessment Window</a:t>
            </a:r>
          </a:p>
          <a:p>
            <a:pPr algn="ctr"/>
            <a:r>
              <a:rPr lang="en-US" sz="1440" b="1" dirty="0">
                <a:solidFill>
                  <a:schemeClr val="bg1"/>
                </a:solidFill>
                <a:latin typeface="Arial" panose="020B0604020202020204" pitchFamily="34" charset="0"/>
                <a:cs typeface="Arial" panose="020B0604020202020204" pitchFamily="34" charset="0"/>
              </a:rPr>
              <a:t>(Ever pioglitazone or rosiglitazone)</a:t>
            </a:r>
          </a:p>
          <a:p>
            <a:pPr algn="ctr"/>
            <a:r>
              <a:rPr lang="en-US" sz="1440" b="1" dirty="0">
                <a:solidFill>
                  <a:schemeClr val="bg1"/>
                </a:solidFill>
                <a:latin typeface="Arial" panose="020B0604020202020204" pitchFamily="34" charset="0"/>
                <a:cs typeface="Arial" panose="020B0604020202020204" pitchFamily="34" charset="0"/>
              </a:rPr>
              <a:t>[0, ED – 365]</a:t>
            </a:r>
          </a:p>
        </p:txBody>
      </p:sp>
      <p:sp>
        <p:nvSpPr>
          <p:cNvPr id="2" name="Rectangle 1">
            <a:extLst>
              <a:ext uri="{FF2B5EF4-FFF2-40B4-BE49-F238E27FC236}">
                <a16:creationId xmlns:a16="http://schemas.microsoft.com/office/drawing/2014/main" xmlns="" id="{EBCCA357-9AEE-0745-A34A-EFCAAC9A6FD7}"/>
              </a:ext>
            </a:extLst>
          </p:cNvPr>
          <p:cNvSpPr/>
          <p:nvPr/>
        </p:nvSpPr>
        <p:spPr>
          <a:xfrm>
            <a:off x="5674753" y="4087588"/>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158" name="Down Arrow 157">
            <a:extLst>
              <a:ext uri="{FF2B5EF4-FFF2-40B4-BE49-F238E27FC236}">
                <a16:creationId xmlns:a16="http://schemas.microsoft.com/office/drawing/2014/main" xmlns="" id="{F71D9E58-DA86-0545-8E48-C82B21440BD8}"/>
              </a:ext>
            </a:extLst>
          </p:cNvPr>
          <p:cNvSpPr/>
          <p:nvPr/>
        </p:nvSpPr>
        <p:spPr>
          <a:xfrm>
            <a:off x="5619611" y="1340846"/>
            <a:ext cx="227467" cy="9299448"/>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5" name="TextBox 4">
            <a:extLst>
              <a:ext uri="{FF2B5EF4-FFF2-40B4-BE49-F238E27FC236}">
                <a16:creationId xmlns:a16="http://schemas.microsoft.com/office/drawing/2014/main" xmlns="" id="{618BED2F-32C9-974D-B30F-8197F2EE59BD}"/>
              </a:ext>
            </a:extLst>
          </p:cNvPr>
          <p:cNvSpPr txBox="1"/>
          <p:nvPr/>
        </p:nvSpPr>
        <p:spPr>
          <a:xfrm>
            <a:off x="1417837" y="2260411"/>
            <a:ext cx="4258720" cy="830997"/>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Exclusion Assessment Window (EXCL)</a:t>
            </a:r>
          </a:p>
          <a:p>
            <a:pPr algn="ctr"/>
            <a:r>
              <a:rPr lang="en-US" sz="1440" b="1" dirty="0">
                <a:solidFill>
                  <a:schemeClr val="bg1"/>
                </a:solidFill>
                <a:latin typeface="Arial" panose="020B0604020202020204" pitchFamily="34" charset="0"/>
                <a:cs typeface="Arial" panose="020B0604020202020204" pitchFamily="34" charset="0"/>
              </a:rPr>
              <a:t>(History of bladder cancer)</a:t>
            </a:r>
          </a:p>
          <a:p>
            <a:pPr algn="ctr"/>
            <a:r>
              <a:rPr lang="en-US" sz="1440" b="1" dirty="0">
                <a:solidFill>
                  <a:schemeClr val="bg1"/>
                </a:solidFill>
                <a:latin typeface="Arial" panose="020B0604020202020204" pitchFamily="34" charset="0"/>
                <a:cs typeface="Arial" panose="020B0604020202020204" pitchFamily="34" charset="0"/>
              </a:rPr>
              <a:t>Days [-∞, -1]</a:t>
            </a:r>
          </a:p>
        </p:txBody>
      </p:sp>
      <p:sp>
        <p:nvSpPr>
          <p:cNvPr id="6" name="TextBox 5">
            <a:extLst>
              <a:ext uri="{FF2B5EF4-FFF2-40B4-BE49-F238E27FC236}">
                <a16:creationId xmlns:a16="http://schemas.microsoft.com/office/drawing/2014/main" xmlns="" id="{C419821D-F976-EB4D-8C66-E7B72549FF6C}"/>
              </a:ext>
            </a:extLst>
          </p:cNvPr>
          <p:cNvSpPr txBox="1"/>
          <p:nvPr/>
        </p:nvSpPr>
        <p:spPr>
          <a:xfrm>
            <a:off x="1417839" y="5042115"/>
            <a:ext cx="4259277" cy="830997"/>
          </a:xfrm>
          <a:prstGeom prst="rect">
            <a:avLst/>
          </a:prstGeom>
          <a:solidFill>
            <a:schemeClr val="accent1">
              <a:lumMod val="75000"/>
            </a:schemeClr>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Covariate Assessment Window</a:t>
            </a:r>
          </a:p>
          <a:p>
            <a:pPr algn="ctr"/>
            <a:r>
              <a:rPr lang="en-US" sz="1440" b="1" dirty="0">
                <a:solidFill>
                  <a:schemeClr val="bg1"/>
                </a:solidFill>
                <a:latin typeface="Arial" panose="020B0604020202020204" pitchFamily="34" charset="0"/>
                <a:cs typeface="Arial" panose="020B0604020202020204" pitchFamily="34" charset="0"/>
              </a:rPr>
              <a:t>(Baseline conditions)</a:t>
            </a:r>
          </a:p>
          <a:p>
            <a:pPr algn="ctr"/>
            <a:r>
              <a:rPr lang="en-US" sz="1440" b="1" dirty="0">
                <a:solidFill>
                  <a:schemeClr val="bg1"/>
                </a:solidFill>
                <a:latin typeface="Arial" panose="020B0604020202020204" pitchFamily="34" charset="0"/>
                <a:cs typeface="Arial" panose="020B0604020202020204" pitchFamily="34" charset="0"/>
              </a:rPr>
              <a:t>Days [-∞, -1]</a:t>
            </a: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4368268" y="587750"/>
            <a:ext cx="2739853" cy="757130"/>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Cohort Entry Date</a:t>
            </a:r>
          </a:p>
          <a:p>
            <a:pPr algn="ctr"/>
            <a:r>
              <a:rPr lang="en-US" sz="1440" b="1" dirty="0">
                <a:latin typeface="Arial" panose="020B0604020202020204" pitchFamily="34" charset="0"/>
                <a:cs typeface="Arial" panose="020B0604020202020204" pitchFamily="34" charset="0"/>
              </a:rPr>
              <a:t>(Initiation of any antidiabetic)</a:t>
            </a:r>
          </a:p>
          <a:p>
            <a:pPr algn="ctr"/>
            <a:r>
              <a:rPr lang="en-US" sz="1440" b="1" dirty="0">
                <a:latin typeface="Arial" panose="020B0604020202020204" pitchFamily="34" charset="0"/>
                <a:cs typeface="Arial" panose="020B0604020202020204" pitchFamily="34" charset="0"/>
              </a:rPr>
              <a:t>Day 0</a:t>
            </a:r>
          </a:p>
        </p:txBody>
      </p:sp>
      <p:sp>
        <p:nvSpPr>
          <p:cNvPr id="154" name="TextBox 153">
            <a:extLst>
              <a:ext uri="{FF2B5EF4-FFF2-40B4-BE49-F238E27FC236}">
                <a16:creationId xmlns:a16="http://schemas.microsoft.com/office/drawing/2014/main" xmlns="" id="{DFA821A0-AAD6-4F48-89E4-E6C5D04B5909}"/>
              </a:ext>
            </a:extLst>
          </p:cNvPr>
          <p:cNvSpPr txBox="1"/>
          <p:nvPr/>
        </p:nvSpPr>
        <p:spPr>
          <a:xfrm>
            <a:off x="1015874" y="151351"/>
            <a:ext cx="7327070" cy="341632"/>
          </a:xfrm>
          <a:prstGeom prst="rect">
            <a:avLst/>
          </a:prstGeom>
          <a:noFill/>
        </p:spPr>
        <p:txBody>
          <a:bodyPr wrap="none" rtlCol="0">
            <a:spAutoFit/>
          </a:bodyPr>
          <a:lstStyle/>
          <a:p>
            <a:r>
              <a:rPr lang="en-US" sz="1620" b="1" dirty="0">
                <a:latin typeface="Arial" panose="020B0604020202020204" pitchFamily="34" charset="0"/>
                <a:cs typeface="Arial" panose="020B0604020202020204" pitchFamily="34" charset="0"/>
              </a:rPr>
              <a:t>Figure 5. Visualizing a nested case-control design with risk-set sampling</a:t>
            </a:r>
          </a:p>
        </p:txBody>
      </p:sp>
      <p:sp>
        <p:nvSpPr>
          <p:cNvPr id="76" name="TextBox 75">
            <a:extLst>
              <a:ext uri="{FF2B5EF4-FFF2-40B4-BE49-F238E27FC236}">
                <a16:creationId xmlns:a16="http://schemas.microsoft.com/office/drawing/2014/main" xmlns="" id="{8837D92B-C621-D445-B937-FC8B1597C1E8}"/>
              </a:ext>
            </a:extLst>
          </p:cNvPr>
          <p:cNvSpPr txBox="1"/>
          <p:nvPr/>
        </p:nvSpPr>
        <p:spPr>
          <a:xfrm>
            <a:off x="2831594" y="4093282"/>
            <a:ext cx="2843160" cy="830997"/>
          </a:xfrm>
          <a:prstGeom prst="rect">
            <a:avLst/>
          </a:prstGeom>
          <a:noFill/>
        </p:spPr>
        <p:txBody>
          <a:bodyPr wrap="square" tIns="82296" bIns="82296" rtlCol="0">
            <a:spAutoFit/>
          </a:bodyPr>
          <a:lstStyle/>
          <a:p>
            <a:pPr algn="r"/>
            <a:r>
              <a:rPr lang="en-US" sz="1440" b="1" dirty="0">
                <a:solidFill>
                  <a:srgbClr val="00B0F0"/>
                </a:solidFill>
                <a:latin typeface="Arial" panose="020B0604020202020204" pitchFamily="34" charset="0"/>
                <a:cs typeface="Arial" panose="020B0604020202020204" pitchFamily="34" charset="0"/>
              </a:rPr>
              <a:t>EXCL</a:t>
            </a:r>
          </a:p>
          <a:p>
            <a:pPr algn="r"/>
            <a:r>
              <a:rPr lang="en-US" sz="1440" b="1" dirty="0">
                <a:solidFill>
                  <a:srgbClr val="00B0F0"/>
                </a:solidFill>
                <a:latin typeface="Arial" panose="020B0604020202020204" pitchFamily="34" charset="0"/>
                <a:cs typeface="Arial" panose="020B0604020202020204" pitchFamily="34" charset="0"/>
              </a:rPr>
              <a:t>(Age &lt; 40, Prescribed insulin)</a:t>
            </a:r>
          </a:p>
          <a:p>
            <a:pPr algn="r"/>
            <a:r>
              <a:rPr lang="en-US" sz="1440" b="1" dirty="0">
                <a:solidFill>
                  <a:srgbClr val="00B0F0"/>
                </a:solidFill>
                <a:latin typeface="Arial" panose="020B0604020202020204" pitchFamily="34" charset="0"/>
                <a:cs typeface="Arial" panose="020B0604020202020204" pitchFamily="34" charset="0"/>
              </a:rPr>
              <a:t>Days [0, 0]</a:t>
            </a:r>
          </a:p>
        </p:txBody>
      </p:sp>
      <p:cxnSp>
        <p:nvCxnSpPr>
          <p:cNvPr id="77" name="Straight Connector 76">
            <a:extLst>
              <a:ext uri="{FF2B5EF4-FFF2-40B4-BE49-F238E27FC236}">
                <a16:creationId xmlns:a16="http://schemas.microsoft.com/office/drawing/2014/main" xmlns="" id="{98D487A6-5822-FC45-9C90-F34259AB69C5}"/>
              </a:ext>
            </a:extLst>
          </p:cNvPr>
          <p:cNvCxnSpPr>
            <a:cxnSpLocks/>
          </p:cNvCxnSpPr>
          <p:nvPr/>
        </p:nvCxnSpPr>
        <p:spPr>
          <a:xfrm>
            <a:off x="1417837" y="10306664"/>
            <a:ext cx="9536372"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5FABDB67-FC5E-DE43-A656-057E76DA0F1A}"/>
              </a:ext>
            </a:extLst>
          </p:cNvPr>
          <p:cNvSpPr txBox="1"/>
          <p:nvPr/>
        </p:nvSpPr>
        <p:spPr>
          <a:xfrm>
            <a:off x="10433497" y="10407758"/>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13" name="TextBox 12">
            <a:extLst>
              <a:ext uri="{FF2B5EF4-FFF2-40B4-BE49-F238E27FC236}">
                <a16:creationId xmlns:a16="http://schemas.microsoft.com/office/drawing/2014/main" xmlns="" id="{AB52BBFB-5871-CE4A-8E4A-E2961F90567E}"/>
              </a:ext>
            </a:extLst>
          </p:cNvPr>
          <p:cNvSpPr txBox="1"/>
          <p:nvPr/>
        </p:nvSpPr>
        <p:spPr>
          <a:xfrm>
            <a:off x="1417837" y="1340849"/>
            <a:ext cx="4258720"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a:t>
            </a:r>
          </a:p>
          <a:p>
            <a:pPr algn="ctr"/>
            <a:r>
              <a:rPr lang="en-US" sz="1440" b="1" dirty="0">
                <a:solidFill>
                  <a:schemeClr val="bg1"/>
                </a:solidFill>
                <a:latin typeface="Arial" panose="020B0604020202020204" pitchFamily="34" charset="0"/>
                <a:cs typeface="Arial" panose="020B0604020202020204" pitchFamily="34" charset="0"/>
              </a:rPr>
              <a:t>(No oral antidiabetic agents)</a:t>
            </a:r>
          </a:p>
          <a:p>
            <a:pPr algn="ctr"/>
            <a:r>
              <a:rPr lang="en-US" sz="1440" b="1" dirty="0">
                <a:solidFill>
                  <a:schemeClr val="bg1"/>
                </a:solidFill>
                <a:latin typeface="Arial" panose="020B0604020202020204" pitchFamily="34" charset="0"/>
                <a:cs typeface="Arial" panose="020B0604020202020204" pitchFamily="34" charset="0"/>
              </a:rPr>
              <a:t>Days [-∞, -1]</a:t>
            </a:r>
          </a:p>
        </p:txBody>
      </p:sp>
      <p:sp>
        <p:nvSpPr>
          <p:cNvPr id="14" name="TextBox 13">
            <a:extLst>
              <a:ext uri="{FF2B5EF4-FFF2-40B4-BE49-F238E27FC236}">
                <a16:creationId xmlns:a16="http://schemas.microsoft.com/office/drawing/2014/main" xmlns="" id="{39B54719-04D9-2D4C-8311-B56EFEAED1DE}"/>
              </a:ext>
            </a:extLst>
          </p:cNvPr>
          <p:cNvSpPr txBox="1"/>
          <p:nvPr/>
        </p:nvSpPr>
        <p:spPr>
          <a:xfrm>
            <a:off x="2704418" y="3176847"/>
            <a:ext cx="2962656" cy="830997"/>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a:t>
            </a:r>
          </a:p>
          <a:p>
            <a:pPr algn="ctr"/>
            <a:r>
              <a:rPr lang="en-US" sz="1440" b="1" dirty="0">
                <a:solidFill>
                  <a:schemeClr val="bg1"/>
                </a:solidFill>
                <a:latin typeface="Arial" panose="020B0604020202020204" pitchFamily="34" charset="0"/>
                <a:cs typeface="Arial" panose="020B0604020202020204" pitchFamily="34" charset="0"/>
              </a:rPr>
              <a:t>(&gt;1 year medical history)</a:t>
            </a:r>
          </a:p>
          <a:p>
            <a:pPr algn="ctr"/>
            <a:r>
              <a:rPr lang="en-US" sz="1440" b="1" dirty="0">
                <a:solidFill>
                  <a:schemeClr val="bg1"/>
                </a:solidFill>
                <a:latin typeface="Arial" panose="020B0604020202020204" pitchFamily="34" charset="0"/>
                <a:cs typeface="Arial" panose="020B0604020202020204" pitchFamily="34" charset="0"/>
              </a:rPr>
              <a:t>Days [-365, -1]</a:t>
            </a:r>
          </a:p>
        </p:txBody>
      </p:sp>
      <p:sp>
        <p:nvSpPr>
          <p:cNvPr id="17" name="Down Arrow 16">
            <a:extLst>
              <a:ext uri="{FF2B5EF4-FFF2-40B4-BE49-F238E27FC236}">
                <a16:creationId xmlns:a16="http://schemas.microsoft.com/office/drawing/2014/main" xmlns="" id="{3430D8C2-2810-C945-A2D6-F59F28766468}"/>
              </a:ext>
            </a:extLst>
          </p:cNvPr>
          <p:cNvSpPr/>
          <p:nvPr/>
        </p:nvSpPr>
        <p:spPr>
          <a:xfrm>
            <a:off x="9737146" y="7221581"/>
            <a:ext cx="227467" cy="3374136"/>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18" name="TextBox 17">
            <a:extLst>
              <a:ext uri="{FF2B5EF4-FFF2-40B4-BE49-F238E27FC236}">
                <a16:creationId xmlns:a16="http://schemas.microsoft.com/office/drawing/2014/main" xmlns="" id="{E12415AC-5AF7-F544-AC5F-95A68DFD6C91}"/>
              </a:ext>
            </a:extLst>
          </p:cNvPr>
          <p:cNvSpPr txBox="1"/>
          <p:nvPr/>
        </p:nvSpPr>
        <p:spPr>
          <a:xfrm>
            <a:off x="9099327" y="6657084"/>
            <a:ext cx="1539751" cy="531838"/>
          </a:xfrm>
          <a:prstGeom prst="rect">
            <a:avLst/>
          </a:prstGeom>
          <a:noFill/>
        </p:spPr>
        <p:txBody>
          <a:bodyPr wrap="square" rtlCol="0">
            <a:spAutoFit/>
          </a:bodyPr>
          <a:lstStyle/>
          <a:p>
            <a:pPr algn="ctr"/>
            <a:r>
              <a:rPr lang="en-US" sz="1440" b="1" dirty="0">
                <a:latin typeface="Arial" panose="020B0604020202020204" pitchFamily="34" charset="0"/>
                <a:cs typeface="Arial" panose="020B0604020202020204" pitchFamily="34" charset="0"/>
              </a:rPr>
              <a:t>Event </a:t>
            </a:r>
            <a:r>
              <a:rPr lang="en-US" sz="1440" b="1" dirty="0" err="1">
                <a:latin typeface="Arial" panose="020B0604020202020204" pitchFamily="34" charset="0"/>
                <a:cs typeface="Arial" panose="020B0604020202020204" pitchFamily="34" charset="0"/>
              </a:rPr>
              <a:t>Date</a:t>
            </a:r>
            <a:r>
              <a:rPr lang="en-US" sz="1440" b="1" baseline="30000" dirty="0" err="1">
                <a:latin typeface="Arial" panose="020B0604020202020204" pitchFamily="34" charset="0"/>
                <a:cs typeface="Arial" panose="020B0604020202020204" pitchFamily="34" charset="0"/>
              </a:rPr>
              <a:t>b</a:t>
            </a:r>
            <a:endParaRPr lang="en-US" sz="1440" b="1" dirty="0">
              <a:latin typeface="Arial" panose="020B0604020202020204" pitchFamily="34" charset="0"/>
              <a:cs typeface="Arial" panose="020B0604020202020204" pitchFamily="34" charset="0"/>
            </a:endParaRPr>
          </a:p>
          <a:p>
            <a:pPr algn="ctr"/>
            <a:r>
              <a:rPr lang="en-US" sz="1440" b="1" dirty="0">
                <a:latin typeface="Arial" panose="020B0604020202020204" pitchFamily="34" charset="0"/>
                <a:cs typeface="Arial" panose="020B0604020202020204" pitchFamily="34" charset="0"/>
              </a:rPr>
              <a:t>(ED)</a:t>
            </a:r>
          </a:p>
        </p:txBody>
      </p:sp>
      <p:sp>
        <p:nvSpPr>
          <p:cNvPr id="19" name="TextBox 18">
            <a:extLst>
              <a:ext uri="{FF2B5EF4-FFF2-40B4-BE49-F238E27FC236}">
                <a16:creationId xmlns:a16="http://schemas.microsoft.com/office/drawing/2014/main" xmlns="" id="{39B54719-04D9-2D4C-8311-B56EFEAED1DE}"/>
              </a:ext>
            </a:extLst>
          </p:cNvPr>
          <p:cNvSpPr txBox="1"/>
          <p:nvPr/>
        </p:nvSpPr>
        <p:spPr>
          <a:xfrm>
            <a:off x="5691944" y="7390106"/>
            <a:ext cx="2962656" cy="1052596"/>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a:t>
            </a:r>
          </a:p>
          <a:p>
            <a:pPr algn="ctr"/>
            <a:r>
              <a:rPr lang="en-US" sz="1440" b="1" dirty="0">
                <a:solidFill>
                  <a:schemeClr val="bg1"/>
                </a:solidFill>
                <a:latin typeface="Arial" panose="020B0604020202020204" pitchFamily="34" charset="0"/>
                <a:cs typeface="Arial" panose="020B0604020202020204" pitchFamily="34" charset="0"/>
              </a:rPr>
              <a:t>(&lt;1 year between cohort entry and event date)</a:t>
            </a:r>
          </a:p>
          <a:p>
            <a:pPr algn="ctr"/>
            <a:r>
              <a:rPr lang="en-US" sz="1440" b="1" dirty="0">
                <a:solidFill>
                  <a:schemeClr val="bg1"/>
                </a:solidFill>
                <a:latin typeface="Arial" panose="020B0604020202020204" pitchFamily="34" charset="0"/>
                <a:cs typeface="Arial" panose="020B0604020202020204" pitchFamily="34" charset="0"/>
              </a:rPr>
              <a:t>Days [0, 365]</a:t>
            </a:r>
          </a:p>
        </p:txBody>
      </p:sp>
      <p:sp>
        <p:nvSpPr>
          <p:cNvPr id="20" name="TextBox 19">
            <a:extLst>
              <a:ext uri="{FF2B5EF4-FFF2-40B4-BE49-F238E27FC236}">
                <a16:creationId xmlns:a16="http://schemas.microsoft.com/office/drawing/2014/main" xmlns="" id="{8ED87FC7-E94B-4B4E-A235-4848C68D4CA4}"/>
              </a:ext>
            </a:extLst>
          </p:cNvPr>
          <p:cNvSpPr txBox="1"/>
          <p:nvPr/>
        </p:nvSpPr>
        <p:spPr>
          <a:xfrm>
            <a:off x="9800677" y="9443821"/>
            <a:ext cx="106985" cy="387798"/>
          </a:xfrm>
          <a:prstGeom prst="rect">
            <a:avLst/>
          </a:prstGeom>
          <a:solidFill>
            <a:schemeClr val="accent1">
              <a:lumMod val="75000"/>
            </a:schemeClr>
          </a:solidFill>
        </p:spPr>
        <p:txBody>
          <a:bodyPr wrap="square" tIns="82296" bIns="82296" rtlCol="0">
            <a:spAutoFit/>
          </a:bodyPr>
          <a:lstStyle/>
          <a:p>
            <a:pPr algn="ctr"/>
            <a:endParaRPr lang="en-US" sz="1440" b="1" dirty="0">
              <a:solidFill>
                <a:schemeClr val="bg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B516638D-154F-4837-B332-7C93643F9719}"/>
              </a:ext>
            </a:extLst>
          </p:cNvPr>
          <p:cNvSpPr/>
          <p:nvPr/>
        </p:nvSpPr>
        <p:spPr>
          <a:xfrm>
            <a:off x="6341490" y="9472576"/>
            <a:ext cx="3264975" cy="753437"/>
          </a:xfrm>
          <a:prstGeom prst="rect">
            <a:avLst/>
          </a:prstGeom>
        </p:spPr>
        <p:txBody>
          <a:bodyPr wrap="square">
            <a:spAutoFit/>
          </a:bodyPr>
          <a:lstStyle/>
          <a:p>
            <a:pPr algn="ctr"/>
            <a:r>
              <a:rPr lang="en-US" sz="1440" b="1" dirty="0">
                <a:solidFill>
                  <a:schemeClr val="accent1">
                    <a:lumMod val="75000"/>
                  </a:schemeClr>
                </a:solidFill>
                <a:latin typeface="Arial" panose="020B0604020202020204" pitchFamily="34" charset="0"/>
                <a:cs typeface="Arial" panose="020B0604020202020204" pitchFamily="34" charset="0"/>
              </a:rPr>
              <a:t>Covariate Assessment Window</a:t>
            </a:r>
          </a:p>
          <a:p>
            <a:pPr algn="ctr"/>
            <a:r>
              <a:rPr lang="en-US" sz="1440" b="1" dirty="0">
                <a:solidFill>
                  <a:schemeClr val="accent1">
                    <a:lumMod val="75000"/>
                  </a:schemeClr>
                </a:solidFill>
                <a:latin typeface="Arial" panose="020B0604020202020204" pitchFamily="34" charset="0"/>
                <a:cs typeface="Arial" panose="020B0604020202020204" pitchFamily="34" charset="0"/>
              </a:rPr>
              <a:t>(Age, sex)</a:t>
            </a:r>
          </a:p>
          <a:p>
            <a:pPr algn="ctr"/>
            <a:r>
              <a:rPr lang="en-US" sz="1440" b="1" dirty="0">
                <a:solidFill>
                  <a:schemeClr val="accent1">
                    <a:lumMod val="75000"/>
                  </a:schemeClr>
                </a:solidFill>
                <a:latin typeface="Arial" panose="020B0604020202020204" pitchFamily="34" charset="0"/>
                <a:cs typeface="Arial" panose="020B0604020202020204" pitchFamily="34" charset="0"/>
              </a:rPr>
              <a:t>Days [ED, ED]</a:t>
            </a:r>
          </a:p>
        </p:txBody>
      </p:sp>
      <p:sp>
        <p:nvSpPr>
          <p:cNvPr id="22" name="TextBox 21">
            <a:extLst>
              <a:ext uri="{FF2B5EF4-FFF2-40B4-BE49-F238E27FC236}">
                <a16:creationId xmlns:a16="http://schemas.microsoft.com/office/drawing/2014/main" xmlns="" id="{3C7FA48A-F400-47FC-B630-18AEBEAAFA41}"/>
              </a:ext>
            </a:extLst>
          </p:cNvPr>
          <p:cNvSpPr txBox="1"/>
          <p:nvPr/>
        </p:nvSpPr>
        <p:spPr>
          <a:xfrm>
            <a:off x="7386022" y="6030585"/>
            <a:ext cx="1778948" cy="502920"/>
          </a:xfrm>
          <a:prstGeom prst="rect">
            <a:avLst/>
          </a:prstGeom>
          <a:solidFill>
            <a:schemeClr val="bg1"/>
          </a:solidFill>
        </p:spPr>
        <p:txBody>
          <a:bodyPr wrap="none" rtlCol="0" anchor="ctr">
            <a:spAutoFit/>
          </a:bodyPr>
          <a:lstStyle/>
          <a:p>
            <a:pPr algn="ctr"/>
            <a:r>
              <a:rPr lang="en-US" sz="1600" b="1" dirty="0"/>
              <a:t>Follow up Window</a:t>
            </a:r>
          </a:p>
          <a:p>
            <a:pPr algn="ctr"/>
            <a:r>
              <a:rPr lang="en-US" sz="1600" b="1" dirty="0"/>
              <a:t>Days [0, </a:t>
            </a:r>
            <a:r>
              <a:rPr lang="en-US" sz="1600" b="1" dirty="0" err="1"/>
              <a:t>Censor</a:t>
            </a:r>
            <a:r>
              <a:rPr lang="en-US" sz="1600" b="1" baseline="30000" dirty="0" err="1"/>
              <a:t>a</a:t>
            </a:r>
            <a:r>
              <a:rPr lang="en-US" sz="1600" b="1" dirty="0"/>
              <a:t>]</a:t>
            </a:r>
          </a:p>
        </p:txBody>
      </p:sp>
      <p:sp>
        <p:nvSpPr>
          <p:cNvPr id="3" name="TextBox 2">
            <a:extLst>
              <a:ext uri="{FF2B5EF4-FFF2-40B4-BE49-F238E27FC236}">
                <a16:creationId xmlns:a16="http://schemas.microsoft.com/office/drawing/2014/main" xmlns="" id="{8DEA6873-4EA1-4D19-98A9-FBFE6E97B40B}"/>
              </a:ext>
            </a:extLst>
          </p:cNvPr>
          <p:cNvSpPr txBox="1"/>
          <p:nvPr/>
        </p:nvSpPr>
        <p:spPr>
          <a:xfrm>
            <a:off x="1306290" y="10697551"/>
            <a:ext cx="10262871" cy="642637"/>
          </a:xfrm>
          <a:prstGeom prst="rect">
            <a:avLst/>
          </a:prstGeom>
          <a:noFill/>
        </p:spPr>
        <p:txBody>
          <a:bodyPr wrap="none" rtlCol="0">
            <a:spAutoFit/>
          </a:bodyPr>
          <a:lstStyle/>
          <a:p>
            <a:pPr marL="342911" indent="-342911">
              <a:buAutoNum type="alphaLcPeriod"/>
            </a:pPr>
            <a:r>
              <a:rPr lang="en-US" dirty="0"/>
              <a:t>Censored at minimum of incident bladder cancer, death, disenrollment or end of the study period</a:t>
            </a:r>
          </a:p>
          <a:p>
            <a:pPr marL="342911" indent="-342911">
              <a:buAutoNum type="alphaLcPeriod"/>
            </a:pPr>
            <a:r>
              <a:rPr lang="en-US" dirty="0"/>
              <a:t>Controls risk-set matched on year of cohort entry, duration of follow up (from cohort entry), age and sex</a:t>
            </a:r>
          </a:p>
        </p:txBody>
      </p:sp>
    </p:spTree>
    <p:extLst>
      <p:ext uri="{BB962C8B-B14F-4D97-AF65-F5344CB8AC3E}">
        <p14:creationId xmlns:p14="http://schemas.microsoft.com/office/powerpoint/2010/main" val="10496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21">
            <a:extLst>
              <a:ext uri="{FF2B5EF4-FFF2-40B4-BE49-F238E27FC236}">
                <a16:creationId xmlns:a16="http://schemas.microsoft.com/office/drawing/2014/main" xmlns="" id="{EE8D94EC-D30F-C24F-B83D-44FA6627E0A6}"/>
              </a:ext>
            </a:extLst>
          </p:cNvPr>
          <p:cNvSpPr txBox="1"/>
          <p:nvPr/>
        </p:nvSpPr>
        <p:spPr>
          <a:xfrm>
            <a:off x="6846256" y="6704569"/>
            <a:ext cx="3519500" cy="609398"/>
          </a:xfrm>
          <a:prstGeom prst="rect">
            <a:avLst/>
          </a:prstGeom>
          <a:pattFill prst="wdUp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rgbClr val="002060"/>
                </a:solidFill>
                <a:latin typeface="Arial" panose="020B0604020202020204" pitchFamily="34" charset="0"/>
                <a:cs typeface="Arial" panose="020B0604020202020204" pitchFamily="34" charset="0"/>
              </a:rPr>
              <a:t>Follow-up Window</a:t>
            </a:r>
          </a:p>
          <a:p>
            <a:pPr algn="ctr"/>
            <a:r>
              <a:rPr lang="en-US" sz="1440" b="1" dirty="0">
                <a:solidFill>
                  <a:srgbClr val="002060"/>
                </a:solidFill>
                <a:latin typeface="Arial" panose="020B0604020202020204" pitchFamily="34" charset="0"/>
                <a:cs typeface="Arial" panose="020B0604020202020204" pitchFamily="34" charset="0"/>
              </a:rPr>
              <a:t>Days ([0, 365]</a:t>
            </a:r>
          </a:p>
        </p:txBody>
      </p:sp>
      <p:sp>
        <p:nvSpPr>
          <p:cNvPr id="158" name="Down Arrow 157">
            <a:extLst>
              <a:ext uri="{FF2B5EF4-FFF2-40B4-BE49-F238E27FC236}">
                <a16:creationId xmlns:a16="http://schemas.microsoft.com/office/drawing/2014/main" xmlns="" id="{F71D9E58-DA86-0545-8E48-C82B21440BD8}"/>
              </a:ext>
            </a:extLst>
          </p:cNvPr>
          <p:cNvSpPr/>
          <p:nvPr/>
        </p:nvSpPr>
        <p:spPr>
          <a:xfrm>
            <a:off x="6793985" y="2941538"/>
            <a:ext cx="227467" cy="5431536"/>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5" name="TextBox 4">
            <a:extLst>
              <a:ext uri="{FF2B5EF4-FFF2-40B4-BE49-F238E27FC236}">
                <a16:creationId xmlns:a16="http://schemas.microsoft.com/office/drawing/2014/main" xmlns="" id="{618BED2F-32C9-974D-B30F-8197F2EE59BD}"/>
              </a:ext>
            </a:extLst>
          </p:cNvPr>
          <p:cNvSpPr txBox="1"/>
          <p:nvPr/>
        </p:nvSpPr>
        <p:spPr>
          <a:xfrm>
            <a:off x="3179066" y="4789595"/>
            <a:ext cx="3671867" cy="830997"/>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Exclusion Assessment Window</a:t>
            </a:r>
          </a:p>
          <a:p>
            <a:pPr algn="ctr"/>
            <a:r>
              <a:rPr lang="en-US" sz="1440" b="1" dirty="0">
                <a:solidFill>
                  <a:schemeClr val="bg1"/>
                </a:solidFill>
                <a:latin typeface="Arial" panose="020B0604020202020204" pitchFamily="34" charset="0"/>
                <a:cs typeface="Arial" panose="020B0604020202020204" pitchFamily="34" charset="0"/>
              </a:rPr>
              <a:t>(Died)</a:t>
            </a:r>
          </a:p>
          <a:p>
            <a:pPr algn="ctr"/>
            <a:r>
              <a:rPr lang="en-US" sz="1440" b="1" dirty="0">
                <a:solidFill>
                  <a:schemeClr val="bg1"/>
                </a:solidFill>
                <a:latin typeface="Arial" panose="020B0604020202020204" pitchFamily="34" charset="0"/>
                <a:cs typeface="Arial" panose="020B0604020202020204" pitchFamily="34" charset="0"/>
              </a:rPr>
              <a:t>Days [-365, -1]</a:t>
            </a:r>
          </a:p>
        </p:txBody>
      </p:sp>
      <p:sp>
        <p:nvSpPr>
          <p:cNvPr id="6" name="TextBox 5">
            <a:extLst>
              <a:ext uri="{FF2B5EF4-FFF2-40B4-BE49-F238E27FC236}">
                <a16:creationId xmlns:a16="http://schemas.microsoft.com/office/drawing/2014/main" xmlns="" id="{C419821D-F976-EB4D-8C66-E7B72549FF6C}"/>
              </a:ext>
            </a:extLst>
          </p:cNvPr>
          <p:cNvSpPr txBox="1"/>
          <p:nvPr/>
        </p:nvSpPr>
        <p:spPr>
          <a:xfrm>
            <a:off x="3179066" y="5773048"/>
            <a:ext cx="3670063" cy="830997"/>
          </a:xfrm>
          <a:prstGeom prst="rect">
            <a:avLst/>
          </a:prstGeom>
          <a:solidFill>
            <a:schemeClr val="accent1">
              <a:lumMod val="75000"/>
            </a:schemeClr>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Covariate Assessment Window</a:t>
            </a:r>
          </a:p>
          <a:p>
            <a:pPr algn="ctr"/>
            <a:r>
              <a:rPr lang="en-US" sz="1440" b="1" dirty="0">
                <a:solidFill>
                  <a:schemeClr val="bg1"/>
                </a:solidFill>
                <a:latin typeface="Arial" panose="020B0604020202020204" pitchFamily="34" charset="0"/>
                <a:cs typeface="Arial" panose="020B0604020202020204" pitchFamily="34" charset="0"/>
              </a:rPr>
              <a:t>(Predictors of </a:t>
            </a:r>
            <a:r>
              <a:rPr lang="en-US" sz="1440" b="1" dirty="0" err="1">
                <a:solidFill>
                  <a:schemeClr val="bg1"/>
                </a:solidFill>
                <a:latin typeface="Arial" panose="020B0604020202020204" pitchFamily="34" charset="0"/>
                <a:cs typeface="Arial" panose="020B0604020202020204" pitchFamily="34" charset="0"/>
              </a:rPr>
              <a:t>mortality</a:t>
            </a:r>
            <a:r>
              <a:rPr lang="en-US" sz="1440" b="1" baseline="30000" dirty="0" err="1">
                <a:solidFill>
                  <a:schemeClr val="bg1"/>
                </a:solidFill>
                <a:latin typeface="Arial" panose="020B0604020202020204" pitchFamily="34" charset="0"/>
                <a:cs typeface="Arial" panose="020B0604020202020204" pitchFamily="34" charset="0"/>
              </a:rPr>
              <a:t>a</a:t>
            </a:r>
            <a:r>
              <a:rPr lang="en-US" sz="1440" b="1" dirty="0">
                <a:solidFill>
                  <a:schemeClr val="bg1"/>
                </a:solidFill>
                <a:latin typeface="Arial" panose="020B0604020202020204" pitchFamily="34" charset="0"/>
                <a:cs typeface="Arial" panose="020B0604020202020204" pitchFamily="34" charset="0"/>
              </a:rPr>
              <a:t>, </a:t>
            </a:r>
            <a:r>
              <a:rPr lang="en-US" sz="1440" b="1" dirty="0" err="1">
                <a:solidFill>
                  <a:schemeClr val="bg1"/>
                </a:solidFill>
                <a:latin typeface="Arial" panose="020B0604020202020204" pitchFamily="34" charset="0"/>
                <a:cs typeface="Arial" panose="020B0604020202020204" pitchFamily="34" charset="0"/>
              </a:rPr>
              <a:t>comorbidity</a:t>
            </a:r>
            <a:r>
              <a:rPr lang="en-US" sz="1440" b="1" baseline="30000" dirty="0" err="1">
                <a:solidFill>
                  <a:schemeClr val="bg1"/>
                </a:solidFill>
                <a:latin typeface="Arial" panose="020B0604020202020204" pitchFamily="34" charset="0"/>
                <a:cs typeface="Arial" panose="020B0604020202020204" pitchFamily="34" charset="0"/>
              </a:rPr>
              <a:t>b</a:t>
            </a:r>
            <a:r>
              <a:rPr lang="en-US" sz="1440" b="1" dirty="0">
                <a:solidFill>
                  <a:schemeClr val="bg1"/>
                </a:solidFill>
                <a:latin typeface="Arial" panose="020B0604020202020204" pitchFamily="34" charset="0"/>
                <a:cs typeface="Arial" panose="020B0604020202020204" pitchFamily="34" charset="0"/>
              </a:rPr>
              <a:t>)</a:t>
            </a:r>
          </a:p>
          <a:p>
            <a:pPr algn="ctr"/>
            <a:r>
              <a:rPr lang="en-US" sz="1440" b="1" dirty="0">
                <a:solidFill>
                  <a:schemeClr val="bg1"/>
                </a:solidFill>
                <a:latin typeface="Arial" panose="020B0604020202020204" pitchFamily="34" charset="0"/>
                <a:cs typeface="Arial" panose="020B0604020202020204" pitchFamily="34" charset="0"/>
              </a:rPr>
              <a:t>Days [-365, -1]</a:t>
            </a: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6030901" y="2167907"/>
            <a:ext cx="1760418" cy="757130"/>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Cohort Entry Date</a:t>
            </a:r>
          </a:p>
          <a:p>
            <a:pPr algn="ctr"/>
            <a:r>
              <a:rPr lang="en-US" sz="1440" b="1" dirty="0">
                <a:latin typeface="Arial" panose="020B0604020202020204" pitchFamily="34" charset="0"/>
                <a:cs typeface="Arial" panose="020B0604020202020204" pitchFamily="34" charset="0"/>
              </a:rPr>
              <a:t>(January 1, 2005)</a:t>
            </a:r>
          </a:p>
          <a:p>
            <a:pPr algn="ctr"/>
            <a:r>
              <a:rPr lang="en-US" sz="1440" b="1" dirty="0">
                <a:latin typeface="Arial" panose="020B0604020202020204" pitchFamily="34" charset="0"/>
                <a:cs typeface="Arial" panose="020B0604020202020204" pitchFamily="34" charset="0"/>
              </a:rPr>
              <a:t>Day 0</a:t>
            </a:r>
          </a:p>
        </p:txBody>
      </p:sp>
      <p:sp>
        <p:nvSpPr>
          <p:cNvPr id="154" name="TextBox 153">
            <a:extLst>
              <a:ext uri="{FF2B5EF4-FFF2-40B4-BE49-F238E27FC236}">
                <a16:creationId xmlns:a16="http://schemas.microsoft.com/office/drawing/2014/main" xmlns="" id="{DFA821A0-AAD6-4F48-89E4-E6C5D04B5909}"/>
              </a:ext>
            </a:extLst>
          </p:cNvPr>
          <p:cNvSpPr txBox="1"/>
          <p:nvPr/>
        </p:nvSpPr>
        <p:spPr>
          <a:xfrm>
            <a:off x="1015875" y="1650425"/>
            <a:ext cx="3786036" cy="341632"/>
          </a:xfrm>
          <a:prstGeom prst="rect">
            <a:avLst/>
          </a:prstGeom>
          <a:noFill/>
        </p:spPr>
        <p:txBody>
          <a:bodyPr wrap="none" rtlCol="0">
            <a:spAutoFit/>
          </a:bodyPr>
          <a:lstStyle/>
          <a:p>
            <a:r>
              <a:rPr lang="en-US" sz="1620" b="1" dirty="0">
                <a:latin typeface="Arial" panose="020B0604020202020204" pitchFamily="34" charset="0"/>
                <a:cs typeface="Arial" panose="020B0604020202020204" pitchFamily="34" charset="0"/>
              </a:rPr>
              <a:t>E-Figure 1. Time-based cohort entry </a:t>
            </a:r>
          </a:p>
        </p:txBody>
      </p:sp>
      <p:cxnSp>
        <p:nvCxnSpPr>
          <p:cNvPr id="77" name="Straight Connector 76">
            <a:extLst>
              <a:ext uri="{FF2B5EF4-FFF2-40B4-BE49-F238E27FC236}">
                <a16:creationId xmlns:a16="http://schemas.microsoft.com/office/drawing/2014/main" xmlns="" id="{98D487A6-5822-FC45-9C90-F34259AB69C5}"/>
              </a:ext>
            </a:extLst>
          </p:cNvPr>
          <p:cNvCxnSpPr>
            <a:cxnSpLocks/>
          </p:cNvCxnSpPr>
          <p:nvPr/>
        </p:nvCxnSpPr>
        <p:spPr>
          <a:xfrm>
            <a:off x="1215699" y="7461967"/>
            <a:ext cx="9710928"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5FABDB67-FC5E-DE43-A656-057E76DA0F1A}"/>
              </a:ext>
            </a:extLst>
          </p:cNvPr>
          <p:cNvSpPr txBox="1"/>
          <p:nvPr/>
        </p:nvSpPr>
        <p:spPr>
          <a:xfrm>
            <a:off x="10123082" y="7594644"/>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13" name="TextBox 12">
            <a:extLst>
              <a:ext uri="{FF2B5EF4-FFF2-40B4-BE49-F238E27FC236}">
                <a16:creationId xmlns:a16="http://schemas.microsoft.com/office/drawing/2014/main" xmlns="" id="{3DC0F1C2-7CC0-43FC-8882-272367EE1625}"/>
              </a:ext>
            </a:extLst>
          </p:cNvPr>
          <p:cNvSpPr txBox="1"/>
          <p:nvPr/>
        </p:nvSpPr>
        <p:spPr>
          <a:xfrm>
            <a:off x="1888953" y="4063514"/>
            <a:ext cx="1234440" cy="387798"/>
          </a:xfrm>
          <a:prstGeom prst="rect">
            <a:avLst/>
          </a:prstGeom>
          <a:solidFill>
            <a:srgbClr val="00B0F0"/>
          </a:solidFill>
        </p:spPr>
        <p:txBody>
          <a:bodyPr wrap="square" tIns="82296" bIns="82296" rtlCol="0" anchor="ctr">
            <a:spAutoFit/>
          </a:bodyPr>
          <a:lstStyle/>
          <a:p>
            <a:pPr algn="ctr"/>
            <a:endParaRPr lang="en-US" sz="1440" b="1" dirty="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2708EE56-7C83-4F6D-9B64-23B994B47A13}"/>
              </a:ext>
            </a:extLst>
          </p:cNvPr>
          <p:cNvSpPr/>
          <p:nvPr/>
        </p:nvSpPr>
        <p:spPr>
          <a:xfrm>
            <a:off x="3183292" y="3879622"/>
            <a:ext cx="3560293" cy="975036"/>
          </a:xfrm>
          <a:prstGeom prst="rect">
            <a:avLst/>
          </a:prstGeom>
        </p:spPr>
        <p:txBody>
          <a:bodyPr wrap="square">
            <a:spAutoFit/>
          </a:bodyPr>
          <a:lstStyle/>
          <a:p>
            <a:pPr algn="ctr"/>
            <a:r>
              <a:rPr lang="en-US" sz="1440" b="1" dirty="0">
                <a:solidFill>
                  <a:srgbClr val="00B0F0"/>
                </a:solidFill>
                <a:latin typeface="Arial" panose="020B0604020202020204" pitchFamily="34" charset="0"/>
                <a:cs typeface="Arial" panose="020B0604020202020204" pitchFamily="34" charset="0"/>
              </a:rPr>
              <a:t>Exclusion Assessment Window</a:t>
            </a:r>
          </a:p>
          <a:p>
            <a:pPr algn="ctr"/>
            <a:r>
              <a:rPr lang="en-US" sz="1440" b="1" dirty="0">
                <a:solidFill>
                  <a:srgbClr val="00B0F0"/>
                </a:solidFill>
                <a:latin typeface="Arial" panose="020B0604020202020204" pitchFamily="34" charset="0"/>
                <a:cs typeface="Arial" panose="020B0604020202020204" pitchFamily="34" charset="0"/>
              </a:rPr>
              <a:t>(No pharmacy claim)</a:t>
            </a:r>
          </a:p>
          <a:p>
            <a:pPr algn="ctr"/>
            <a:r>
              <a:rPr lang="en-US" sz="1440" b="1" dirty="0">
                <a:solidFill>
                  <a:srgbClr val="00B0F0"/>
                </a:solidFill>
                <a:latin typeface="Arial" panose="020B0604020202020204" pitchFamily="34" charset="0"/>
                <a:cs typeface="Arial" panose="020B0604020202020204" pitchFamily="34" charset="0"/>
              </a:rPr>
              <a:t>Days [-485, -365]</a:t>
            </a:r>
          </a:p>
          <a:p>
            <a:pPr algn="ctr"/>
            <a:endParaRPr lang="en-US" sz="1440" b="1" dirty="0">
              <a:solidFill>
                <a:srgbClr val="00B0F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078147D4-B568-4ED5-9E45-FE8ED40DCC5D}"/>
              </a:ext>
            </a:extLst>
          </p:cNvPr>
          <p:cNvSpPr/>
          <p:nvPr/>
        </p:nvSpPr>
        <p:spPr>
          <a:xfrm>
            <a:off x="6849129" y="2958974"/>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solidFill>
                <a:srgbClr val="00B0F0"/>
              </a:solidFill>
            </a:endParaRPr>
          </a:p>
        </p:txBody>
      </p:sp>
      <p:sp>
        <p:nvSpPr>
          <p:cNvPr id="17" name="TextBox 16">
            <a:extLst>
              <a:ext uri="{FF2B5EF4-FFF2-40B4-BE49-F238E27FC236}">
                <a16:creationId xmlns:a16="http://schemas.microsoft.com/office/drawing/2014/main" xmlns="" id="{FB23F61A-B222-4E94-BA20-B940EFF35656}"/>
              </a:ext>
            </a:extLst>
          </p:cNvPr>
          <p:cNvSpPr txBox="1"/>
          <p:nvPr/>
        </p:nvSpPr>
        <p:spPr>
          <a:xfrm>
            <a:off x="3533142" y="2956819"/>
            <a:ext cx="3315989" cy="830997"/>
          </a:xfrm>
          <a:prstGeom prst="rect">
            <a:avLst/>
          </a:prstGeom>
          <a:noFill/>
        </p:spPr>
        <p:txBody>
          <a:bodyPr wrap="square" tIns="82296" bIns="82296" rtlCol="0">
            <a:spAutoFit/>
          </a:bodyPr>
          <a:lstStyle/>
          <a:p>
            <a:pPr algn="r"/>
            <a:r>
              <a:rPr lang="en-US" sz="1440" b="1" dirty="0">
                <a:solidFill>
                  <a:srgbClr val="00B0F0"/>
                </a:solidFill>
                <a:latin typeface="Arial" panose="020B0604020202020204" pitchFamily="34" charset="0"/>
                <a:cs typeface="Arial" panose="020B0604020202020204" pitchFamily="34" charset="0"/>
              </a:rPr>
              <a:t>Exclusion Assessment Window</a:t>
            </a:r>
          </a:p>
          <a:p>
            <a:pPr algn="r"/>
            <a:r>
              <a:rPr lang="en-US" sz="1440" b="1" dirty="0">
                <a:solidFill>
                  <a:srgbClr val="00B0F0"/>
                </a:solidFill>
                <a:latin typeface="Arial" panose="020B0604020202020204" pitchFamily="34" charset="0"/>
                <a:cs typeface="Arial" panose="020B0604020202020204" pitchFamily="34" charset="0"/>
              </a:rPr>
              <a:t>(Age ≤ 65)</a:t>
            </a:r>
          </a:p>
          <a:p>
            <a:pPr algn="r"/>
            <a:r>
              <a:rPr lang="en-US" sz="1440" b="1" dirty="0">
                <a:solidFill>
                  <a:srgbClr val="00B0F0"/>
                </a:solidFill>
                <a:latin typeface="Arial" panose="020B0604020202020204" pitchFamily="34" charset="0"/>
                <a:cs typeface="Arial" panose="020B0604020202020204" pitchFamily="34" charset="0"/>
              </a:rPr>
              <a:t>Days [0, 0]</a:t>
            </a:r>
          </a:p>
        </p:txBody>
      </p:sp>
      <p:sp>
        <p:nvSpPr>
          <p:cNvPr id="4" name="TextBox 3">
            <a:extLst>
              <a:ext uri="{FF2B5EF4-FFF2-40B4-BE49-F238E27FC236}">
                <a16:creationId xmlns:a16="http://schemas.microsoft.com/office/drawing/2014/main" xmlns="" id="{96434E78-8223-449D-98E9-590C6365EB0F}"/>
              </a:ext>
            </a:extLst>
          </p:cNvPr>
          <p:cNvSpPr txBox="1"/>
          <p:nvPr/>
        </p:nvSpPr>
        <p:spPr>
          <a:xfrm>
            <a:off x="1064280" y="8515953"/>
            <a:ext cx="10532561" cy="1335443"/>
          </a:xfrm>
          <a:prstGeom prst="rect">
            <a:avLst/>
          </a:prstGeom>
          <a:noFill/>
        </p:spPr>
        <p:txBody>
          <a:bodyPr wrap="square" rtlCol="0">
            <a:spAutoFit/>
          </a:bodyPr>
          <a:lstStyle/>
          <a:p>
            <a:pPr marL="308626" indent="-308626">
              <a:buAutoNum type="alphaLcPeriod"/>
            </a:pPr>
            <a:r>
              <a:rPr lang="en-US" sz="1620" dirty="0"/>
              <a:t>Predictors of mortality included 17 conditions included in Romano’s adaptation of the </a:t>
            </a:r>
            <a:r>
              <a:rPr lang="en-US" sz="1620" dirty="0" err="1"/>
              <a:t>Charlson</a:t>
            </a:r>
            <a:r>
              <a:rPr lang="en-US" sz="1620" dirty="0"/>
              <a:t> Index, 30 conditions included in the </a:t>
            </a:r>
            <a:r>
              <a:rPr lang="en-US" sz="1620" dirty="0" err="1"/>
              <a:t>Elixhauser</a:t>
            </a:r>
            <a:r>
              <a:rPr lang="en-US" sz="1620" dirty="0"/>
              <a:t> score (details in appendix)</a:t>
            </a:r>
          </a:p>
          <a:p>
            <a:pPr marL="308626" indent="-308626">
              <a:buAutoNum type="alphaLcPeriod"/>
            </a:pPr>
            <a:r>
              <a:rPr lang="en-US" sz="1620" dirty="0"/>
              <a:t>Other comorbidities measured included: hospitalization, use of any prescription drug, receipt of any diagnosis, any physician visit, any time in a nursing home, number of hospital days, number of distinct prescription drugs used, number of diagnoses, and number of physician visits </a:t>
            </a:r>
          </a:p>
        </p:txBody>
      </p:sp>
      <p:sp>
        <p:nvSpPr>
          <p:cNvPr id="18" name="TextBox 17">
            <a:extLst>
              <a:ext uri="{FF2B5EF4-FFF2-40B4-BE49-F238E27FC236}">
                <a16:creationId xmlns:a16="http://schemas.microsoft.com/office/drawing/2014/main" xmlns="" id="{0E995BCA-DA45-486A-8EC5-2E616CCF5D0F}"/>
              </a:ext>
            </a:extLst>
          </p:cNvPr>
          <p:cNvSpPr txBox="1"/>
          <p:nvPr/>
        </p:nvSpPr>
        <p:spPr>
          <a:xfrm>
            <a:off x="7793242" y="6763641"/>
            <a:ext cx="1778948" cy="502920"/>
          </a:xfrm>
          <a:prstGeom prst="rect">
            <a:avLst/>
          </a:prstGeom>
          <a:solidFill>
            <a:schemeClr val="bg1"/>
          </a:solidFill>
        </p:spPr>
        <p:txBody>
          <a:bodyPr wrap="none" rtlCol="0" anchor="ctr">
            <a:spAutoFit/>
          </a:bodyPr>
          <a:lstStyle/>
          <a:p>
            <a:pPr algn="ctr"/>
            <a:r>
              <a:rPr lang="en-US" sz="1600" b="1" dirty="0"/>
              <a:t>Follow up Window</a:t>
            </a:r>
          </a:p>
          <a:p>
            <a:pPr algn="ctr"/>
            <a:r>
              <a:rPr lang="en-US" sz="1600" b="1" dirty="0"/>
              <a:t>Days [0, 365]</a:t>
            </a:r>
          </a:p>
        </p:txBody>
      </p:sp>
    </p:spTree>
    <p:extLst>
      <p:ext uri="{BB962C8B-B14F-4D97-AF65-F5344CB8AC3E}">
        <p14:creationId xmlns:p14="http://schemas.microsoft.com/office/powerpoint/2010/main" val="404133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BCCA357-9AEE-0745-A34A-EFCAAC9A6FD7}"/>
              </a:ext>
            </a:extLst>
          </p:cNvPr>
          <p:cNvSpPr/>
          <p:nvPr/>
        </p:nvSpPr>
        <p:spPr>
          <a:xfrm>
            <a:off x="8062073" y="5604326"/>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158" name="Down Arrow 157">
            <a:extLst>
              <a:ext uri="{FF2B5EF4-FFF2-40B4-BE49-F238E27FC236}">
                <a16:creationId xmlns:a16="http://schemas.microsoft.com/office/drawing/2014/main" xmlns="" id="{F71D9E58-DA86-0545-8E48-C82B21440BD8}"/>
              </a:ext>
            </a:extLst>
          </p:cNvPr>
          <p:cNvSpPr/>
          <p:nvPr/>
        </p:nvSpPr>
        <p:spPr>
          <a:xfrm>
            <a:off x="8004749" y="3825752"/>
            <a:ext cx="227467" cy="5925312"/>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5" name="TextBox 4">
            <a:extLst>
              <a:ext uri="{FF2B5EF4-FFF2-40B4-BE49-F238E27FC236}">
                <a16:creationId xmlns:a16="http://schemas.microsoft.com/office/drawing/2014/main" xmlns="" id="{618BED2F-32C9-974D-B30F-8197F2EE59BD}"/>
              </a:ext>
            </a:extLst>
          </p:cNvPr>
          <p:cNvSpPr txBox="1"/>
          <p:nvPr/>
        </p:nvSpPr>
        <p:spPr>
          <a:xfrm>
            <a:off x="3432109" y="4713766"/>
            <a:ext cx="4629962" cy="830997"/>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Exclusion Assessment Window</a:t>
            </a:r>
          </a:p>
          <a:p>
            <a:pPr algn="ctr"/>
            <a:r>
              <a:rPr lang="en-US" sz="1440" b="1" dirty="0">
                <a:solidFill>
                  <a:schemeClr val="bg1"/>
                </a:solidFill>
                <a:latin typeface="Arial" panose="020B0604020202020204" pitchFamily="34" charset="0"/>
                <a:cs typeface="Arial" panose="020B0604020202020204" pitchFamily="34" charset="0"/>
              </a:rPr>
              <a:t>(&gt;3 years of medical history in data source)</a:t>
            </a:r>
          </a:p>
          <a:p>
            <a:pPr algn="ctr"/>
            <a:r>
              <a:rPr lang="en-US" sz="1440" b="1" dirty="0">
                <a:solidFill>
                  <a:schemeClr val="bg1"/>
                </a:solidFill>
                <a:latin typeface="Arial" panose="020B0604020202020204" pitchFamily="34" charset="0"/>
                <a:cs typeface="Arial" panose="020B0604020202020204" pitchFamily="34" charset="0"/>
              </a:rPr>
              <a:t>Days [-1095, -1]</a:t>
            </a:r>
          </a:p>
        </p:txBody>
      </p:sp>
      <p:sp>
        <p:nvSpPr>
          <p:cNvPr id="6" name="TextBox 5">
            <a:extLst>
              <a:ext uri="{FF2B5EF4-FFF2-40B4-BE49-F238E27FC236}">
                <a16:creationId xmlns:a16="http://schemas.microsoft.com/office/drawing/2014/main" xmlns="" id="{C419821D-F976-EB4D-8C66-E7B72549FF6C}"/>
              </a:ext>
            </a:extLst>
          </p:cNvPr>
          <p:cNvSpPr txBox="1"/>
          <p:nvPr/>
        </p:nvSpPr>
        <p:spPr>
          <a:xfrm>
            <a:off x="5482557" y="7386543"/>
            <a:ext cx="2320167"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a:t>
            </a:r>
          </a:p>
          <a:p>
            <a:pPr algn="ctr"/>
            <a:r>
              <a:rPr lang="en-US" sz="1440" b="1" dirty="0">
                <a:solidFill>
                  <a:schemeClr val="bg1"/>
                </a:solidFill>
                <a:latin typeface="Arial" panose="020B0604020202020204" pitchFamily="34" charset="0"/>
                <a:cs typeface="Arial" panose="020B0604020202020204" pitchFamily="34" charset="0"/>
              </a:rPr>
              <a:t>(Exposure effects)</a:t>
            </a:r>
          </a:p>
          <a:p>
            <a:pPr algn="ctr"/>
            <a:r>
              <a:rPr lang="en-US" sz="1440" b="1" dirty="0">
                <a:solidFill>
                  <a:schemeClr val="bg1"/>
                </a:solidFill>
                <a:latin typeface="Arial" panose="020B0604020202020204" pitchFamily="34" charset="0"/>
                <a:cs typeface="Arial" panose="020B0604020202020204" pitchFamily="34" charset="0"/>
              </a:rPr>
              <a:t>Days [-364, -12]</a:t>
            </a: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7046297" y="2958468"/>
            <a:ext cx="2159567" cy="757130"/>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Event Date</a:t>
            </a:r>
          </a:p>
          <a:p>
            <a:pPr algn="ctr"/>
            <a:r>
              <a:rPr lang="en-US" sz="1440" b="1" dirty="0">
                <a:latin typeface="Arial" panose="020B0604020202020204" pitchFamily="34" charset="0"/>
                <a:cs typeface="Arial" panose="020B0604020202020204" pitchFamily="34" charset="0"/>
              </a:rPr>
              <a:t>(Myocardial Infarction)</a:t>
            </a:r>
          </a:p>
          <a:p>
            <a:pPr algn="ctr"/>
            <a:r>
              <a:rPr lang="en-US" sz="1440" b="1" dirty="0">
                <a:latin typeface="Arial" panose="020B0604020202020204" pitchFamily="34" charset="0"/>
                <a:cs typeface="Arial" panose="020B0604020202020204" pitchFamily="34" charset="0"/>
              </a:rPr>
              <a:t>Day 0</a:t>
            </a:r>
          </a:p>
        </p:txBody>
      </p:sp>
      <p:sp>
        <p:nvSpPr>
          <p:cNvPr id="76" name="TextBox 75">
            <a:extLst>
              <a:ext uri="{FF2B5EF4-FFF2-40B4-BE49-F238E27FC236}">
                <a16:creationId xmlns:a16="http://schemas.microsoft.com/office/drawing/2014/main" xmlns="" id="{8837D92B-C621-D445-B937-FC8B1597C1E8}"/>
              </a:ext>
            </a:extLst>
          </p:cNvPr>
          <p:cNvSpPr txBox="1"/>
          <p:nvPr/>
        </p:nvSpPr>
        <p:spPr>
          <a:xfrm>
            <a:off x="4389287" y="5580092"/>
            <a:ext cx="3627901" cy="830997"/>
          </a:xfrm>
          <a:prstGeom prst="rect">
            <a:avLst/>
          </a:prstGeom>
          <a:noFill/>
        </p:spPr>
        <p:txBody>
          <a:bodyPr wrap="square" tIns="82296" bIns="82296" rtlCol="0">
            <a:spAutoFit/>
          </a:bodyPr>
          <a:lstStyle/>
          <a:p>
            <a:pPr algn="r"/>
            <a:r>
              <a:rPr lang="en-US" sz="1440" b="1" dirty="0">
                <a:solidFill>
                  <a:srgbClr val="00B0F0"/>
                </a:solidFill>
                <a:latin typeface="Arial" panose="020B0604020202020204" pitchFamily="34" charset="0"/>
                <a:cs typeface="Arial" panose="020B0604020202020204" pitchFamily="34" charset="0"/>
              </a:rPr>
              <a:t>Exclusion Assessment Window</a:t>
            </a:r>
          </a:p>
          <a:p>
            <a:pPr algn="r"/>
            <a:r>
              <a:rPr lang="en-US" sz="1440" b="1" dirty="0">
                <a:solidFill>
                  <a:srgbClr val="00B0F0"/>
                </a:solidFill>
                <a:latin typeface="Arial" panose="020B0604020202020204" pitchFamily="34" charset="0"/>
                <a:cs typeface="Arial" panose="020B0604020202020204" pitchFamily="34" charset="0"/>
              </a:rPr>
              <a:t>(Age ≤ 75)</a:t>
            </a:r>
          </a:p>
          <a:p>
            <a:pPr algn="r"/>
            <a:r>
              <a:rPr lang="en-US" sz="1440" b="1" dirty="0">
                <a:solidFill>
                  <a:srgbClr val="00B0F0"/>
                </a:solidFill>
                <a:latin typeface="Arial" panose="020B0604020202020204" pitchFamily="34" charset="0"/>
                <a:cs typeface="Arial" panose="020B0604020202020204" pitchFamily="34" charset="0"/>
              </a:rPr>
              <a:t>Days [0, 0]</a:t>
            </a:r>
          </a:p>
        </p:txBody>
      </p:sp>
      <p:cxnSp>
        <p:nvCxnSpPr>
          <p:cNvPr id="77" name="Straight Connector 76">
            <a:extLst>
              <a:ext uri="{FF2B5EF4-FFF2-40B4-BE49-F238E27FC236}">
                <a16:creationId xmlns:a16="http://schemas.microsoft.com/office/drawing/2014/main" xmlns="" id="{98D487A6-5822-FC45-9C90-F34259AB69C5}"/>
              </a:ext>
            </a:extLst>
          </p:cNvPr>
          <p:cNvCxnSpPr>
            <a:cxnSpLocks/>
          </p:cNvCxnSpPr>
          <p:nvPr/>
        </p:nvCxnSpPr>
        <p:spPr>
          <a:xfrm>
            <a:off x="1565729" y="9207013"/>
            <a:ext cx="7653528"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5FABDB67-FC5E-DE43-A656-057E76DA0F1A}"/>
              </a:ext>
            </a:extLst>
          </p:cNvPr>
          <p:cNvSpPr txBox="1"/>
          <p:nvPr/>
        </p:nvSpPr>
        <p:spPr>
          <a:xfrm>
            <a:off x="8480524" y="9295433"/>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13" name="TextBox 12">
            <a:extLst>
              <a:ext uri="{FF2B5EF4-FFF2-40B4-BE49-F238E27FC236}">
                <a16:creationId xmlns:a16="http://schemas.microsoft.com/office/drawing/2014/main" xmlns="" id="{AB52BBFB-5871-CE4A-8E4A-E2961F90567E}"/>
              </a:ext>
            </a:extLst>
          </p:cNvPr>
          <p:cNvSpPr txBox="1"/>
          <p:nvPr/>
        </p:nvSpPr>
        <p:spPr>
          <a:xfrm>
            <a:off x="1878334" y="3825755"/>
            <a:ext cx="6183741"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a:t>
            </a:r>
          </a:p>
          <a:p>
            <a:pPr algn="ctr"/>
            <a:r>
              <a:rPr lang="en-US" sz="1440" b="1" dirty="0">
                <a:solidFill>
                  <a:schemeClr val="bg1"/>
                </a:solidFill>
                <a:latin typeface="Arial" panose="020B0604020202020204" pitchFamily="34" charset="0"/>
                <a:cs typeface="Arial" panose="020B0604020202020204" pitchFamily="34" charset="0"/>
              </a:rPr>
              <a:t>(Outcome – myocardial infarction)</a:t>
            </a:r>
          </a:p>
          <a:p>
            <a:pPr algn="ctr"/>
            <a:r>
              <a:rPr lang="en-US" sz="1440" b="1" dirty="0">
                <a:solidFill>
                  <a:schemeClr val="bg1"/>
                </a:solidFill>
                <a:latin typeface="Arial" panose="020B0604020202020204" pitchFamily="34" charset="0"/>
                <a:cs typeface="Arial" panose="020B0604020202020204" pitchFamily="34" charset="0"/>
              </a:rPr>
              <a:t>Days [-∞, -1]</a:t>
            </a:r>
          </a:p>
        </p:txBody>
      </p:sp>
      <p:sp>
        <p:nvSpPr>
          <p:cNvPr id="14" name="TextBox 13">
            <a:extLst>
              <a:ext uri="{FF2B5EF4-FFF2-40B4-BE49-F238E27FC236}">
                <a16:creationId xmlns:a16="http://schemas.microsoft.com/office/drawing/2014/main" xmlns="" id="{D3832E89-3E9D-1744-8F88-89D7927954F0}"/>
              </a:ext>
            </a:extLst>
          </p:cNvPr>
          <p:cNvSpPr txBox="1"/>
          <p:nvPr/>
        </p:nvSpPr>
        <p:spPr>
          <a:xfrm>
            <a:off x="1015873" y="2412425"/>
            <a:ext cx="7286290" cy="341632"/>
          </a:xfrm>
          <a:prstGeom prst="rect">
            <a:avLst/>
          </a:prstGeom>
          <a:noFill/>
        </p:spPr>
        <p:txBody>
          <a:bodyPr wrap="none" rtlCol="0">
            <a:spAutoFit/>
          </a:bodyPr>
          <a:lstStyle/>
          <a:p>
            <a:r>
              <a:rPr lang="en-US" sz="1620" b="1" dirty="0">
                <a:latin typeface="Arial" panose="020B0604020202020204" pitchFamily="34" charset="0"/>
                <a:cs typeface="Arial" panose="020B0604020202020204" pitchFamily="34" charset="0"/>
              </a:rPr>
              <a:t>E-Figure 2. An outcome-indexed self-controlled design (case-crossover)</a:t>
            </a:r>
          </a:p>
        </p:txBody>
      </p:sp>
      <p:sp>
        <p:nvSpPr>
          <p:cNvPr id="18" name="Rectangle 17">
            <a:extLst>
              <a:ext uri="{FF2B5EF4-FFF2-40B4-BE49-F238E27FC236}">
                <a16:creationId xmlns:a16="http://schemas.microsoft.com/office/drawing/2014/main" xmlns="" id="{28EEF80A-41FA-534E-A6F3-E20E9494FEC2}"/>
              </a:ext>
            </a:extLst>
          </p:cNvPr>
          <p:cNvSpPr/>
          <p:nvPr/>
        </p:nvSpPr>
        <p:spPr>
          <a:xfrm>
            <a:off x="7802722" y="6489284"/>
            <a:ext cx="259351" cy="8306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19" name="Rectangle 18">
            <a:extLst>
              <a:ext uri="{FF2B5EF4-FFF2-40B4-BE49-F238E27FC236}">
                <a16:creationId xmlns:a16="http://schemas.microsoft.com/office/drawing/2014/main" xmlns="" id="{66CBA2DF-E8B5-A144-81CF-D87DF882A80D}"/>
              </a:ext>
            </a:extLst>
          </p:cNvPr>
          <p:cNvSpPr/>
          <p:nvPr/>
        </p:nvSpPr>
        <p:spPr>
          <a:xfrm>
            <a:off x="5214060" y="8311131"/>
            <a:ext cx="259351" cy="8306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20" name="TextBox 19">
            <a:extLst>
              <a:ext uri="{FF2B5EF4-FFF2-40B4-BE49-F238E27FC236}">
                <a16:creationId xmlns:a16="http://schemas.microsoft.com/office/drawing/2014/main" xmlns="" id="{6510D220-E862-9448-8DE2-24D7C6EB1226}"/>
              </a:ext>
            </a:extLst>
          </p:cNvPr>
          <p:cNvSpPr txBox="1"/>
          <p:nvPr/>
        </p:nvSpPr>
        <p:spPr>
          <a:xfrm>
            <a:off x="1565731" y="8280074"/>
            <a:ext cx="3639185" cy="830997"/>
          </a:xfrm>
          <a:prstGeom prst="rect">
            <a:avLst/>
          </a:prstGeom>
          <a:noFill/>
        </p:spPr>
        <p:txBody>
          <a:bodyPr wrap="square" tIns="82296" bIns="82296" rtlCol="0">
            <a:spAutoFit/>
          </a:bodyPr>
          <a:lstStyle/>
          <a:p>
            <a:pPr algn="r"/>
            <a:r>
              <a:rPr lang="en-US" sz="1440" b="1" dirty="0">
                <a:solidFill>
                  <a:srgbClr val="002060"/>
                </a:solidFill>
                <a:latin typeface="Arial" panose="020B0604020202020204" pitchFamily="34" charset="0"/>
                <a:cs typeface="Arial" panose="020B0604020202020204" pitchFamily="34" charset="0"/>
              </a:rPr>
              <a:t>Exposure Assessment Window</a:t>
            </a:r>
          </a:p>
          <a:p>
            <a:pPr algn="r"/>
            <a:r>
              <a:rPr lang="en-US" sz="1440" b="1" dirty="0">
                <a:solidFill>
                  <a:srgbClr val="002060"/>
                </a:solidFill>
                <a:latin typeface="Arial" panose="020B0604020202020204" pitchFamily="34" charset="0"/>
                <a:cs typeface="Arial" panose="020B0604020202020204" pitchFamily="34" charset="0"/>
              </a:rPr>
              <a:t>(Acute Resp. Infection)</a:t>
            </a:r>
          </a:p>
          <a:p>
            <a:pPr algn="r"/>
            <a:r>
              <a:rPr lang="en-US" sz="1440" b="1" dirty="0">
                <a:solidFill>
                  <a:srgbClr val="002060"/>
                </a:solidFill>
                <a:latin typeface="Arial" panose="020B0604020202020204" pitchFamily="34" charset="0"/>
                <a:cs typeface="Arial" panose="020B0604020202020204" pitchFamily="34" charset="0"/>
              </a:rPr>
              <a:t>Days [-376, -365]</a:t>
            </a:r>
          </a:p>
        </p:txBody>
      </p:sp>
      <p:sp>
        <p:nvSpPr>
          <p:cNvPr id="21" name="TextBox 20">
            <a:extLst>
              <a:ext uri="{FF2B5EF4-FFF2-40B4-BE49-F238E27FC236}">
                <a16:creationId xmlns:a16="http://schemas.microsoft.com/office/drawing/2014/main" xmlns="" id="{ED9FA3EE-B6AA-6040-AA36-DD64296679A7}"/>
              </a:ext>
            </a:extLst>
          </p:cNvPr>
          <p:cNvSpPr txBox="1"/>
          <p:nvPr/>
        </p:nvSpPr>
        <p:spPr>
          <a:xfrm>
            <a:off x="4260550" y="6455490"/>
            <a:ext cx="3533026" cy="830997"/>
          </a:xfrm>
          <a:prstGeom prst="rect">
            <a:avLst/>
          </a:prstGeom>
          <a:noFill/>
        </p:spPr>
        <p:txBody>
          <a:bodyPr wrap="square" tIns="82296" bIns="82296" rtlCol="0">
            <a:spAutoFit/>
          </a:bodyPr>
          <a:lstStyle/>
          <a:p>
            <a:pPr algn="r"/>
            <a:r>
              <a:rPr lang="en-US" sz="1440" b="1" dirty="0">
                <a:solidFill>
                  <a:srgbClr val="002060"/>
                </a:solidFill>
                <a:latin typeface="Arial" panose="020B0604020202020204" pitchFamily="34" charset="0"/>
                <a:cs typeface="Arial" panose="020B0604020202020204" pitchFamily="34" charset="0"/>
              </a:rPr>
              <a:t>Exposure Assessment Window</a:t>
            </a:r>
          </a:p>
          <a:p>
            <a:pPr algn="r"/>
            <a:r>
              <a:rPr lang="en-US" sz="1440" b="1" dirty="0">
                <a:solidFill>
                  <a:srgbClr val="002060"/>
                </a:solidFill>
                <a:latin typeface="Arial" panose="020B0604020202020204" pitchFamily="34" charset="0"/>
                <a:cs typeface="Arial" panose="020B0604020202020204" pitchFamily="34" charset="0"/>
              </a:rPr>
              <a:t>(Acute Resp. Infection)</a:t>
            </a:r>
          </a:p>
          <a:p>
            <a:pPr algn="r"/>
            <a:r>
              <a:rPr lang="en-US" sz="1440" b="1" dirty="0">
                <a:solidFill>
                  <a:srgbClr val="002060"/>
                </a:solidFill>
                <a:latin typeface="Arial" panose="020B0604020202020204" pitchFamily="34" charset="0"/>
                <a:cs typeface="Arial" panose="020B0604020202020204" pitchFamily="34" charset="0"/>
              </a:rPr>
              <a:t>Days [-11, -1]</a:t>
            </a:r>
          </a:p>
        </p:txBody>
      </p:sp>
    </p:spTree>
    <p:extLst>
      <p:ext uri="{BB962C8B-B14F-4D97-AF65-F5344CB8AC3E}">
        <p14:creationId xmlns:p14="http://schemas.microsoft.com/office/powerpoint/2010/main" val="331739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own Arrow 157">
            <a:extLst>
              <a:ext uri="{FF2B5EF4-FFF2-40B4-BE49-F238E27FC236}">
                <a16:creationId xmlns:a16="http://schemas.microsoft.com/office/drawing/2014/main" xmlns="" id="{F71D9E58-DA86-0545-8E48-C82B21440BD8}"/>
              </a:ext>
            </a:extLst>
          </p:cNvPr>
          <p:cNvSpPr/>
          <p:nvPr/>
        </p:nvSpPr>
        <p:spPr>
          <a:xfrm>
            <a:off x="4687065" y="3081282"/>
            <a:ext cx="227467" cy="6995160"/>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2" name="Rectangle 1">
            <a:extLst>
              <a:ext uri="{FF2B5EF4-FFF2-40B4-BE49-F238E27FC236}">
                <a16:creationId xmlns:a16="http://schemas.microsoft.com/office/drawing/2014/main" xmlns="" id="{EBCCA357-9AEE-0745-A34A-EFCAAC9A6FD7}"/>
              </a:ext>
            </a:extLst>
          </p:cNvPr>
          <p:cNvSpPr/>
          <p:nvPr/>
        </p:nvSpPr>
        <p:spPr>
          <a:xfrm>
            <a:off x="4739841" y="6529467"/>
            <a:ext cx="112815" cy="830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6" name="TextBox 5">
            <a:extLst>
              <a:ext uri="{FF2B5EF4-FFF2-40B4-BE49-F238E27FC236}">
                <a16:creationId xmlns:a16="http://schemas.microsoft.com/office/drawing/2014/main" xmlns="" id="{C419821D-F976-EB4D-8C66-E7B72549FF6C}"/>
              </a:ext>
            </a:extLst>
          </p:cNvPr>
          <p:cNvSpPr txBox="1"/>
          <p:nvPr/>
        </p:nvSpPr>
        <p:spPr>
          <a:xfrm>
            <a:off x="1382794" y="3079137"/>
            <a:ext cx="3374136"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a:t>
            </a:r>
          </a:p>
          <a:p>
            <a:pPr algn="ctr"/>
            <a:r>
              <a:rPr lang="en-US" sz="1440" b="1" dirty="0">
                <a:solidFill>
                  <a:schemeClr val="bg1"/>
                </a:solidFill>
                <a:latin typeface="Arial" panose="020B0604020202020204" pitchFamily="34" charset="0"/>
                <a:cs typeface="Arial" panose="020B0604020202020204" pitchFamily="34" charset="0"/>
              </a:rPr>
              <a:t>(Exposure)</a:t>
            </a:r>
          </a:p>
          <a:p>
            <a:pPr algn="ctr"/>
            <a:r>
              <a:rPr lang="en-US" sz="1440" b="1" dirty="0">
                <a:solidFill>
                  <a:schemeClr val="bg1"/>
                </a:solidFill>
                <a:latin typeface="Arial" panose="020B0604020202020204" pitchFamily="34" charset="0"/>
                <a:cs typeface="Arial" panose="020B0604020202020204" pitchFamily="34" charset="0"/>
              </a:rPr>
              <a:t>Days [-56, -1]</a:t>
            </a:r>
          </a:p>
        </p:txBody>
      </p:sp>
      <p:sp>
        <p:nvSpPr>
          <p:cNvPr id="11" name="TextBox 10">
            <a:extLst>
              <a:ext uri="{FF2B5EF4-FFF2-40B4-BE49-F238E27FC236}">
                <a16:creationId xmlns:a16="http://schemas.microsoft.com/office/drawing/2014/main" xmlns="" id="{8CD7E696-06B1-C049-863C-206BFC57F4EB}"/>
              </a:ext>
            </a:extLst>
          </p:cNvPr>
          <p:cNvSpPr txBox="1"/>
          <p:nvPr/>
        </p:nvSpPr>
        <p:spPr>
          <a:xfrm>
            <a:off x="3901127" y="2286762"/>
            <a:ext cx="1760418" cy="757130"/>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Cohort Entry Date</a:t>
            </a:r>
          </a:p>
          <a:p>
            <a:pPr algn="ctr"/>
            <a:r>
              <a:rPr lang="en-US" sz="1440" b="1" dirty="0">
                <a:latin typeface="Arial" panose="020B0604020202020204" pitchFamily="34" charset="0"/>
                <a:cs typeface="Arial" panose="020B0604020202020204" pitchFamily="34" charset="0"/>
              </a:rPr>
              <a:t>(Vaccination)</a:t>
            </a:r>
          </a:p>
          <a:p>
            <a:pPr algn="ctr"/>
            <a:r>
              <a:rPr lang="en-US" sz="1440" b="1" dirty="0">
                <a:latin typeface="Arial" panose="020B0604020202020204" pitchFamily="34" charset="0"/>
                <a:cs typeface="Arial" panose="020B0604020202020204" pitchFamily="34" charset="0"/>
              </a:rPr>
              <a:t>Day 0</a:t>
            </a:r>
          </a:p>
        </p:txBody>
      </p:sp>
      <p:sp>
        <p:nvSpPr>
          <p:cNvPr id="76" name="TextBox 75">
            <a:extLst>
              <a:ext uri="{FF2B5EF4-FFF2-40B4-BE49-F238E27FC236}">
                <a16:creationId xmlns:a16="http://schemas.microsoft.com/office/drawing/2014/main" xmlns="" id="{8837D92B-C621-D445-B937-FC8B1597C1E8}"/>
              </a:ext>
            </a:extLst>
          </p:cNvPr>
          <p:cNvSpPr txBox="1"/>
          <p:nvPr/>
        </p:nvSpPr>
        <p:spPr>
          <a:xfrm>
            <a:off x="1712569" y="6535161"/>
            <a:ext cx="3010124" cy="830997"/>
          </a:xfrm>
          <a:prstGeom prst="rect">
            <a:avLst/>
          </a:prstGeom>
          <a:noFill/>
        </p:spPr>
        <p:txBody>
          <a:bodyPr wrap="square" tIns="82296" bIns="82296" rtlCol="0">
            <a:spAutoFit/>
          </a:bodyPr>
          <a:lstStyle/>
          <a:p>
            <a:pPr algn="r"/>
            <a:r>
              <a:rPr lang="en-US" sz="1440" b="1" dirty="0">
                <a:solidFill>
                  <a:srgbClr val="00B0F0"/>
                </a:solidFill>
                <a:latin typeface="Arial" panose="020B0604020202020204" pitchFamily="34" charset="0"/>
                <a:cs typeface="Arial" panose="020B0604020202020204" pitchFamily="34" charset="0"/>
              </a:rPr>
              <a:t>EXCL</a:t>
            </a:r>
          </a:p>
          <a:p>
            <a:pPr algn="r"/>
            <a:r>
              <a:rPr lang="en-US" sz="1440" b="1" dirty="0">
                <a:solidFill>
                  <a:srgbClr val="00B0F0"/>
                </a:solidFill>
                <a:latin typeface="Arial" panose="020B0604020202020204" pitchFamily="34" charset="0"/>
                <a:cs typeface="Arial" panose="020B0604020202020204" pitchFamily="34" charset="0"/>
              </a:rPr>
              <a:t>(Age &lt; 11 or Age &gt; 23 [months])</a:t>
            </a:r>
          </a:p>
          <a:p>
            <a:pPr algn="r"/>
            <a:r>
              <a:rPr lang="en-US" sz="1440" b="1" dirty="0">
                <a:solidFill>
                  <a:srgbClr val="00B0F0"/>
                </a:solidFill>
                <a:latin typeface="Arial" panose="020B0604020202020204" pitchFamily="34" charset="0"/>
                <a:cs typeface="Arial" panose="020B0604020202020204" pitchFamily="34" charset="0"/>
              </a:rPr>
              <a:t>Days [0, 0]</a:t>
            </a:r>
          </a:p>
        </p:txBody>
      </p:sp>
      <p:cxnSp>
        <p:nvCxnSpPr>
          <p:cNvPr id="77" name="Straight Connector 76">
            <a:extLst>
              <a:ext uri="{FF2B5EF4-FFF2-40B4-BE49-F238E27FC236}">
                <a16:creationId xmlns:a16="http://schemas.microsoft.com/office/drawing/2014/main" xmlns="" id="{98D487A6-5822-FC45-9C90-F34259AB69C5}"/>
              </a:ext>
            </a:extLst>
          </p:cNvPr>
          <p:cNvCxnSpPr>
            <a:cxnSpLocks/>
          </p:cNvCxnSpPr>
          <p:nvPr/>
        </p:nvCxnSpPr>
        <p:spPr>
          <a:xfrm>
            <a:off x="2255519" y="9852798"/>
            <a:ext cx="8723376" cy="0"/>
          </a:xfrm>
          <a:prstGeom prst="line">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5FABDB67-FC5E-DE43-A656-057E76DA0F1A}"/>
              </a:ext>
            </a:extLst>
          </p:cNvPr>
          <p:cNvSpPr txBox="1"/>
          <p:nvPr/>
        </p:nvSpPr>
        <p:spPr>
          <a:xfrm>
            <a:off x="10204723" y="9946315"/>
            <a:ext cx="610937" cy="313932"/>
          </a:xfrm>
          <a:prstGeom prst="rect">
            <a:avLst/>
          </a:prstGeom>
          <a:noFill/>
        </p:spPr>
        <p:txBody>
          <a:bodyPr wrap="none" rtlCol="0">
            <a:spAutoFit/>
          </a:bodyPr>
          <a:lstStyle/>
          <a:p>
            <a:pPr algn="ctr"/>
            <a:r>
              <a:rPr lang="en-US" sz="1440" b="1" dirty="0">
                <a:latin typeface="Arial" panose="020B0604020202020204" pitchFamily="34" charset="0"/>
                <a:cs typeface="Arial" panose="020B0604020202020204" pitchFamily="34" charset="0"/>
              </a:rPr>
              <a:t>Time</a:t>
            </a:r>
          </a:p>
        </p:txBody>
      </p:sp>
      <p:sp>
        <p:nvSpPr>
          <p:cNvPr id="14" name="TextBox 13">
            <a:extLst>
              <a:ext uri="{FF2B5EF4-FFF2-40B4-BE49-F238E27FC236}">
                <a16:creationId xmlns:a16="http://schemas.microsoft.com/office/drawing/2014/main" xmlns="" id="{D3832E89-3E9D-1744-8F88-89D7927954F0}"/>
              </a:ext>
            </a:extLst>
          </p:cNvPr>
          <p:cNvSpPr txBox="1"/>
          <p:nvPr/>
        </p:nvSpPr>
        <p:spPr>
          <a:xfrm>
            <a:off x="1015874" y="1650425"/>
            <a:ext cx="8518999" cy="341632"/>
          </a:xfrm>
          <a:prstGeom prst="rect">
            <a:avLst/>
          </a:prstGeom>
          <a:noFill/>
        </p:spPr>
        <p:txBody>
          <a:bodyPr wrap="none" rtlCol="0">
            <a:spAutoFit/>
          </a:bodyPr>
          <a:lstStyle/>
          <a:p>
            <a:r>
              <a:rPr lang="en-US" sz="1620" b="1" dirty="0">
                <a:latin typeface="Arial" panose="020B0604020202020204" pitchFamily="34" charset="0"/>
                <a:cs typeface="Arial" panose="020B0604020202020204" pitchFamily="34" charset="0"/>
              </a:rPr>
              <a:t>E-Figure 3. An exposure indexed self-controlled design (self-controlled risk interval) </a:t>
            </a:r>
          </a:p>
        </p:txBody>
      </p:sp>
      <p:sp>
        <p:nvSpPr>
          <p:cNvPr id="23" name="TextBox 22">
            <a:extLst>
              <a:ext uri="{FF2B5EF4-FFF2-40B4-BE49-F238E27FC236}">
                <a16:creationId xmlns:a16="http://schemas.microsoft.com/office/drawing/2014/main" xmlns="" id="{7D9E937F-48D5-8D4A-831D-C125460AC518}"/>
              </a:ext>
            </a:extLst>
          </p:cNvPr>
          <p:cNvSpPr txBox="1"/>
          <p:nvPr/>
        </p:nvSpPr>
        <p:spPr>
          <a:xfrm>
            <a:off x="4753388" y="4423714"/>
            <a:ext cx="3382366" cy="830997"/>
          </a:xfrm>
          <a:prstGeom prst="rect">
            <a:avLst/>
          </a:prstGeom>
          <a:solidFill>
            <a:srgbClr val="80ABC1"/>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 </a:t>
            </a:r>
          </a:p>
          <a:p>
            <a:pPr algn="ctr"/>
            <a:r>
              <a:rPr lang="en-US" sz="1440" b="1" dirty="0">
                <a:solidFill>
                  <a:schemeClr val="bg1"/>
                </a:solidFill>
                <a:latin typeface="Arial" panose="020B0604020202020204" pitchFamily="34" charset="0"/>
                <a:cs typeface="Arial" panose="020B0604020202020204" pitchFamily="34" charset="0"/>
              </a:rPr>
              <a:t> </a:t>
            </a:r>
          </a:p>
          <a:p>
            <a:pPr algn="ctr"/>
            <a:r>
              <a:rPr lang="en-US" sz="1440" b="1" dirty="0">
                <a:solidFill>
                  <a:schemeClr val="bg1"/>
                </a:solidFill>
                <a:latin typeface="Arial" panose="020B0604020202020204" pitchFamily="34" charset="0"/>
                <a:cs typeface="Arial" panose="020B0604020202020204" pitchFamily="34" charset="0"/>
              </a:rPr>
              <a:t> </a:t>
            </a:r>
          </a:p>
        </p:txBody>
      </p:sp>
      <p:sp>
        <p:nvSpPr>
          <p:cNvPr id="24" name="TextBox 23">
            <a:extLst>
              <a:ext uri="{FF2B5EF4-FFF2-40B4-BE49-F238E27FC236}">
                <a16:creationId xmlns:a16="http://schemas.microsoft.com/office/drawing/2014/main" xmlns="" id="{9FFCFD8F-B03D-8242-B999-0DDB2392A972}"/>
              </a:ext>
            </a:extLst>
          </p:cNvPr>
          <p:cNvSpPr txBox="1"/>
          <p:nvPr/>
        </p:nvSpPr>
        <p:spPr>
          <a:xfrm>
            <a:off x="4768350" y="4430647"/>
            <a:ext cx="3382366" cy="830997"/>
          </a:xfrm>
          <a:prstGeom prst="rect">
            <a:avLst/>
          </a:prstGeom>
          <a:no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Washout Window</a:t>
            </a:r>
          </a:p>
          <a:p>
            <a:pPr algn="ctr"/>
            <a:r>
              <a:rPr lang="en-US" sz="1440" b="1" dirty="0">
                <a:solidFill>
                  <a:schemeClr val="bg1"/>
                </a:solidFill>
                <a:latin typeface="Arial" panose="020B0604020202020204" pitchFamily="34" charset="0"/>
                <a:cs typeface="Arial" panose="020B0604020202020204" pitchFamily="34" charset="0"/>
              </a:rPr>
              <a:t>(Outcome)</a:t>
            </a:r>
          </a:p>
          <a:p>
            <a:pPr algn="ctr"/>
            <a:r>
              <a:rPr lang="en-US" sz="1440" b="1" dirty="0">
                <a:solidFill>
                  <a:schemeClr val="bg1"/>
                </a:solidFill>
                <a:latin typeface="Arial" panose="020B0604020202020204" pitchFamily="34" charset="0"/>
                <a:cs typeface="Arial" panose="020B0604020202020204" pitchFamily="34" charset="0"/>
              </a:rPr>
              <a:t>Days [ED-56, ED-1]</a:t>
            </a:r>
          </a:p>
        </p:txBody>
      </p:sp>
      <p:sp>
        <p:nvSpPr>
          <p:cNvPr id="26" name="TextBox 25">
            <a:extLst>
              <a:ext uri="{FF2B5EF4-FFF2-40B4-BE49-F238E27FC236}">
                <a16:creationId xmlns:a16="http://schemas.microsoft.com/office/drawing/2014/main" xmlns="" id="{FF0BCA5D-7CC6-B640-ABCA-9E8F37A6107D}"/>
              </a:ext>
            </a:extLst>
          </p:cNvPr>
          <p:cNvSpPr txBox="1"/>
          <p:nvPr/>
        </p:nvSpPr>
        <p:spPr>
          <a:xfrm>
            <a:off x="7301791" y="3881249"/>
            <a:ext cx="1794587" cy="531838"/>
          </a:xfrm>
          <a:prstGeom prst="rect">
            <a:avLst/>
          </a:prstGeom>
          <a:noFill/>
        </p:spPr>
        <p:txBody>
          <a:bodyPr wrap="square" rtlCol="0">
            <a:spAutoFit/>
          </a:bodyPr>
          <a:lstStyle/>
          <a:p>
            <a:pPr algn="ctr"/>
            <a:r>
              <a:rPr lang="en-US" sz="1440" b="1" dirty="0">
                <a:latin typeface="Arial" panose="020B0604020202020204" pitchFamily="34" charset="0"/>
                <a:cs typeface="Arial" panose="020B0604020202020204" pitchFamily="34" charset="0"/>
              </a:rPr>
              <a:t>Event Date (ED)</a:t>
            </a:r>
          </a:p>
          <a:p>
            <a:pPr algn="ctr"/>
            <a:r>
              <a:rPr lang="en-US" sz="1440" b="1" dirty="0">
                <a:latin typeface="Arial" panose="020B0604020202020204" pitchFamily="34" charset="0"/>
                <a:cs typeface="Arial" panose="020B0604020202020204" pitchFamily="34" charset="0"/>
              </a:rPr>
              <a:t>(seizure)</a:t>
            </a:r>
          </a:p>
        </p:txBody>
      </p:sp>
      <p:sp>
        <p:nvSpPr>
          <p:cNvPr id="27" name="TextBox 26">
            <a:extLst>
              <a:ext uri="{FF2B5EF4-FFF2-40B4-BE49-F238E27FC236}">
                <a16:creationId xmlns:a16="http://schemas.microsoft.com/office/drawing/2014/main" xmlns="" id="{352726F3-CF5A-1244-9237-28661E4FA776}"/>
              </a:ext>
            </a:extLst>
          </p:cNvPr>
          <p:cNvSpPr txBox="1"/>
          <p:nvPr/>
        </p:nvSpPr>
        <p:spPr>
          <a:xfrm>
            <a:off x="5285099" y="7499933"/>
            <a:ext cx="266964" cy="609398"/>
          </a:xfrm>
          <a:prstGeom prst="rect">
            <a:avLst/>
          </a:prstGeom>
          <a:pattFill prst="wdDn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 </a:t>
            </a:r>
          </a:p>
          <a:p>
            <a:pPr algn="ctr"/>
            <a:r>
              <a:rPr lang="en-US" sz="1440" b="1" dirty="0">
                <a:solidFill>
                  <a:schemeClr val="bg1"/>
                </a:solidFill>
                <a:latin typeface="Arial" panose="020B0604020202020204" pitchFamily="34" charset="0"/>
                <a:cs typeface="Arial" panose="020B0604020202020204" pitchFamily="34" charset="0"/>
              </a:rPr>
              <a:t> </a:t>
            </a:r>
          </a:p>
        </p:txBody>
      </p:sp>
      <p:sp>
        <p:nvSpPr>
          <p:cNvPr id="28" name="TextBox 27">
            <a:extLst>
              <a:ext uri="{FF2B5EF4-FFF2-40B4-BE49-F238E27FC236}">
                <a16:creationId xmlns:a16="http://schemas.microsoft.com/office/drawing/2014/main" xmlns="" id="{07636071-0428-914D-818E-10A3ECC76A47}"/>
              </a:ext>
            </a:extLst>
          </p:cNvPr>
          <p:cNvSpPr txBox="1"/>
          <p:nvPr/>
        </p:nvSpPr>
        <p:spPr>
          <a:xfrm>
            <a:off x="5562907" y="7397066"/>
            <a:ext cx="5244396" cy="830997"/>
          </a:xfrm>
          <a:prstGeom prst="rect">
            <a:avLst/>
          </a:prstGeom>
          <a:noFill/>
        </p:spPr>
        <p:txBody>
          <a:bodyPr wrap="square" tIns="82296" bIns="82296" rtlCol="0">
            <a:spAutoFit/>
          </a:bodyPr>
          <a:lstStyle/>
          <a:p>
            <a:r>
              <a:rPr lang="en-US" sz="1440" b="1" dirty="0">
                <a:solidFill>
                  <a:srgbClr val="002060"/>
                </a:solidFill>
                <a:latin typeface="Arial" panose="020B0604020202020204" pitchFamily="34" charset="0"/>
                <a:cs typeface="Arial" panose="020B0604020202020204" pitchFamily="34" charset="0"/>
              </a:rPr>
              <a:t>Follow Up Window </a:t>
            </a:r>
          </a:p>
          <a:p>
            <a:r>
              <a:rPr lang="en-US" sz="1440" b="1" dirty="0">
                <a:solidFill>
                  <a:srgbClr val="002060"/>
                </a:solidFill>
                <a:latin typeface="Arial" panose="020B0604020202020204" pitchFamily="34" charset="0"/>
                <a:cs typeface="Arial" panose="020B0604020202020204" pitchFamily="34" charset="0"/>
              </a:rPr>
              <a:t>(Hypothesized exposure risk window)</a:t>
            </a:r>
          </a:p>
          <a:p>
            <a:r>
              <a:rPr lang="en-US" sz="1440" b="1" dirty="0">
                <a:solidFill>
                  <a:srgbClr val="002060"/>
                </a:solidFill>
                <a:latin typeface="Arial" panose="020B0604020202020204" pitchFamily="34" charset="0"/>
                <a:cs typeface="Arial" panose="020B0604020202020204" pitchFamily="34" charset="0"/>
              </a:rPr>
              <a:t>Days [7, 10]</a:t>
            </a:r>
          </a:p>
        </p:txBody>
      </p:sp>
      <p:sp>
        <p:nvSpPr>
          <p:cNvPr id="31" name="TextBox 30">
            <a:extLst>
              <a:ext uri="{FF2B5EF4-FFF2-40B4-BE49-F238E27FC236}">
                <a16:creationId xmlns:a16="http://schemas.microsoft.com/office/drawing/2014/main" xmlns="" id="{A359A649-D56F-1A41-AFDC-F27442B72C3C}"/>
              </a:ext>
            </a:extLst>
          </p:cNvPr>
          <p:cNvSpPr txBox="1"/>
          <p:nvPr/>
        </p:nvSpPr>
        <p:spPr>
          <a:xfrm>
            <a:off x="5837227" y="8170210"/>
            <a:ext cx="2843160" cy="830997"/>
          </a:xfrm>
          <a:prstGeom prst="rect">
            <a:avLst/>
          </a:prstGeom>
          <a:noFill/>
        </p:spPr>
        <p:txBody>
          <a:bodyPr wrap="square" tIns="82296" bIns="82296" rtlCol="0">
            <a:spAutoFit/>
          </a:bodyPr>
          <a:lstStyle/>
          <a:p>
            <a:r>
              <a:rPr lang="en-US" sz="1440" b="1" dirty="0">
                <a:solidFill>
                  <a:srgbClr val="80ABC1"/>
                </a:solidFill>
                <a:latin typeface="Arial" panose="020B0604020202020204" pitchFamily="34" charset="0"/>
                <a:cs typeface="Arial" panose="020B0604020202020204" pitchFamily="34" charset="0"/>
              </a:rPr>
              <a:t>Washout Window</a:t>
            </a:r>
          </a:p>
          <a:p>
            <a:r>
              <a:rPr lang="en-US" sz="1440" b="1" dirty="0">
                <a:solidFill>
                  <a:srgbClr val="80ABC1"/>
                </a:solidFill>
                <a:latin typeface="Arial" panose="020B0604020202020204" pitchFamily="34" charset="0"/>
                <a:cs typeface="Arial" panose="020B0604020202020204" pitchFamily="34" charset="0"/>
              </a:rPr>
              <a:t>(Effects of exposure)</a:t>
            </a:r>
            <a:br>
              <a:rPr lang="en-US" sz="1440" b="1" dirty="0">
                <a:solidFill>
                  <a:srgbClr val="80ABC1"/>
                </a:solidFill>
                <a:latin typeface="Arial" panose="020B0604020202020204" pitchFamily="34" charset="0"/>
                <a:cs typeface="Arial" panose="020B0604020202020204" pitchFamily="34" charset="0"/>
              </a:rPr>
            </a:br>
            <a:r>
              <a:rPr lang="en-US" sz="1440" b="1" dirty="0">
                <a:solidFill>
                  <a:srgbClr val="80ABC1"/>
                </a:solidFill>
                <a:latin typeface="Arial" panose="020B0604020202020204" pitchFamily="34" charset="0"/>
                <a:cs typeface="Arial" panose="020B0604020202020204" pitchFamily="34" charset="0"/>
              </a:rPr>
              <a:t>Days [11, 13]</a:t>
            </a:r>
          </a:p>
        </p:txBody>
      </p:sp>
      <p:sp>
        <p:nvSpPr>
          <p:cNvPr id="33" name="TextBox 32">
            <a:extLst>
              <a:ext uri="{FF2B5EF4-FFF2-40B4-BE49-F238E27FC236}">
                <a16:creationId xmlns:a16="http://schemas.microsoft.com/office/drawing/2014/main" xmlns="" id="{494CD92B-8255-A44A-90CC-7CD989A6641A}"/>
              </a:ext>
            </a:extLst>
          </p:cNvPr>
          <p:cNvSpPr txBox="1"/>
          <p:nvPr/>
        </p:nvSpPr>
        <p:spPr>
          <a:xfrm>
            <a:off x="5558798" y="8159996"/>
            <a:ext cx="266964" cy="830997"/>
          </a:xfrm>
          <a:prstGeom prst="rect">
            <a:avLst/>
          </a:prstGeom>
          <a:solidFill>
            <a:srgbClr val="80ABC1"/>
          </a:solidFill>
        </p:spPr>
        <p:txBody>
          <a:bodyPr wrap="square" tIns="82296" bIns="82296" rtlCol="0">
            <a:spAutoFit/>
          </a:bodyPr>
          <a:lstStyle/>
          <a:p>
            <a:pPr algn="ctr"/>
            <a:endParaRPr lang="en-US" sz="1440" b="1" dirty="0">
              <a:solidFill>
                <a:schemeClr val="bg1"/>
              </a:solidFill>
              <a:latin typeface="Arial" panose="020B0604020202020204" pitchFamily="34" charset="0"/>
              <a:cs typeface="Arial" panose="020B0604020202020204" pitchFamily="34" charset="0"/>
            </a:endParaRPr>
          </a:p>
          <a:p>
            <a:pPr algn="ctr"/>
            <a:endParaRPr lang="en-US" sz="1440" b="1" dirty="0">
              <a:solidFill>
                <a:schemeClr val="bg1"/>
              </a:solidFill>
              <a:latin typeface="Arial" panose="020B0604020202020204" pitchFamily="34" charset="0"/>
              <a:cs typeface="Arial" panose="020B0604020202020204" pitchFamily="34" charset="0"/>
            </a:endParaRPr>
          </a:p>
          <a:p>
            <a:pPr algn="ctr"/>
            <a:endParaRPr lang="en-US" sz="1440" b="1" dirty="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xmlns="" id="{0A090761-98D0-5445-A43D-12CF9227661D}"/>
              </a:ext>
            </a:extLst>
          </p:cNvPr>
          <p:cNvSpPr txBox="1"/>
          <p:nvPr/>
        </p:nvSpPr>
        <p:spPr>
          <a:xfrm>
            <a:off x="5842909" y="9080862"/>
            <a:ext cx="2306187" cy="609398"/>
          </a:xfrm>
          <a:prstGeom prst="rect">
            <a:avLst/>
          </a:prstGeom>
          <a:pattFill prst="wdDnDiag">
            <a:fgClr>
              <a:srgbClr val="00B050"/>
            </a:fgClr>
            <a:bgClr>
              <a:schemeClr val="bg1"/>
            </a:bgClr>
          </a:pattFill>
          <a:ln>
            <a:solidFill>
              <a:srgbClr val="00B050"/>
            </a:solidFill>
          </a:ln>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 </a:t>
            </a:r>
          </a:p>
          <a:p>
            <a:pPr algn="ctr"/>
            <a:r>
              <a:rPr lang="en-US" sz="1440" b="1" dirty="0">
                <a:solidFill>
                  <a:schemeClr val="bg1"/>
                </a:solidFill>
                <a:latin typeface="Arial" panose="020B0604020202020204" pitchFamily="34" charset="0"/>
                <a:cs typeface="Arial" panose="020B0604020202020204" pitchFamily="34" charset="0"/>
              </a:rPr>
              <a:t> </a:t>
            </a:r>
          </a:p>
        </p:txBody>
      </p:sp>
      <p:sp>
        <p:nvSpPr>
          <p:cNvPr id="35" name="TextBox 34">
            <a:extLst>
              <a:ext uri="{FF2B5EF4-FFF2-40B4-BE49-F238E27FC236}">
                <a16:creationId xmlns:a16="http://schemas.microsoft.com/office/drawing/2014/main" xmlns="" id="{9EB22F78-AA91-324B-81AB-AE07ABF8661C}"/>
              </a:ext>
            </a:extLst>
          </p:cNvPr>
          <p:cNvSpPr txBox="1"/>
          <p:nvPr/>
        </p:nvSpPr>
        <p:spPr>
          <a:xfrm>
            <a:off x="8254672" y="9012284"/>
            <a:ext cx="2843160" cy="830997"/>
          </a:xfrm>
          <a:prstGeom prst="rect">
            <a:avLst/>
          </a:prstGeom>
          <a:noFill/>
        </p:spPr>
        <p:txBody>
          <a:bodyPr wrap="square" tIns="82296" bIns="82296" rtlCol="0">
            <a:spAutoFit/>
          </a:bodyPr>
          <a:lstStyle/>
          <a:p>
            <a:r>
              <a:rPr lang="en-US" sz="1440" b="1" dirty="0">
                <a:solidFill>
                  <a:srgbClr val="002060"/>
                </a:solidFill>
                <a:latin typeface="Arial" panose="020B0604020202020204" pitchFamily="34" charset="0"/>
                <a:cs typeface="Arial" panose="020B0604020202020204" pitchFamily="34" charset="0"/>
              </a:rPr>
              <a:t>Follow Up Window </a:t>
            </a:r>
          </a:p>
          <a:p>
            <a:r>
              <a:rPr lang="en-US" sz="1440" b="1" dirty="0">
                <a:solidFill>
                  <a:srgbClr val="002060"/>
                </a:solidFill>
                <a:latin typeface="Arial" panose="020B0604020202020204" pitchFamily="34" charset="0"/>
                <a:cs typeface="Arial" panose="020B0604020202020204" pitchFamily="34" charset="0"/>
              </a:rPr>
              <a:t>(Reference window)</a:t>
            </a:r>
          </a:p>
          <a:p>
            <a:r>
              <a:rPr lang="en-US" sz="1440" b="1" dirty="0">
                <a:solidFill>
                  <a:srgbClr val="002060"/>
                </a:solidFill>
                <a:latin typeface="Arial" panose="020B0604020202020204" pitchFamily="34" charset="0"/>
                <a:cs typeface="Arial" panose="020B0604020202020204" pitchFamily="34" charset="0"/>
              </a:rPr>
              <a:t>Days [14, 56]</a:t>
            </a:r>
          </a:p>
        </p:txBody>
      </p:sp>
      <p:sp>
        <p:nvSpPr>
          <p:cNvPr id="25" name="Down Arrow 24">
            <a:extLst>
              <a:ext uri="{FF2B5EF4-FFF2-40B4-BE49-F238E27FC236}">
                <a16:creationId xmlns:a16="http://schemas.microsoft.com/office/drawing/2014/main" xmlns="" id="{E97D447E-5AD4-5944-9C0B-3CD8E8578E5F}"/>
              </a:ext>
            </a:extLst>
          </p:cNvPr>
          <p:cNvSpPr/>
          <p:nvPr/>
        </p:nvSpPr>
        <p:spPr>
          <a:xfrm>
            <a:off x="8087692" y="4437617"/>
            <a:ext cx="227467" cy="5678424"/>
          </a:xfrm>
          <a:prstGeom prst="down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a:p>
        </p:txBody>
      </p:sp>
      <p:sp>
        <p:nvSpPr>
          <p:cNvPr id="29" name="TextBox 28">
            <a:extLst>
              <a:ext uri="{FF2B5EF4-FFF2-40B4-BE49-F238E27FC236}">
                <a16:creationId xmlns:a16="http://schemas.microsoft.com/office/drawing/2014/main" xmlns="" id="{0B79759E-2C92-4D6C-AAD7-A51ED8C7D502}"/>
              </a:ext>
            </a:extLst>
          </p:cNvPr>
          <p:cNvSpPr txBox="1"/>
          <p:nvPr/>
        </p:nvSpPr>
        <p:spPr>
          <a:xfrm>
            <a:off x="4852652" y="5351719"/>
            <a:ext cx="3279296" cy="1052596"/>
          </a:xfrm>
          <a:prstGeom prst="rect">
            <a:avLst/>
          </a:prstGeom>
          <a:solidFill>
            <a:srgbClr val="00B0F0"/>
          </a:solidFill>
        </p:spPr>
        <p:txBody>
          <a:bodyPr wrap="square" tIns="82296" bIns="82296" rtlCol="0">
            <a:spAutoFit/>
          </a:bodyPr>
          <a:lstStyle/>
          <a:p>
            <a:pPr algn="ctr"/>
            <a:r>
              <a:rPr lang="en-US" sz="1440" b="1" dirty="0">
                <a:solidFill>
                  <a:schemeClr val="bg1"/>
                </a:solidFill>
                <a:latin typeface="Arial" panose="020B0604020202020204" pitchFamily="34" charset="0"/>
                <a:cs typeface="Arial" panose="020B0604020202020204" pitchFamily="34" charset="0"/>
              </a:rPr>
              <a:t>Exclusion Assessment Window</a:t>
            </a:r>
          </a:p>
          <a:p>
            <a:pPr algn="ctr"/>
            <a:r>
              <a:rPr lang="en-US" sz="1440" b="1" dirty="0">
                <a:solidFill>
                  <a:schemeClr val="bg1"/>
                </a:solidFill>
                <a:latin typeface="Arial" panose="020B0604020202020204" pitchFamily="34" charset="0"/>
                <a:cs typeface="Arial" panose="020B0604020202020204" pitchFamily="34" charset="0"/>
              </a:rPr>
              <a:t>(if vaccine and seizure do not occur within 56 days)</a:t>
            </a:r>
          </a:p>
          <a:p>
            <a:pPr algn="ctr"/>
            <a:r>
              <a:rPr lang="en-US" sz="1440" b="1" dirty="0">
                <a:solidFill>
                  <a:schemeClr val="bg1"/>
                </a:solidFill>
                <a:latin typeface="Arial" panose="020B0604020202020204" pitchFamily="34" charset="0"/>
                <a:cs typeface="Arial" panose="020B0604020202020204" pitchFamily="34" charset="0"/>
              </a:rPr>
              <a:t>Days [1, 56]</a:t>
            </a:r>
          </a:p>
        </p:txBody>
      </p:sp>
    </p:spTree>
    <p:extLst>
      <p:ext uri="{BB962C8B-B14F-4D97-AF65-F5344CB8AC3E}">
        <p14:creationId xmlns:p14="http://schemas.microsoft.com/office/powerpoint/2010/main" val="31726024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3193</TotalTime>
  <Words>1496</Words>
  <Application>Microsoft Macintosh PowerPoint</Application>
  <PresentationFormat>Custom</PresentationFormat>
  <Paragraphs>237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Murk</dc:creator>
  <cp:lastModifiedBy>Kristina Stefanini</cp:lastModifiedBy>
  <cp:revision>115</cp:revision>
  <dcterms:created xsi:type="dcterms:W3CDTF">2018-05-20T15:21:02Z</dcterms:created>
  <dcterms:modified xsi:type="dcterms:W3CDTF">2019-02-21T23:58:11Z</dcterms:modified>
</cp:coreProperties>
</file>