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579" r:id="rId3"/>
    <p:sldId id="580" r:id="rId4"/>
    <p:sldId id="581" r:id="rId5"/>
    <p:sldId id="582" r:id="rId6"/>
    <p:sldId id="583" r:id="rId7"/>
    <p:sldId id="584" r:id="rId8"/>
    <p:sldId id="585" r:id="rId9"/>
    <p:sldId id="586" r:id="rId10"/>
    <p:sldId id="587" r:id="rId11"/>
    <p:sldId id="588" r:id="rId12"/>
    <p:sldId id="589" r:id="rId13"/>
    <p:sldId id="590" r:id="rId14"/>
    <p:sldId id="591" r:id="rId15"/>
    <p:sldId id="592" r:id="rId16"/>
    <p:sldId id="593" r:id="rId17"/>
    <p:sldId id="594" r:id="rId18"/>
    <p:sldId id="595" r:id="rId19"/>
    <p:sldId id="596" r:id="rId20"/>
    <p:sldId id="597" r:id="rId21"/>
    <p:sldId id="598" r:id="rId22"/>
    <p:sldId id="599" r:id="rId23"/>
    <p:sldId id="60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3"/>
    <p:restoredTop sz="93186"/>
  </p:normalViewPr>
  <p:slideViewPr>
    <p:cSldViewPr snapToGrid="0" snapToObjects="1">
      <p:cViewPr>
        <p:scale>
          <a:sx n="85" d="100"/>
          <a:sy n="85" d="100"/>
        </p:scale>
        <p:origin x="552"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18CB3-12EC-F544-8AAB-33C786FC9EC9}" type="datetimeFigureOut">
              <a:rPr lang="en-US" smtClean="0"/>
              <a:t>12/6/17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53491-C76D-4444-B2F6-116BDB17F769}" type="slidenum">
              <a:rPr lang="en-US" smtClean="0"/>
              <a:t>‹#›</a:t>
            </a:fld>
            <a:endParaRPr lang="en-US"/>
          </a:p>
        </p:txBody>
      </p:sp>
    </p:spTree>
    <p:extLst>
      <p:ext uri="{BB962C8B-B14F-4D97-AF65-F5344CB8AC3E}">
        <p14:creationId xmlns:p14="http://schemas.microsoft.com/office/powerpoint/2010/main" val="1475859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207427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142913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200019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137244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0F09F0-6685-134E-9BE2-1C41183F9C09}" type="datetimeFigureOut">
              <a:rPr lang="en-US"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47949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0F09F0-6685-134E-9BE2-1C41183F9C09}" type="datetimeFigureOut">
              <a:rPr lang="en-US" smtClean="0"/>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153933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0F09F0-6685-134E-9BE2-1C41183F9C09}" type="datetimeFigureOut">
              <a:rPr lang="en-US" smtClean="0"/>
              <a:t>12/6/17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85914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0F09F0-6685-134E-9BE2-1C41183F9C09}" type="datetimeFigureOut">
              <a:rPr lang="en-US" smtClean="0"/>
              <a:t>12/6/17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209333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F09F0-6685-134E-9BE2-1C41183F9C09}" type="datetimeFigureOut">
              <a:rPr lang="en-US" smtClean="0"/>
              <a:t>12/6/17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51010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F09F0-6685-134E-9BE2-1C41183F9C09}" type="datetimeFigureOut">
              <a:rPr lang="en-US" smtClean="0"/>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52315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F09F0-6685-134E-9BE2-1C41183F9C09}" type="datetimeFigureOut">
              <a:rPr lang="en-US" smtClean="0"/>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9200518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F09F0-6685-134E-9BE2-1C41183F9C09}" type="datetimeFigureOut">
              <a:rPr lang="en-US" smtClean="0"/>
              <a:t>12/6/17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443CD-A3A3-0E4C-A0E0-E92FEFFD023B}" type="slidenum">
              <a:rPr lang="en-US" smtClean="0"/>
              <a:t>‹#›</a:t>
            </a:fld>
            <a:endParaRPr lang="en-US"/>
          </a:p>
        </p:txBody>
      </p:sp>
    </p:spTree>
    <p:extLst>
      <p:ext uri="{BB962C8B-B14F-4D97-AF65-F5344CB8AC3E}">
        <p14:creationId xmlns:p14="http://schemas.microsoft.com/office/powerpoint/2010/main" val="1330114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8.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 Id="rId3" Type="http://schemas.openxmlformats.org/officeDocument/2006/relationships/image" Target="../media/image1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 Id="rId3" Type="http://schemas.openxmlformats.org/officeDocument/2006/relationships/image" Target="../media/image19.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 Id="rId3" Type="http://schemas.openxmlformats.org/officeDocument/2006/relationships/image" Target="../media/image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1726854"/>
          </a:xfrm>
        </p:spPr>
        <p:txBody>
          <a:bodyPr>
            <a:normAutofit/>
          </a:bodyPr>
          <a:lstStyle/>
          <a:p>
            <a:r>
              <a:rPr lang="en-US" dirty="0" smtClean="0">
                <a:solidFill>
                  <a:schemeClr val="bg1"/>
                </a:solidFill>
              </a:rPr>
              <a:t>Real and Artificial Animals</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t>CS</a:t>
            </a:r>
            <a:r>
              <a:rPr lang="en-US" dirty="0" smtClean="0">
                <a:solidFill>
                  <a:schemeClr val="bg1"/>
                </a:solidFill>
              </a:rPr>
              <a:t>CSCI 3202, Fall 2017</a:t>
            </a:r>
          </a:p>
          <a:p>
            <a:r>
              <a:rPr lang="en-US" dirty="0" smtClean="0">
                <a:solidFill>
                  <a:schemeClr val="bg1"/>
                </a:solidFill>
              </a:rPr>
              <a:t>Prof. Mike Eisenberg</a:t>
            </a:r>
          </a:p>
          <a:p>
            <a:r>
              <a:rPr lang="en-US" i="1" dirty="0" err="1" smtClean="0">
                <a:solidFill>
                  <a:schemeClr val="bg1"/>
                </a:solidFill>
              </a:rPr>
              <a:t>duck@cs.colorado.edu</a:t>
            </a:r>
            <a:endParaRPr lang="en-US" i="1" dirty="0" smtClean="0">
              <a:solidFill>
                <a:schemeClr val="bg1"/>
              </a:solidFill>
            </a:endParaRPr>
          </a:p>
        </p:txBody>
      </p:sp>
    </p:spTree>
    <p:extLst>
      <p:ext uri="{BB962C8B-B14F-4D97-AF65-F5344CB8AC3E}">
        <p14:creationId xmlns:p14="http://schemas.microsoft.com/office/powerpoint/2010/main" val="165930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03663" y="1100137"/>
            <a:ext cx="4125912" cy="4937996"/>
          </a:xfrm>
          <a:prstGeom prst="rect">
            <a:avLst/>
          </a:prstGeom>
        </p:spPr>
      </p:pic>
    </p:spTree>
    <p:extLst>
      <p:ext uri="{BB962C8B-B14F-4D97-AF65-F5344CB8AC3E}">
        <p14:creationId xmlns:p14="http://schemas.microsoft.com/office/powerpoint/2010/main" val="764337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459118" y="1882775"/>
            <a:ext cx="4388688" cy="4351338"/>
          </a:xfrm>
          <a:prstGeom prst="rect">
            <a:avLst/>
          </a:prstGeom>
        </p:spPr>
      </p:pic>
      <p:pic>
        <p:nvPicPr>
          <p:cNvPr id="5" name="Picture 4"/>
          <p:cNvPicPr>
            <a:picLocks noChangeAspect="1"/>
          </p:cNvPicPr>
          <p:nvPr/>
        </p:nvPicPr>
        <p:blipFill>
          <a:blip r:embed="rId3"/>
          <a:stretch>
            <a:fillRect/>
          </a:stretch>
        </p:blipFill>
        <p:spPr>
          <a:xfrm>
            <a:off x="1211263" y="501650"/>
            <a:ext cx="3745056" cy="5732463"/>
          </a:xfrm>
          <a:prstGeom prst="rect">
            <a:avLst/>
          </a:prstGeom>
        </p:spPr>
      </p:pic>
    </p:spTree>
    <p:extLst>
      <p:ext uri="{BB962C8B-B14F-4D97-AF65-F5344CB8AC3E}">
        <p14:creationId xmlns:p14="http://schemas.microsoft.com/office/powerpoint/2010/main" val="1103322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76009" y="514350"/>
            <a:ext cx="7810979" cy="5743951"/>
          </a:xfrm>
          <a:prstGeom prst="rect">
            <a:avLst/>
          </a:prstGeom>
        </p:spPr>
      </p:pic>
    </p:spTree>
    <p:extLst>
      <p:ext uri="{BB962C8B-B14F-4D97-AF65-F5344CB8AC3E}">
        <p14:creationId xmlns:p14="http://schemas.microsoft.com/office/powerpoint/2010/main" val="1823888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11112" y="542925"/>
            <a:ext cx="5404252" cy="6007034"/>
          </a:xfrm>
          <a:prstGeom prst="rect">
            <a:avLst/>
          </a:prstGeom>
        </p:spPr>
      </p:pic>
    </p:spTree>
    <p:extLst>
      <p:ext uri="{BB962C8B-B14F-4D97-AF65-F5344CB8AC3E}">
        <p14:creationId xmlns:p14="http://schemas.microsoft.com/office/powerpoint/2010/main" val="413772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47201" y="485775"/>
            <a:ext cx="5453887" cy="5859380"/>
          </a:xfrm>
          <a:prstGeom prst="rect">
            <a:avLst/>
          </a:prstGeom>
        </p:spPr>
      </p:pic>
    </p:spTree>
    <p:extLst>
      <p:ext uri="{BB962C8B-B14F-4D97-AF65-F5344CB8AC3E}">
        <p14:creationId xmlns:p14="http://schemas.microsoft.com/office/powerpoint/2010/main" val="865478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87184" y="514350"/>
            <a:ext cx="5156767" cy="5821506"/>
          </a:xfrm>
          <a:prstGeom prst="rect">
            <a:avLst/>
          </a:prstGeom>
        </p:spPr>
      </p:pic>
    </p:spTree>
    <p:extLst>
      <p:ext uri="{BB962C8B-B14F-4D97-AF65-F5344CB8AC3E}">
        <p14:creationId xmlns:p14="http://schemas.microsoft.com/office/powerpoint/2010/main" val="1752832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6291" y="1143000"/>
            <a:ext cx="5245837" cy="3743326"/>
          </a:xfrm>
          <a:prstGeom prst="rect">
            <a:avLst/>
          </a:prstGeom>
        </p:spPr>
      </p:pic>
      <p:pic>
        <p:nvPicPr>
          <p:cNvPr id="5" name="Picture 4"/>
          <p:cNvPicPr>
            <a:picLocks noChangeAspect="1"/>
          </p:cNvPicPr>
          <p:nvPr/>
        </p:nvPicPr>
        <p:blipFill>
          <a:blip r:embed="rId3"/>
          <a:stretch>
            <a:fillRect/>
          </a:stretch>
        </p:blipFill>
        <p:spPr>
          <a:xfrm>
            <a:off x="6881120" y="428625"/>
            <a:ext cx="3970912" cy="6186488"/>
          </a:xfrm>
          <a:prstGeom prst="rect">
            <a:avLst/>
          </a:prstGeom>
        </p:spPr>
      </p:pic>
    </p:spTree>
    <p:extLst>
      <p:ext uri="{BB962C8B-B14F-4D97-AF65-F5344CB8AC3E}">
        <p14:creationId xmlns:p14="http://schemas.microsoft.com/office/powerpoint/2010/main" val="234354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80608" y="771525"/>
            <a:ext cx="7406330" cy="5502389"/>
          </a:xfrm>
          <a:prstGeom prst="rect">
            <a:avLst/>
          </a:prstGeom>
        </p:spPr>
      </p:pic>
    </p:spTree>
    <p:extLst>
      <p:ext uri="{BB962C8B-B14F-4D97-AF65-F5344CB8AC3E}">
        <p14:creationId xmlns:p14="http://schemas.microsoft.com/office/powerpoint/2010/main" val="718177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01700" y="2604294"/>
            <a:ext cx="10388600" cy="2794000"/>
          </a:xfrm>
          <a:prstGeom prst="rect">
            <a:avLst/>
          </a:prstGeom>
        </p:spPr>
      </p:pic>
    </p:spTree>
    <p:extLst>
      <p:ext uri="{BB962C8B-B14F-4D97-AF65-F5344CB8AC3E}">
        <p14:creationId xmlns:p14="http://schemas.microsoft.com/office/powerpoint/2010/main" val="2141873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87425" y="1694656"/>
            <a:ext cx="10388600" cy="2298700"/>
          </a:xfrm>
          <a:prstGeom prst="rect">
            <a:avLst/>
          </a:prstGeom>
        </p:spPr>
      </p:pic>
    </p:spTree>
    <p:extLst>
      <p:ext uri="{BB962C8B-B14F-4D97-AF65-F5344CB8AC3E}">
        <p14:creationId xmlns:p14="http://schemas.microsoft.com/office/powerpoint/2010/main" val="19083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bg1"/>
                </a:solidFill>
              </a:rPr>
              <a:t>Administrivia</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Problem Set 4 due Wednesday 12/13 (final day of class)</a:t>
            </a:r>
            <a:endParaRPr lang="en-US" dirty="0" smtClean="0">
              <a:solidFill>
                <a:schemeClr val="bg1"/>
              </a:solidFill>
            </a:endParaRPr>
          </a:p>
          <a:p>
            <a:r>
              <a:rPr lang="en-US" dirty="0" smtClean="0">
                <a:solidFill>
                  <a:schemeClr val="bg1"/>
                </a:solidFill>
              </a:rPr>
              <a:t>FINAL EXAM: MONDAY DECEMBER 18, 7:30 (this room</a:t>
            </a:r>
            <a:r>
              <a:rPr lang="en-US" dirty="0" smtClean="0">
                <a:solidFill>
                  <a:schemeClr val="bg1"/>
                </a:solidFill>
              </a:rPr>
              <a:t>)</a:t>
            </a:r>
            <a:endParaRPr lang="en-US" dirty="0" smtClean="0">
              <a:solidFill>
                <a:schemeClr val="bg1"/>
              </a:solidFill>
            </a:endParaRPr>
          </a:p>
        </p:txBody>
      </p:sp>
    </p:spTree>
    <p:extLst>
      <p:ext uri="{BB962C8B-B14F-4D97-AF65-F5344CB8AC3E}">
        <p14:creationId xmlns:p14="http://schemas.microsoft.com/office/powerpoint/2010/main" val="16587372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5309" y="871536"/>
            <a:ext cx="5046817" cy="5483196"/>
          </a:xfrm>
          <a:prstGeom prst="rect">
            <a:avLst/>
          </a:prstGeom>
        </p:spPr>
      </p:pic>
      <p:pic>
        <p:nvPicPr>
          <p:cNvPr id="5" name="Picture 4"/>
          <p:cNvPicPr>
            <a:picLocks noChangeAspect="1"/>
          </p:cNvPicPr>
          <p:nvPr/>
        </p:nvPicPr>
        <p:blipFill>
          <a:blip r:embed="rId3"/>
          <a:stretch>
            <a:fillRect/>
          </a:stretch>
        </p:blipFill>
        <p:spPr>
          <a:xfrm>
            <a:off x="5996481" y="895162"/>
            <a:ext cx="5647832" cy="5459570"/>
          </a:xfrm>
          <a:prstGeom prst="rect">
            <a:avLst/>
          </a:prstGeom>
        </p:spPr>
      </p:pic>
    </p:spTree>
    <p:extLst>
      <p:ext uri="{BB962C8B-B14F-4D97-AF65-F5344CB8AC3E}">
        <p14:creationId xmlns:p14="http://schemas.microsoft.com/office/powerpoint/2010/main" val="29106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“Intelligence Without Representation” (Brooks, 1991)</a:t>
            </a:r>
            <a:endParaRPr lang="en-US" dirty="0">
              <a:solidFill>
                <a:schemeClr val="bg1"/>
              </a:solidFill>
            </a:endParaRPr>
          </a:p>
        </p:txBody>
      </p:sp>
      <p:sp>
        <p:nvSpPr>
          <p:cNvPr id="3" name="Content Placeholder 2"/>
          <p:cNvSpPr>
            <a:spLocks noGrp="1"/>
          </p:cNvSpPr>
          <p:nvPr>
            <p:ph idx="1"/>
          </p:nvPr>
        </p:nvSpPr>
        <p:spPr/>
        <p:txBody>
          <a:bodyPr/>
          <a:lstStyle/>
          <a:p>
            <a:pPr marL="0" indent="0" fontAlgn="base">
              <a:buNone/>
            </a:pPr>
            <a:r>
              <a:rPr lang="en-US" dirty="0">
                <a:solidFill>
                  <a:schemeClr val="bg1"/>
                </a:solidFill>
              </a:rPr>
              <a:t>“We must incrementally build up the capabilities of intelligent systems, having complete systems at each step of the way and thus automatically ensure that the pieces and their interfaces are valid.”</a:t>
            </a:r>
            <a:endParaRPr lang="en-US" dirty="0">
              <a:solidFill>
                <a:schemeClr val="bg1"/>
              </a:solidFill>
            </a:endParaRPr>
          </a:p>
          <a:p>
            <a:pPr marL="0" indent="0" fontAlgn="base">
              <a:buNone/>
            </a:pPr>
            <a:endParaRPr lang="en-US" dirty="0" smtClean="0">
              <a:solidFill>
                <a:schemeClr val="bg1"/>
              </a:solidFill>
            </a:endParaRPr>
          </a:p>
          <a:p>
            <a:pPr marL="0" indent="0" fontAlgn="base">
              <a:buNone/>
            </a:pPr>
            <a:r>
              <a:rPr lang="en-US" dirty="0" smtClean="0">
                <a:solidFill>
                  <a:schemeClr val="bg1"/>
                </a:solidFill>
              </a:rPr>
              <a:t>“</a:t>
            </a:r>
            <a:r>
              <a:rPr lang="en-US" dirty="0">
                <a:solidFill>
                  <a:schemeClr val="bg1"/>
                </a:solidFill>
              </a:rPr>
              <a:t>At each step we should build complete intelligent systems that we let loose in the real world with real sensing and real action. Anything less provides a candidate with which we can delude ourselves.”</a:t>
            </a:r>
            <a:endParaRPr lang="en-US" dirty="0">
              <a:solidFill>
                <a:schemeClr val="bg1"/>
              </a:solidFill>
            </a:endParaRPr>
          </a:p>
          <a:p>
            <a:endParaRPr lang="en-US" dirty="0"/>
          </a:p>
        </p:txBody>
      </p:sp>
    </p:spTree>
    <p:extLst>
      <p:ext uri="{BB962C8B-B14F-4D97-AF65-F5344CB8AC3E}">
        <p14:creationId xmlns:p14="http://schemas.microsoft.com/office/powerpoint/2010/main" val="1907485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An “Unexpected Conclusion” </a:t>
            </a:r>
            <a:br>
              <a:rPr lang="en-US" dirty="0" smtClean="0">
                <a:solidFill>
                  <a:schemeClr val="bg1"/>
                </a:solidFill>
              </a:rPr>
            </a:br>
            <a:r>
              <a:rPr lang="en-US" dirty="0" smtClean="0">
                <a:solidFill>
                  <a:schemeClr val="bg1"/>
                </a:solidFill>
              </a:rPr>
              <a:t>and “Radical Hypothesis”</a:t>
            </a:r>
            <a:endParaRPr lang="en-US" dirty="0">
              <a:solidFill>
                <a:schemeClr val="bg1"/>
              </a:solidFill>
            </a:endParaRPr>
          </a:p>
        </p:txBody>
      </p:sp>
      <p:sp>
        <p:nvSpPr>
          <p:cNvPr id="3" name="Content Placeholder 2"/>
          <p:cNvSpPr>
            <a:spLocks noGrp="1"/>
          </p:cNvSpPr>
          <p:nvPr>
            <p:ph idx="1"/>
          </p:nvPr>
        </p:nvSpPr>
        <p:spPr/>
        <p:txBody>
          <a:bodyPr/>
          <a:lstStyle/>
          <a:p>
            <a:pPr fontAlgn="base"/>
            <a:r>
              <a:rPr lang="en-US" dirty="0">
                <a:solidFill>
                  <a:schemeClr val="bg1"/>
                </a:solidFill>
              </a:rPr>
              <a:t>When we examine very simple level intelligence we find that explicit representations and models of the world simply get in the way. It turns out to be better to use the world as its own model. </a:t>
            </a:r>
            <a:endParaRPr lang="en-US" dirty="0">
              <a:solidFill>
                <a:schemeClr val="bg1"/>
              </a:solidFill>
            </a:endParaRPr>
          </a:p>
          <a:p>
            <a:pPr fontAlgn="base"/>
            <a:r>
              <a:rPr lang="en-US" dirty="0">
                <a:solidFill>
                  <a:schemeClr val="bg1"/>
                </a:solidFill>
              </a:rPr>
              <a:t>Representation is the wrong unit of abstraction in building the bulkiest parts of intelligent systems.</a:t>
            </a:r>
            <a:endParaRPr lang="en-US" dirty="0">
              <a:solidFill>
                <a:schemeClr val="bg1"/>
              </a:solidFill>
            </a:endParaRPr>
          </a:p>
          <a:p>
            <a:endParaRPr lang="en-US" dirty="0"/>
          </a:p>
        </p:txBody>
      </p:sp>
    </p:spTree>
    <p:extLst>
      <p:ext uri="{BB962C8B-B14F-4D97-AF65-F5344CB8AC3E}">
        <p14:creationId xmlns:p14="http://schemas.microsoft.com/office/powerpoint/2010/main" val="1262707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Slogans of the “Brooks Style” of AI Design</a:t>
            </a:r>
            <a:endParaRPr lang="en-US" dirty="0">
              <a:solidFill>
                <a:schemeClr val="bg1"/>
              </a:solidFill>
            </a:endParaRPr>
          </a:p>
        </p:txBody>
      </p:sp>
      <p:sp>
        <p:nvSpPr>
          <p:cNvPr id="3" name="Content Placeholder 2"/>
          <p:cNvSpPr>
            <a:spLocks noGrp="1"/>
          </p:cNvSpPr>
          <p:nvPr>
            <p:ph idx="1"/>
          </p:nvPr>
        </p:nvSpPr>
        <p:spPr/>
        <p:txBody>
          <a:bodyPr/>
          <a:lstStyle/>
          <a:p>
            <a:pPr fontAlgn="base"/>
            <a:r>
              <a:rPr lang="en-US" dirty="0">
                <a:solidFill>
                  <a:schemeClr val="bg1"/>
                </a:solidFill>
              </a:rPr>
              <a:t>“Intelligence without representation”</a:t>
            </a:r>
            <a:endParaRPr lang="en-US" dirty="0">
              <a:solidFill>
                <a:schemeClr val="bg1"/>
              </a:solidFill>
            </a:endParaRPr>
          </a:p>
          <a:p>
            <a:pPr fontAlgn="base"/>
            <a:r>
              <a:rPr lang="en-US" dirty="0">
                <a:solidFill>
                  <a:schemeClr val="bg1"/>
                </a:solidFill>
              </a:rPr>
              <a:t>“The world is its own best representation”</a:t>
            </a:r>
            <a:endParaRPr lang="en-US" dirty="0">
              <a:solidFill>
                <a:schemeClr val="bg1"/>
              </a:solidFill>
            </a:endParaRPr>
          </a:p>
          <a:p>
            <a:pPr fontAlgn="base"/>
            <a:r>
              <a:rPr lang="en-US" dirty="0">
                <a:solidFill>
                  <a:schemeClr val="bg1"/>
                </a:solidFill>
              </a:rPr>
              <a:t>Working on “horizontal” </a:t>
            </a:r>
            <a:r>
              <a:rPr lang="en-US" dirty="0" err="1">
                <a:solidFill>
                  <a:schemeClr val="bg1"/>
                </a:solidFill>
              </a:rPr>
              <a:t>microworlds</a:t>
            </a:r>
            <a:r>
              <a:rPr lang="en-US" dirty="0">
                <a:solidFill>
                  <a:schemeClr val="bg1"/>
                </a:solidFill>
              </a:rPr>
              <a:t> (a complete creature) as opposed to “vertical” </a:t>
            </a:r>
            <a:r>
              <a:rPr lang="en-US" dirty="0" err="1">
                <a:solidFill>
                  <a:schemeClr val="bg1"/>
                </a:solidFill>
              </a:rPr>
              <a:t>microworlds</a:t>
            </a:r>
            <a:r>
              <a:rPr lang="en-US" dirty="0">
                <a:solidFill>
                  <a:schemeClr val="bg1"/>
                </a:solidFill>
              </a:rPr>
              <a:t> (a complete task)</a:t>
            </a:r>
            <a:endParaRPr lang="en-US" dirty="0">
              <a:solidFill>
                <a:schemeClr val="bg1"/>
              </a:solidFill>
            </a:endParaRPr>
          </a:p>
          <a:p>
            <a:pPr fontAlgn="base"/>
            <a:r>
              <a:rPr lang="en-US" dirty="0">
                <a:solidFill>
                  <a:schemeClr val="bg1"/>
                </a:solidFill>
              </a:rPr>
              <a:t>A “layered” architecture, often consisting of weakly communicating simple processors</a:t>
            </a:r>
            <a:endParaRPr lang="en-US" dirty="0">
              <a:solidFill>
                <a:schemeClr val="bg1"/>
              </a:solidFill>
            </a:endParaRPr>
          </a:p>
          <a:p>
            <a:pPr fontAlgn="base"/>
            <a:r>
              <a:rPr lang="en-US" dirty="0">
                <a:solidFill>
                  <a:schemeClr val="bg1"/>
                </a:solidFill>
              </a:rPr>
              <a:t>Avoidance of a “central processor”, and emergent behaviors</a:t>
            </a:r>
            <a:endParaRPr lang="en-US" dirty="0">
              <a:solidFill>
                <a:schemeClr val="bg1"/>
              </a:solidFill>
            </a:endParaRPr>
          </a:p>
          <a:p>
            <a:pPr fontAlgn="base"/>
            <a:r>
              <a:rPr lang="en-US" dirty="0">
                <a:solidFill>
                  <a:schemeClr val="bg1"/>
                </a:solidFill>
              </a:rPr>
              <a:t>A focus on physical (as opposed to “virtual”, or simulated) test cases</a:t>
            </a:r>
          </a:p>
          <a:p>
            <a:endParaRPr lang="en-US" dirty="0"/>
          </a:p>
        </p:txBody>
      </p:sp>
    </p:spTree>
    <p:extLst>
      <p:ext uri="{BB962C8B-B14F-4D97-AF65-F5344CB8AC3E}">
        <p14:creationId xmlns:p14="http://schemas.microsoft.com/office/powerpoint/2010/main" val="656603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Two Strategies (“Hawk” and “Dove”) for Animals Fighting Over a Resource</a:t>
            </a:r>
            <a:endParaRPr lang="en-US" dirty="0">
              <a:solidFill>
                <a:schemeClr val="bg1"/>
              </a:solidFill>
            </a:endParaRPr>
          </a:p>
        </p:txBody>
      </p:sp>
      <p:pic>
        <p:nvPicPr>
          <p:cNvPr id="4" name="Content Placeholder 3"/>
          <p:cNvPicPr>
            <a:picLocks noGrp="1" noChangeAspect="1"/>
          </p:cNvPicPr>
          <p:nvPr>
            <p:ph idx="1"/>
          </p:nvPr>
        </p:nvPicPr>
        <p:blipFill>
          <a:blip r:embed="rId2"/>
          <a:stretch>
            <a:fillRect/>
          </a:stretch>
        </p:blipFill>
        <p:spPr>
          <a:xfrm>
            <a:off x="1965236" y="1825624"/>
            <a:ext cx="8493213" cy="4473367"/>
          </a:xfrm>
          <a:prstGeom prst="rect">
            <a:avLst/>
          </a:prstGeom>
        </p:spPr>
      </p:pic>
      <p:cxnSp>
        <p:nvCxnSpPr>
          <p:cNvPr id="6" name="Straight Connector 5"/>
          <p:cNvCxnSpPr/>
          <p:nvPr/>
        </p:nvCxnSpPr>
        <p:spPr>
          <a:xfrm flipV="1">
            <a:off x="3886200" y="3024188"/>
            <a:ext cx="5829300" cy="47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886199" y="4572000"/>
            <a:ext cx="5943601" cy="66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886199" y="3101183"/>
            <a:ext cx="1" cy="3085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6596063" y="3101183"/>
            <a:ext cx="33337" cy="31978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40560" y="2177853"/>
            <a:ext cx="2560060" cy="923330"/>
          </a:xfrm>
          <a:prstGeom prst="rect">
            <a:avLst/>
          </a:prstGeom>
          <a:noFill/>
        </p:spPr>
        <p:txBody>
          <a:bodyPr wrap="none" rtlCol="0">
            <a:spAutoFit/>
          </a:bodyPr>
          <a:lstStyle/>
          <a:p>
            <a:r>
              <a:rPr lang="en-US" dirty="0" smtClean="0">
                <a:solidFill>
                  <a:schemeClr val="bg1"/>
                </a:solidFill>
              </a:rPr>
              <a:t>The resource is worth 50.</a:t>
            </a:r>
          </a:p>
          <a:p>
            <a:r>
              <a:rPr lang="en-US" dirty="0" smtClean="0">
                <a:solidFill>
                  <a:schemeClr val="bg1"/>
                </a:solidFill>
              </a:rPr>
              <a:t>Injury costs 100.</a:t>
            </a:r>
          </a:p>
          <a:p>
            <a:r>
              <a:rPr lang="en-US" dirty="0" smtClean="0">
                <a:solidFill>
                  <a:schemeClr val="bg1"/>
                </a:solidFill>
              </a:rPr>
              <a:t>Dove display costs 10.</a:t>
            </a:r>
            <a:endParaRPr lang="en-US" dirty="0">
              <a:solidFill>
                <a:schemeClr val="bg1"/>
              </a:solidFill>
            </a:endParaRPr>
          </a:p>
        </p:txBody>
      </p:sp>
    </p:spTree>
    <p:extLst>
      <p:ext uri="{BB962C8B-B14F-4D97-AF65-F5344CB8AC3E}">
        <p14:creationId xmlns:p14="http://schemas.microsoft.com/office/powerpoint/2010/main" val="1392997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Looking for an “Evolutionarily Stable Strategy”</a:t>
            </a:r>
            <a:endParaRPr lang="en-US" dirty="0">
              <a:solidFill>
                <a:schemeClr val="bg1"/>
              </a:solidFill>
            </a:endParaRPr>
          </a:p>
        </p:txBody>
      </p:sp>
      <p:sp>
        <p:nvSpPr>
          <p:cNvPr id="3" name="Content Placeholder 2"/>
          <p:cNvSpPr>
            <a:spLocks noGrp="1"/>
          </p:cNvSpPr>
          <p:nvPr>
            <p:ph idx="1"/>
          </p:nvPr>
        </p:nvSpPr>
        <p:spPr/>
        <p:txBody>
          <a:bodyPr/>
          <a:lstStyle/>
          <a:p>
            <a:pPr fontAlgn="base"/>
            <a:r>
              <a:rPr lang="en-US" dirty="0">
                <a:solidFill>
                  <a:schemeClr val="bg1"/>
                </a:solidFill>
              </a:rPr>
              <a:t>Here, neither “pure hawk” nor “pure dove” is an evolutionarily stable strategy (or ESS), since each can be successfully invaded by the other.</a:t>
            </a:r>
            <a:endParaRPr lang="en-US" dirty="0">
              <a:solidFill>
                <a:schemeClr val="bg1"/>
              </a:solidFill>
            </a:endParaRPr>
          </a:p>
          <a:p>
            <a:pPr fontAlgn="base"/>
            <a:r>
              <a:rPr lang="en-US" dirty="0">
                <a:solidFill>
                  <a:schemeClr val="bg1"/>
                </a:solidFill>
              </a:rPr>
              <a:t>Suppose our population isn’t all one or the other, but instead has (in percentage) P hawks and (1-P) doves. The payoff to a newborn hawk is -25P + 50(1-P). The payoff to a new dove is 0P + (1-P)15. When these are equal, neither strategy is favored. So conceivably our population could stabilize at a percentage P = 35/60 of hawks.</a:t>
            </a:r>
          </a:p>
          <a:p>
            <a:endParaRPr lang="en-US" dirty="0"/>
          </a:p>
        </p:txBody>
      </p:sp>
    </p:spTree>
    <p:extLst>
      <p:ext uri="{BB962C8B-B14F-4D97-AF65-F5344CB8AC3E}">
        <p14:creationId xmlns:p14="http://schemas.microsoft.com/office/powerpoint/2010/main" val="911591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8550" y="317500"/>
            <a:ext cx="9994900" cy="6223000"/>
          </a:xfrm>
          <a:prstGeom prst="rect">
            <a:avLst/>
          </a:prstGeom>
        </p:spPr>
      </p:pic>
      <p:cxnSp>
        <p:nvCxnSpPr>
          <p:cNvPr id="5" name="Straight Connector 4"/>
          <p:cNvCxnSpPr/>
          <p:nvPr/>
        </p:nvCxnSpPr>
        <p:spPr>
          <a:xfrm flipV="1">
            <a:off x="3800475" y="2300288"/>
            <a:ext cx="7292975" cy="71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800474" y="3767138"/>
            <a:ext cx="7292975" cy="71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800473" y="5082380"/>
            <a:ext cx="7292975" cy="71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800471" y="2371727"/>
            <a:ext cx="0" cy="4057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502393" y="2371727"/>
            <a:ext cx="1" cy="3929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781252" y="2336007"/>
            <a:ext cx="1" cy="4093369"/>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4566" y="692193"/>
            <a:ext cx="3847788" cy="923330"/>
          </a:xfrm>
          <a:prstGeom prst="rect">
            <a:avLst/>
          </a:prstGeom>
          <a:noFill/>
        </p:spPr>
        <p:txBody>
          <a:bodyPr wrap="square" rtlCol="0">
            <a:spAutoFit/>
          </a:bodyPr>
          <a:lstStyle/>
          <a:p>
            <a:r>
              <a:rPr lang="en-US" dirty="0" smtClean="0">
                <a:solidFill>
                  <a:schemeClr val="bg1"/>
                </a:solidFill>
              </a:rPr>
              <a:t>Bourgeois means:</a:t>
            </a:r>
          </a:p>
          <a:p>
            <a:r>
              <a:rPr lang="en-US" dirty="0" smtClean="0">
                <a:solidFill>
                  <a:schemeClr val="bg1"/>
                </a:solidFill>
              </a:rPr>
              <a:t>“Play hawk if you were at the resource</a:t>
            </a:r>
          </a:p>
          <a:p>
            <a:r>
              <a:rPr lang="en-US" i="1" dirty="0">
                <a:solidFill>
                  <a:schemeClr val="bg1"/>
                </a:solidFill>
              </a:rPr>
              <a:t>f</a:t>
            </a:r>
            <a:r>
              <a:rPr lang="en-US" i="1" dirty="0" smtClean="0">
                <a:solidFill>
                  <a:schemeClr val="bg1"/>
                </a:solidFill>
              </a:rPr>
              <a:t>irst</a:t>
            </a:r>
            <a:r>
              <a:rPr lang="en-US" dirty="0" smtClean="0">
                <a:solidFill>
                  <a:schemeClr val="bg1"/>
                </a:solidFill>
              </a:rPr>
              <a:t>, and dove otherwise.”</a:t>
            </a:r>
            <a:endParaRPr lang="en-US" i="1" dirty="0">
              <a:solidFill>
                <a:schemeClr val="bg1"/>
              </a:solidFill>
            </a:endParaRPr>
          </a:p>
        </p:txBody>
      </p:sp>
    </p:spTree>
    <p:extLst>
      <p:ext uri="{BB962C8B-B14F-4D97-AF65-F5344CB8AC3E}">
        <p14:creationId xmlns:p14="http://schemas.microsoft.com/office/powerpoint/2010/main" val="86865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84971" y="414339"/>
            <a:ext cx="5277427" cy="5843588"/>
          </a:xfrm>
          <a:prstGeom prst="rect">
            <a:avLst/>
          </a:prstGeom>
        </p:spPr>
      </p:pic>
    </p:spTree>
    <p:extLst>
      <p:ext uri="{BB962C8B-B14F-4D97-AF65-F5344CB8AC3E}">
        <p14:creationId xmlns:p14="http://schemas.microsoft.com/office/powerpoint/2010/main" val="183378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From S. Pinker, </a:t>
            </a:r>
            <a:r>
              <a:rPr lang="en-US" i="1" dirty="0" smtClean="0">
                <a:solidFill>
                  <a:schemeClr val="bg1"/>
                </a:solidFill>
              </a:rPr>
              <a:t>How the Mind Works</a:t>
            </a:r>
            <a:endParaRPr lang="en-US" dirty="0">
              <a:solidFill>
                <a:schemeClr val="bg1"/>
              </a:solidFill>
            </a:endParaRPr>
          </a:p>
        </p:txBody>
      </p:sp>
      <p:sp>
        <p:nvSpPr>
          <p:cNvPr id="3" name="Content Placeholder 2"/>
          <p:cNvSpPr>
            <a:spLocks noGrp="1"/>
          </p:cNvSpPr>
          <p:nvPr>
            <p:ph idx="1"/>
          </p:nvPr>
        </p:nvSpPr>
        <p:spPr/>
        <p:txBody>
          <a:bodyPr>
            <a:normAutofit lnSpcReduction="10000"/>
          </a:bodyPr>
          <a:lstStyle/>
          <a:p>
            <a:pPr marL="0" indent="0" fontAlgn="base">
              <a:buNone/>
            </a:pPr>
            <a:r>
              <a:rPr lang="en-US" dirty="0">
                <a:solidFill>
                  <a:schemeClr val="bg1"/>
                </a:solidFill>
              </a:rPr>
              <a:t>Common sense says that victory goes to the side with the most intelligence, self-interest, coolness, options, power, and clear lines of communication. Common sense is wrong. Each of these assets can be a liability in contests of strategy (as opposed to contests of chance, skill, or strength), where behavior is calculated by predicting what the other guy will do in response....</a:t>
            </a:r>
            <a:endParaRPr lang="en-US" dirty="0">
              <a:solidFill>
                <a:schemeClr val="bg1"/>
              </a:solidFill>
            </a:endParaRPr>
          </a:p>
          <a:p>
            <a:pPr marL="0" indent="0" fontAlgn="base">
              <a:buNone/>
            </a:pPr>
            <a:r>
              <a:rPr lang="en-US" dirty="0" smtClean="0">
                <a:solidFill>
                  <a:schemeClr val="bg1"/>
                </a:solidFill>
              </a:rPr>
              <a:t>How </a:t>
            </a:r>
            <a:r>
              <a:rPr lang="en-US" dirty="0">
                <a:solidFill>
                  <a:schemeClr val="bg1"/>
                </a:solidFill>
              </a:rPr>
              <a:t>do you persuade someone that you will not pay more than $16,000 for a car that is really worth $20,000 to you? You make a public, enforceable $5,000 bet with a third party that you won’t pay more than $16,000. As long as $16,000 gives the dealer a profit, he has no choice but to accept....</a:t>
            </a:r>
            <a:endParaRPr lang="en-US" dirty="0">
              <a:solidFill>
                <a:schemeClr val="bg1"/>
              </a:solidFill>
            </a:endParaRPr>
          </a:p>
          <a:p>
            <a:endParaRPr lang="en-US" dirty="0"/>
          </a:p>
        </p:txBody>
      </p:sp>
    </p:spTree>
    <p:extLst>
      <p:ext uri="{BB962C8B-B14F-4D97-AF65-F5344CB8AC3E}">
        <p14:creationId xmlns:p14="http://schemas.microsoft.com/office/powerpoint/2010/main" val="192985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486" y="768350"/>
            <a:ext cx="10634663" cy="5246688"/>
          </a:xfrm>
        </p:spPr>
        <p:txBody>
          <a:bodyPr/>
          <a:lstStyle/>
          <a:p>
            <a:pPr marL="0" indent="0">
              <a:buNone/>
            </a:pPr>
            <a:r>
              <a:rPr lang="en-US" dirty="0">
                <a:solidFill>
                  <a:schemeClr val="bg1"/>
                </a:solidFill>
              </a:rPr>
              <a:t>Because an expensive threat works both ways, it can lead to a cycle of self-incapacitation. Protesters attempt to block the construction of a nuclear power plant by lying down on the railroad tracks leading to the site. The engineer, being reasonable, has no choice but to stop the train. The railroad company counters by telling the engineer to set the throttle so that the train moves very slowly and then to jump out of the train and walk beside it. The protesters must scramble. Next time the protesters handcuff themselves to the tracks; the engineer does not dare leave the train. But the protesters must be certain the engineer sees them in enough time to stop. The company assigns the next train to a nearsighted engineer.</a:t>
            </a:r>
            <a:r>
              <a:rPr lang="en-US" dirty="0">
                <a:solidFill>
                  <a:schemeClr val="bg1"/>
                </a:solidFill>
              </a:rPr>
              <a:t> </a:t>
            </a:r>
          </a:p>
        </p:txBody>
      </p:sp>
    </p:spTree>
    <p:extLst>
      <p:ext uri="{BB962C8B-B14F-4D97-AF65-F5344CB8AC3E}">
        <p14:creationId xmlns:p14="http://schemas.microsoft.com/office/powerpoint/2010/main" val="611973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199" y="2189163"/>
            <a:ext cx="4505325" cy="2987226"/>
          </a:xfrm>
          <a:prstGeom prst="rect">
            <a:avLst/>
          </a:prstGeom>
        </p:spPr>
      </p:pic>
      <p:pic>
        <p:nvPicPr>
          <p:cNvPr id="8" name="Picture 7"/>
          <p:cNvPicPr>
            <a:picLocks noChangeAspect="1"/>
          </p:cNvPicPr>
          <p:nvPr/>
        </p:nvPicPr>
        <p:blipFill>
          <a:blip r:embed="rId3"/>
          <a:stretch>
            <a:fillRect/>
          </a:stretch>
        </p:blipFill>
        <p:spPr>
          <a:xfrm>
            <a:off x="5986462" y="2189163"/>
            <a:ext cx="4489001" cy="2987226"/>
          </a:xfrm>
          <a:prstGeom prst="rect">
            <a:avLst/>
          </a:prstGeom>
        </p:spPr>
      </p:pic>
    </p:spTree>
    <p:extLst>
      <p:ext uri="{BB962C8B-B14F-4D97-AF65-F5344CB8AC3E}">
        <p14:creationId xmlns:p14="http://schemas.microsoft.com/office/powerpoint/2010/main" val="1995962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92218</TotalTime>
  <Words>713</Words>
  <Application>Microsoft Macintosh PowerPoint</Application>
  <PresentationFormat>Widescreen</PresentationFormat>
  <Paragraphs>35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Calibri Light</vt:lpstr>
      <vt:lpstr>Arial</vt:lpstr>
      <vt:lpstr>Office Theme</vt:lpstr>
      <vt:lpstr>Real and Artificial Animals</vt:lpstr>
      <vt:lpstr>Administrivia</vt:lpstr>
      <vt:lpstr>Two Strategies (“Hawk” and “Dove”) for Animals Fighting Over a Resource</vt:lpstr>
      <vt:lpstr>Looking for an “Evolutionarily Stable Strategy”</vt:lpstr>
      <vt:lpstr>PowerPoint Presentation</vt:lpstr>
      <vt:lpstr>PowerPoint Presentation</vt:lpstr>
      <vt:lpstr>From S. Pinker, How the Mind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“Intelligence Without Representation” (Brooks, 1991)</vt:lpstr>
      <vt:lpstr>An “Unexpected Conclusion”  and “Radical Hypothesis”</vt:lpstr>
      <vt:lpstr>Slogans of the “Brooks Style” of AI Design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Philosophy and Foundations</dc:title>
  <dc:creator>Microsoft Office User</dc:creator>
  <cp:lastModifiedBy>Microsoft Office User</cp:lastModifiedBy>
  <cp:revision>349</cp:revision>
  <dcterms:created xsi:type="dcterms:W3CDTF">2017-08-27T18:15:55Z</dcterms:created>
  <dcterms:modified xsi:type="dcterms:W3CDTF">2017-12-08T20:44:14Z</dcterms:modified>
</cp:coreProperties>
</file>