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601" r:id="rId3"/>
    <p:sldId id="579" r:id="rId4"/>
    <p:sldId id="602" r:id="rId5"/>
    <p:sldId id="603" r:id="rId6"/>
    <p:sldId id="604" r:id="rId7"/>
    <p:sldId id="605" r:id="rId8"/>
    <p:sldId id="606" r:id="rId9"/>
    <p:sldId id="607" r:id="rId10"/>
    <p:sldId id="588" r:id="rId11"/>
    <p:sldId id="589" r:id="rId12"/>
    <p:sldId id="590" r:id="rId13"/>
    <p:sldId id="591" r:id="rId14"/>
    <p:sldId id="592" r:id="rId15"/>
    <p:sldId id="593" r:id="rId16"/>
    <p:sldId id="594" r:id="rId17"/>
    <p:sldId id="595" r:id="rId18"/>
    <p:sldId id="596" r:id="rId19"/>
    <p:sldId id="597" r:id="rId20"/>
    <p:sldId id="598" r:id="rId21"/>
    <p:sldId id="599" r:id="rId22"/>
    <p:sldId id="60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2"/>
    <p:restoredTop sz="93208"/>
  </p:normalViewPr>
  <p:slideViewPr>
    <p:cSldViewPr snapToGrid="0" snapToObjects="1">
      <p:cViewPr>
        <p:scale>
          <a:sx n="83" d="100"/>
          <a:sy n="83" d="100"/>
        </p:scale>
        <p:origin x="1432"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PS 3 Scores</a:t>
            </a:r>
          </a:p>
          <a:p>
            <a:pPr>
              <a:defRPr/>
            </a:pP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Scores</c:v>
                </c:pt>
              </c:strCache>
            </c:strRef>
          </c:tx>
          <c:spPr>
            <a:solidFill>
              <a:schemeClr val="accent1"/>
            </a:solidFill>
            <a:ln>
              <a:noFill/>
            </a:ln>
            <a:effectLst/>
          </c:spPr>
          <c:invertIfNegative val="0"/>
          <c:cat>
            <c:strRef>
              <c:f>Sheet1!$A$2:$A$6</c:f>
              <c:strCache>
                <c:ptCount val="5"/>
                <c:pt idx="0">
                  <c:v>91-100</c:v>
                </c:pt>
                <c:pt idx="1">
                  <c:v>81-90</c:v>
                </c:pt>
                <c:pt idx="2">
                  <c:v>71-80</c:v>
                </c:pt>
                <c:pt idx="3">
                  <c:v>60-70</c:v>
                </c:pt>
                <c:pt idx="4">
                  <c:v>&lt;60</c:v>
                </c:pt>
              </c:strCache>
            </c:strRef>
          </c:cat>
          <c:val>
            <c:numRef>
              <c:f>Sheet1!$B$2:$B$6</c:f>
              <c:numCache>
                <c:formatCode>General</c:formatCode>
                <c:ptCount val="5"/>
                <c:pt idx="0">
                  <c:v>39.0</c:v>
                </c:pt>
                <c:pt idx="1">
                  <c:v>23.0</c:v>
                </c:pt>
                <c:pt idx="2">
                  <c:v>14.0</c:v>
                </c:pt>
                <c:pt idx="3">
                  <c:v>9.0</c:v>
                </c:pt>
                <c:pt idx="4">
                  <c:v>9.0</c:v>
                </c:pt>
              </c:numCache>
            </c:numRef>
          </c:val>
        </c:ser>
        <c:ser>
          <c:idx val="1"/>
          <c:order val="1"/>
          <c:tx>
            <c:strRef>
              <c:f>Sheet1!$C$1</c:f>
              <c:strCache>
                <c:ptCount val="1"/>
                <c:pt idx="0">
                  <c:v>Column1</c:v>
                </c:pt>
              </c:strCache>
            </c:strRef>
          </c:tx>
          <c:spPr>
            <a:solidFill>
              <a:schemeClr val="accent2"/>
            </a:solidFill>
            <a:ln>
              <a:noFill/>
            </a:ln>
            <a:effectLst/>
          </c:spPr>
          <c:invertIfNegative val="0"/>
          <c:cat>
            <c:strRef>
              <c:f>Sheet1!$A$2:$A$6</c:f>
              <c:strCache>
                <c:ptCount val="5"/>
                <c:pt idx="0">
                  <c:v>91-100</c:v>
                </c:pt>
                <c:pt idx="1">
                  <c:v>81-90</c:v>
                </c:pt>
                <c:pt idx="2">
                  <c:v>71-80</c:v>
                </c:pt>
                <c:pt idx="3">
                  <c:v>60-70</c:v>
                </c:pt>
                <c:pt idx="4">
                  <c:v>&lt;60</c:v>
                </c:pt>
              </c:strCache>
            </c:strRef>
          </c:cat>
          <c:val>
            <c:numRef>
              <c:f>Sheet1!$C$2:$C$6</c:f>
              <c:numCache>
                <c:formatCode>General</c:formatCode>
                <c:ptCount val="5"/>
              </c:numCache>
            </c:numRef>
          </c:val>
        </c:ser>
        <c:ser>
          <c:idx val="2"/>
          <c:order val="2"/>
          <c:tx>
            <c:strRef>
              <c:f>Sheet1!$D$1</c:f>
              <c:strCache>
                <c:ptCount val="1"/>
                <c:pt idx="0">
                  <c:v>Column2</c:v>
                </c:pt>
              </c:strCache>
            </c:strRef>
          </c:tx>
          <c:spPr>
            <a:solidFill>
              <a:schemeClr val="accent3"/>
            </a:solidFill>
            <a:ln>
              <a:noFill/>
            </a:ln>
            <a:effectLst/>
          </c:spPr>
          <c:invertIfNegative val="0"/>
          <c:cat>
            <c:strRef>
              <c:f>Sheet1!$A$2:$A$6</c:f>
              <c:strCache>
                <c:ptCount val="5"/>
                <c:pt idx="0">
                  <c:v>91-100</c:v>
                </c:pt>
                <c:pt idx="1">
                  <c:v>81-90</c:v>
                </c:pt>
                <c:pt idx="2">
                  <c:v>71-80</c:v>
                </c:pt>
                <c:pt idx="3">
                  <c:v>60-70</c:v>
                </c:pt>
                <c:pt idx="4">
                  <c:v>&lt;60</c:v>
                </c:pt>
              </c:strCache>
            </c:strRef>
          </c:cat>
          <c:val>
            <c:numRef>
              <c:f>Sheet1!$D$2:$D$6</c:f>
              <c:numCache>
                <c:formatCode>General</c:formatCode>
                <c:ptCount val="5"/>
              </c:numCache>
            </c:numRef>
          </c:val>
        </c:ser>
        <c:dLbls>
          <c:showLegendKey val="0"/>
          <c:showVal val="0"/>
          <c:showCatName val="0"/>
          <c:showSerName val="0"/>
          <c:showPercent val="0"/>
          <c:showBubbleSize val="0"/>
        </c:dLbls>
        <c:gapWidth val="219"/>
        <c:overlap val="-27"/>
        <c:axId val="-2072278368"/>
        <c:axId val="1896953520"/>
      </c:barChart>
      <c:catAx>
        <c:axId val="-2072278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96953520"/>
        <c:crosses val="autoZero"/>
        <c:auto val="1"/>
        <c:lblAlgn val="ctr"/>
        <c:lblOffset val="100"/>
        <c:noMultiLvlLbl val="0"/>
      </c:catAx>
      <c:valAx>
        <c:axId val="1896953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72278368"/>
        <c:crosses val="autoZero"/>
        <c:crossBetween val="between"/>
      </c:valAx>
      <c:spPr>
        <a:noFill/>
        <a:ln>
          <a:noFill/>
        </a:ln>
        <a:effectLst/>
      </c:spPr>
    </c:plotArea>
    <c:legend>
      <c:legendPos val="b"/>
      <c:layout>
        <c:manualLayout>
          <c:xMode val="edge"/>
          <c:yMode val="edge"/>
          <c:x val="0.454463368709346"/>
          <c:y val="0.914005301357881"/>
          <c:w val="0.0886577085473011"/>
          <c:h val="0.065564201172145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818CB3-12EC-F544-8AAB-33C786FC9EC9}" type="datetimeFigureOut">
              <a:rPr lang="en-US" smtClean="0"/>
              <a:t>12/11/17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C53491-C76D-4444-B2F6-116BDB17F769}" type="slidenum">
              <a:rPr lang="en-US" smtClean="0"/>
              <a:t>‹#›</a:t>
            </a:fld>
            <a:endParaRPr lang="en-US"/>
          </a:p>
        </p:txBody>
      </p:sp>
    </p:spTree>
    <p:extLst>
      <p:ext uri="{BB962C8B-B14F-4D97-AF65-F5344CB8AC3E}">
        <p14:creationId xmlns:p14="http://schemas.microsoft.com/office/powerpoint/2010/main" val="1475859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0F09F0-6685-134E-9BE2-1C41183F9C09}" type="datetimeFigureOut">
              <a:rPr lang="en-US" smtClean="0"/>
              <a:t>12/11/17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2074279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0F09F0-6685-134E-9BE2-1C41183F9C09}" type="datetimeFigureOut">
              <a:rPr lang="en-US" smtClean="0"/>
              <a:t>12/11/17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1429134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0F09F0-6685-134E-9BE2-1C41183F9C09}" type="datetimeFigureOut">
              <a:rPr lang="en-US" smtClean="0"/>
              <a:t>12/11/17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2000198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0F09F0-6685-134E-9BE2-1C41183F9C09}" type="datetimeFigureOut">
              <a:rPr lang="en-US" smtClean="0"/>
              <a:t>12/11/17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1372440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0F09F0-6685-134E-9BE2-1C41183F9C09}" type="datetimeFigureOut">
              <a:rPr lang="en-US" smtClean="0"/>
              <a:t>12/11/17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479496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0F09F0-6685-134E-9BE2-1C41183F9C09}" type="datetimeFigureOut">
              <a:rPr lang="en-US" smtClean="0"/>
              <a:t>12/11/17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153933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0F09F0-6685-134E-9BE2-1C41183F9C09}" type="datetimeFigureOut">
              <a:rPr lang="en-US" smtClean="0"/>
              <a:t>12/11/17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859143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0F09F0-6685-134E-9BE2-1C41183F9C09}" type="datetimeFigureOut">
              <a:rPr lang="en-US" smtClean="0"/>
              <a:t>12/11/17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209333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0F09F0-6685-134E-9BE2-1C41183F9C09}" type="datetimeFigureOut">
              <a:rPr lang="en-US" smtClean="0"/>
              <a:t>12/11/17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510101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0F09F0-6685-134E-9BE2-1C41183F9C09}" type="datetimeFigureOut">
              <a:rPr lang="en-US" smtClean="0"/>
              <a:t>12/11/17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523158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0F09F0-6685-134E-9BE2-1C41183F9C09}" type="datetimeFigureOut">
              <a:rPr lang="en-US" smtClean="0"/>
              <a:t>12/11/17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7443CD-A3A3-0E4C-A0E0-E92FEFFD023B}" type="slidenum">
              <a:rPr lang="en-US" smtClean="0"/>
              <a:t>‹#›</a:t>
            </a:fld>
            <a:endParaRPr lang="en-US"/>
          </a:p>
        </p:txBody>
      </p:sp>
    </p:spTree>
    <p:extLst>
      <p:ext uri="{BB962C8B-B14F-4D97-AF65-F5344CB8AC3E}">
        <p14:creationId xmlns:p14="http://schemas.microsoft.com/office/powerpoint/2010/main" val="92005184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0F09F0-6685-134E-9BE2-1C41183F9C09}" type="datetimeFigureOut">
              <a:rPr lang="en-US" smtClean="0"/>
              <a:t>12/11/17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7443CD-A3A3-0E4C-A0E0-E92FEFFD023B}" type="slidenum">
              <a:rPr lang="en-US" smtClean="0"/>
              <a:t>‹#›</a:t>
            </a:fld>
            <a:endParaRPr lang="en-US"/>
          </a:p>
        </p:txBody>
      </p:sp>
    </p:spTree>
    <p:extLst>
      <p:ext uri="{BB962C8B-B14F-4D97-AF65-F5344CB8AC3E}">
        <p14:creationId xmlns:p14="http://schemas.microsoft.com/office/powerpoint/2010/main" val="1330114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 Id="rId3" Type="http://schemas.openxmlformats.org/officeDocument/2006/relationships/image" Target="../media/image2.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 Id="rId3" Type="http://schemas.openxmlformats.org/officeDocument/2006/relationships/image" Target="../media/image8.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 Id="rId3" Type="http://schemas.openxmlformats.org/officeDocument/2006/relationships/image" Target="../media/image13.tif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1726854"/>
          </a:xfrm>
        </p:spPr>
        <p:txBody>
          <a:bodyPr>
            <a:normAutofit/>
          </a:bodyPr>
          <a:lstStyle/>
          <a:p>
            <a:r>
              <a:rPr lang="en-US" dirty="0" smtClean="0">
                <a:solidFill>
                  <a:schemeClr val="bg1"/>
                </a:solidFill>
              </a:rPr>
              <a:t>Vehicles</a:t>
            </a:r>
            <a:endParaRPr lang="en-US" dirty="0">
              <a:solidFill>
                <a:schemeClr val="bg1"/>
              </a:solidFill>
            </a:endParaRPr>
          </a:p>
        </p:txBody>
      </p:sp>
      <p:sp>
        <p:nvSpPr>
          <p:cNvPr id="3" name="Subtitle 2"/>
          <p:cNvSpPr>
            <a:spLocks noGrp="1"/>
          </p:cNvSpPr>
          <p:nvPr>
            <p:ph type="subTitle" idx="1"/>
          </p:nvPr>
        </p:nvSpPr>
        <p:spPr/>
        <p:txBody>
          <a:bodyPr/>
          <a:lstStyle/>
          <a:p>
            <a:r>
              <a:rPr lang="en-US" dirty="0" smtClean="0"/>
              <a:t>CS</a:t>
            </a:r>
            <a:r>
              <a:rPr lang="en-US" dirty="0" smtClean="0">
                <a:solidFill>
                  <a:schemeClr val="bg1"/>
                </a:solidFill>
              </a:rPr>
              <a:t>CSCI 3202, Fall 2017</a:t>
            </a:r>
          </a:p>
          <a:p>
            <a:r>
              <a:rPr lang="en-US" dirty="0" smtClean="0">
                <a:solidFill>
                  <a:schemeClr val="bg1"/>
                </a:solidFill>
              </a:rPr>
              <a:t>Prof. Mike Eisenberg</a:t>
            </a:r>
          </a:p>
          <a:p>
            <a:r>
              <a:rPr lang="en-US" i="1" dirty="0" err="1" smtClean="0">
                <a:solidFill>
                  <a:schemeClr val="bg1"/>
                </a:solidFill>
              </a:rPr>
              <a:t>duck@cs.colorado.edu</a:t>
            </a:r>
            <a:endParaRPr lang="en-US" i="1" dirty="0" smtClean="0">
              <a:solidFill>
                <a:schemeClr val="bg1"/>
              </a:solidFill>
            </a:endParaRPr>
          </a:p>
        </p:txBody>
      </p:sp>
    </p:spTree>
    <p:extLst>
      <p:ext uri="{BB962C8B-B14F-4D97-AF65-F5344CB8AC3E}">
        <p14:creationId xmlns:p14="http://schemas.microsoft.com/office/powerpoint/2010/main" val="1659302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459118" y="1882775"/>
            <a:ext cx="4388688" cy="4351338"/>
          </a:xfrm>
          <a:prstGeom prst="rect">
            <a:avLst/>
          </a:prstGeom>
        </p:spPr>
      </p:pic>
      <p:pic>
        <p:nvPicPr>
          <p:cNvPr id="5" name="Picture 4"/>
          <p:cNvPicPr>
            <a:picLocks noChangeAspect="1"/>
          </p:cNvPicPr>
          <p:nvPr/>
        </p:nvPicPr>
        <p:blipFill>
          <a:blip r:embed="rId3"/>
          <a:stretch>
            <a:fillRect/>
          </a:stretch>
        </p:blipFill>
        <p:spPr>
          <a:xfrm>
            <a:off x="1211263" y="501650"/>
            <a:ext cx="3745056" cy="5732463"/>
          </a:xfrm>
          <a:prstGeom prst="rect">
            <a:avLst/>
          </a:prstGeom>
        </p:spPr>
      </p:pic>
    </p:spTree>
    <p:extLst>
      <p:ext uri="{BB962C8B-B14F-4D97-AF65-F5344CB8AC3E}">
        <p14:creationId xmlns:p14="http://schemas.microsoft.com/office/powerpoint/2010/main" val="1103322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76009" y="514350"/>
            <a:ext cx="7810979" cy="5743951"/>
          </a:xfrm>
          <a:prstGeom prst="rect">
            <a:avLst/>
          </a:prstGeom>
        </p:spPr>
      </p:pic>
    </p:spTree>
    <p:extLst>
      <p:ext uri="{BB962C8B-B14F-4D97-AF65-F5344CB8AC3E}">
        <p14:creationId xmlns:p14="http://schemas.microsoft.com/office/powerpoint/2010/main" val="1823888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211112" y="542925"/>
            <a:ext cx="5404252" cy="6007034"/>
          </a:xfrm>
          <a:prstGeom prst="rect">
            <a:avLst/>
          </a:prstGeom>
        </p:spPr>
      </p:pic>
    </p:spTree>
    <p:extLst>
      <p:ext uri="{BB962C8B-B14F-4D97-AF65-F5344CB8AC3E}">
        <p14:creationId xmlns:p14="http://schemas.microsoft.com/office/powerpoint/2010/main" val="413772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247201" y="485775"/>
            <a:ext cx="5453887" cy="5859380"/>
          </a:xfrm>
          <a:prstGeom prst="rect">
            <a:avLst/>
          </a:prstGeom>
        </p:spPr>
      </p:pic>
    </p:spTree>
    <p:extLst>
      <p:ext uri="{BB962C8B-B14F-4D97-AF65-F5344CB8AC3E}">
        <p14:creationId xmlns:p14="http://schemas.microsoft.com/office/powerpoint/2010/main" val="865478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87184" y="514350"/>
            <a:ext cx="5156767" cy="5821506"/>
          </a:xfrm>
          <a:prstGeom prst="rect">
            <a:avLst/>
          </a:prstGeom>
        </p:spPr>
      </p:pic>
    </p:spTree>
    <p:extLst>
      <p:ext uri="{BB962C8B-B14F-4D97-AF65-F5344CB8AC3E}">
        <p14:creationId xmlns:p14="http://schemas.microsoft.com/office/powerpoint/2010/main" val="1752832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76291" y="1143000"/>
            <a:ext cx="5245837" cy="3743326"/>
          </a:xfrm>
          <a:prstGeom prst="rect">
            <a:avLst/>
          </a:prstGeom>
        </p:spPr>
      </p:pic>
      <p:pic>
        <p:nvPicPr>
          <p:cNvPr id="5" name="Picture 4"/>
          <p:cNvPicPr>
            <a:picLocks noChangeAspect="1"/>
          </p:cNvPicPr>
          <p:nvPr/>
        </p:nvPicPr>
        <p:blipFill>
          <a:blip r:embed="rId3"/>
          <a:stretch>
            <a:fillRect/>
          </a:stretch>
        </p:blipFill>
        <p:spPr>
          <a:xfrm>
            <a:off x="6881120" y="428625"/>
            <a:ext cx="3970912" cy="6186488"/>
          </a:xfrm>
          <a:prstGeom prst="rect">
            <a:avLst/>
          </a:prstGeom>
        </p:spPr>
      </p:pic>
    </p:spTree>
    <p:extLst>
      <p:ext uri="{BB962C8B-B14F-4D97-AF65-F5344CB8AC3E}">
        <p14:creationId xmlns:p14="http://schemas.microsoft.com/office/powerpoint/2010/main" val="234354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80608" y="771525"/>
            <a:ext cx="7406330" cy="5502389"/>
          </a:xfrm>
          <a:prstGeom prst="rect">
            <a:avLst/>
          </a:prstGeom>
        </p:spPr>
      </p:pic>
    </p:spTree>
    <p:extLst>
      <p:ext uri="{BB962C8B-B14F-4D97-AF65-F5344CB8AC3E}">
        <p14:creationId xmlns:p14="http://schemas.microsoft.com/office/powerpoint/2010/main" val="718177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01700" y="2604294"/>
            <a:ext cx="10388600" cy="2794000"/>
          </a:xfrm>
          <a:prstGeom prst="rect">
            <a:avLst/>
          </a:prstGeom>
        </p:spPr>
      </p:pic>
    </p:spTree>
    <p:extLst>
      <p:ext uri="{BB962C8B-B14F-4D97-AF65-F5344CB8AC3E}">
        <p14:creationId xmlns:p14="http://schemas.microsoft.com/office/powerpoint/2010/main" val="2141873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87425" y="1694656"/>
            <a:ext cx="10388600" cy="2298700"/>
          </a:xfrm>
          <a:prstGeom prst="rect">
            <a:avLst/>
          </a:prstGeom>
        </p:spPr>
      </p:pic>
    </p:spTree>
    <p:extLst>
      <p:ext uri="{BB962C8B-B14F-4D97-AF65-F5344CB8AC3E}">
        <p14:creationId xmlns:p14="http://schemas.microsoft.com/office/powerpoint/2010/main" val="190831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25309" y="871536"/>
            <a:ext cx="5046817" cy="5483196"/>
          </a:xfrm>
          <a:prstGeom prst="rect">
            <a:avLst/>
          </a:prstGeom>
        </p:spPr>
      </p:pic>
      <p:pic>
        <p:nvPicPr>
          <p:cNvPr id="5" name="Picture 4"/>
          <p:cNvPicPr>
            <a:picLocks noChangeAspect="1"/>
          </p:cNvPicPr>
          <p:nvPr/>
        </p:nvPicPr>
        <p:blipFill>
          <a:blip r:embed="rId3"/>
          <a:stretch>
            <a:fillRect/>
          </a:stretch>
        </p:blipFill>
        <p:spPr>
          <a:xfrm>
            <a:off x="5996481" y="895162"/>
            <a:ext cx="5647832" cy="5459570"/>
          </a:xfrm>
          <a:prstGeom prst="rect">
            <a:avLst/>
          </a:prstGeom>
        </p:spPr>
      </p:pic>
    </p:spTree>
    <p:extLst>
      <p:ext uri="{BB962C8B-B14F-4D97-AF65-F5344CB8AC3E}">
        <p14:creationId xmlns:p14="http://schemas.microsoft.com/office/powerpoint/2010/main" val="29106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3070831"/>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58960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“Intelligence Without Representation” (Brooks, 1991)</a:t>
            </a:r>
            <a:endParaRPr lang="en-US" dirty="0">
              <a:solidFill>
                <a:schemeClr val="bg1"/>
              </a:solidFill>
            </a:endParaRPr>
          </a:p>
        </p:txBody>
      </p:sp>
      <p:sp>
        <p:nvSpPr>
          <p:cNvPr id="3" name="Content Placeholder 2"/>
          <p:cNvSpPr>
            <a:spLocks noGrp="1"/>
          </p:cNvSpPr>
          <p:nvPr>
            <p:ph idx="1"/>
          </p:nvPr>
        </p:nvSpPr>
        <p:spPr/>
        <p:txBody>
          <a:bodyPr/>
          <a:lstStyle/>
          <a:p>
            <a:pPr marL="0" indent="0" fontAlgn="base">
              <a:buNone/>
            </a:pPr>
            <a:r>
              <a:rPr lang="en-US" dirty="0">
                <a:solidFill>
                  <a:schemeClr val="bg1"/>
                </a:solidFill>
              </a:rPr>
              <a:t>“We must incrementally build up the capabilities of intelligent systems, having complete systems at each step of the way and thus automatically ensure that the pieces and their interfaces are valid.”</a:t>
            </a:r>
          </a:p>
          <a:p>
            <a:pPr marL="0" indent="0" fontAlgn="base">
              <a:buNone/>
            </a:pPr>
            <a:endParaRPr lang="en-US" dirty="0" smtClean="0">
              <a:solidFill>
                <a:schemeClr val="bg1"/>
              </a:solidFill>
            </a:endParaRPr>
          </a:p>
          <a:p>
            <a:pPr marL="0" indent="0" fontAlgn="base">
              <a:buNone/>
            </a:pPr>
            <a:r>
              <a:rPr lang="en-US" dirty="0" smtClean="0">
                <a:solidFill>
                  <a:schemeClr val="bg1"/>
                </a:solidFill>
              </a:rPr>
              <a:t>“</a:t>
            </a:r>
            <a:r>
              <a:rPr lang="en-US" dirty="0">
                <a:solidFill>
                  <a:schemeClr val="bg1"/>
                </a:solidFill>
              </a:rPr>
              <a:t>At each step we should build complete intelligent systems that we let loose in the real world with real sensing and real action. Anything less provides a candidate with which we can delude ourselves.”</a:t>
            </a:r>
          </a:p>
          <a:p>
            <a:endParaRPr lang="en-US" dirty="0"/>
          </a:p>
        </p:txBody>
      </p:sp>
    </p:spTree>
    <p:extLst>
      <p:ext uri="{BB962C8B-B14F-4D97-AF65-F5344CB8AC3E}">
        <p14:creationId xmlns:p14="http://schemas.microsoft.com/office/powerpoint/2010/main" val="1907485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An “Unexpected Conclusion” </a:t>
            </a:r>
            <a:br>
              <a:rPr lang="en-US" dirty="0" smtClean="0">
                <a:solidFill>
                  <a:schemeClr val="bg1"/>
                </a:solidFill>
              </a:rPr>
            </a:br>
            <a:r>
              <a:rPr lang="en-US" dirty="0" smtClean="0">
                <a:solidFill>
                  <a:schemeClr val="bg1"/>
                </a:solidFill>
              </a:rPr>
              <a:t>and “Radical Hypothesis”</a:t>
            </a:r>
            <a:endParaRPr lang="en-US" dirty="0">
              <a:solidFill>
                <a:schemeClr val="bg1"/>
              </a:solidFill>
            </a:endParaRPr>
          </a:p>
        </p:txBody>
      </p:sp>
      <p:sp>
        <p:nvSpPr>
          <p:cNvPr id="3" name="Content Placeholder 2"/>
          <p:cNvSpPr>
            <a:spLocks noGrp="1"/>
          </p:cNvSpPr>
          <p:nvPr>
            <p:ph idx="1"/>
          </p:nvPr>
        </p:nvSpPr>
        <p:spPr/>
        <p:txBody>
          <a:bodyPr/>
          <a:lstStyle/>
          <a:p>
            <a:pPr fontAlgn="base"/>
            <a:r>
              <a:rPr lang="en-US" dirty="0">
                <a:solidFill>
                  <a:schemeClr val="bg1"/>
                </a:solidFill>
              </a:rPr>
              <a:t>When we examine very simple level intelligence we find that explicit representations and models of the world simply get in the way. It turns out to be better to use the world as its own model. </a:t>
            </a:r>
          </a:p>
          <a:p>
            <a:pPr fontAlgn="base"/>
            <a:r>
              <a:rPr lang="en-US" dirty="0">
                <a:solidFill>
                  <a:schemeClr val="bg1"/>
                </a:solidFill>
              </a:rPr>
              <a:t>Representation is the wrong unit of abstraction in building the bulkiest parts of intelligent systems.</a:t>
            </a:r>
          </a:p>
          <a:p>
            <a:endParaRPr lang="en-US" dirty="0"/>
          </a:p>
        </p:txBody>
      </p:sp>
    </p:spTree>
    <p:extLst>
      <p:ext uri="{BB962C8B-B14F-4D97-AF65-F5344CB8AC3E}">
        <p14:creationId xmlns:p14="http://schemas.microsoft.com/office/powerpoint/2010/main" val="1262707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Slogans of the “Brooks Style” of AI Design</a:t>
            </a:r>
            <a:endParaRPr lang="en-US" dirty="0">
              <a:solidFill>
                <a:schemeClr val="bg1"/>
              </a:solidFill>
            </a:endParaRPr>
          </a:p>
        </p:txBody>
      </p:sp>
      <p:sp>
        <p:nvSpPr>
          <p:cNvPr id="3" name="Content Placeholder 2"/>
          <p:cNvSpPr>
            <a:spLocks noGrp="1"/>
          </p:cNvSpPr>
          <p:nvPr>
            <p:ph idx="1"/>
          </p:nvPr>
        </p:nvSpPr>
        <p:spPr/>
        <p:txBody>
          <a:bodyPr/>
          <a:lstStyle/>
          <a:p>
            <a:pPr fontAlgn="base"/>
            <a:r>
              <a:rPr lang="en-US" dirty="0">
                <a:solidFill>
                  <a:schemeClr val="bg1"/>
                </a:solidFill>
              </a:rPr>
              <a:t>“Intelligence without representation”</a:t>
            </a:r>
          </a:p>
          <a:p>
            <a:pPr fontAlgn="base"/>
            <a:r>
              <a:rPr lang="en-US" dirty="0">
                <a:solidFill>
                  <a:schemeClr val="bg1"/>
                </a:solidFill>
              </a:rPr>
              <a:t>“The world is its own best representation”</a:t>
            </a:r>
          </a:p>
          <a:p>
            <a:pPr fontAlgn="base"/>
            <a:r>
              <a:rPr lang="en-US" dirty="0">
                <a:solidFill>
                  <a:schemeClr val="bg1"/>
                </a:solidFill>
              </a:rPr>
              <a:t>Working on “horizontal” </a:t>
            </a:r>
            <a:r>
              <a:rPr lang="en-US" dirty="0" err="1">
                <a:solidFill>
                  <a:schemeClr val="bg1"/>
                </a:solidFill>
              </a:rPr>
              <a:t>microworlds</a:t>
            </a:r>
            <a:r>
              <a:rPr lang="en-US" dirty="0">
                <a:solidFill>
                  <a:schemeClr val="bg1"/>
                </a:solidFill>
              </a:rPr>
              <a:t> (a complete creature) as opposed to “vertical” </a:t>
            </a:r>
            <a:r>
              <a:rPr lang="en-US" dirty="0" err="1">
                <a:solidFill>
                  <a:schemeClr val="bg1"/>
                </a:solidFill>
              </a:rPr>
              <a:t>microworlds</a:t>
            </a:r>
            <a:r>
              <a:rPr lang="en-US" dirty="0">
                <a:solidFill>
                  <a:schemeClr val="bg1"/>
                </a:solidFill>
              </a:rPr>
              <a:t> (a complete task)</a:t>
            </a:r>
          </a:p>
          <a:p>
            <a:pPr fontAlgn="base"/>
            <a:r>
              <a:rPr lang="en-US" dirty="0">
                <a:solidFill>
                  <a:schemeClr val="bg1"/>
                </a:solidFill>
              </a:rPr>
              <a:t>A “layered” architecture, often consisting of weakly communicating simple processors</a:t>
            </a:r>
          </a:p>
          <a:p>
            <a:pPr fontAlgn="base"/>
            <a:r>
              <a:rPr lang="en-US" dirty="0">
                <a:solidFill>
                  <a:schemeClr val="bg1"/>
                </a:solidFill>
              </a:rPr>
              <a:t>Avoidance of a “central processor”, and emergent behaviors</a:t>
            </a:r>
          </a:p>
          <a:p>
            <a:pPr fontAlgn="base"/>
            <a:r>
              <a:rPr lang="en-US" dirty="0">
                <a:solidFill>
                  <a:schemeClr val="bg1"/>
                </a:solidFill>
              </a:rPr>
              <a:t>A focus on physical (as opposed to “virtual”, or simulated) test cases</a:t>
            </a:r>
          </a:p>
          <a:p>
            <a:endParaRPr lang="en-US" dirty="0"/>
          </a:p>
        </p:txBody>
      </p:sp>
    </p:spTree>
    <p:extLst>
      <p:ext uri="{BB962C8B-B14F-4D97-AF65-F5344CB8AC3E}">
        <p14:creationId xmlns:p14="http://schemas.microsoft.com/office/powerpoint/2010/main" val="656603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solidFill>
                  <a:schemeClr val="bg1"/>
                </a:solidFill>
              </a:rPr>
              <a:t>Administrivia</a:t>
            </a:r>
            <a:endParaRPr lang="en-US"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Problem Set 4 due Wednesday 12/13 (final day of class)</a:t>
            </a:r>
          </a:p>
          <a:p>
            <a:r>
              <a:rPr lang="en-US" dirty="0" smtClean="0">
                <a:solidFill>
                  <a:schemeClr val="bg1"/>
                </a:solidFill>
              </a:rPr>
              <a:t>FINAL EXAM: MONDAY DECEMBER 18, 7:30 (this room)</a:t>
            </a:r>
          </a:p>
        </p:txBody>
      </p:sp>
    </p:spTree>
    <p:extLst>
      <p:ext uri="{BB962C8B-B14F-4D97-AF65-F5344CB8AC3E}">
        <p14:creationId xmlns:p14="http://schemas.microsoft.com/office/powerpoint/2010/main" val="1658737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Let’s go over a Bayesian example from the problem set</a:t>
            </a:r>
            <a:r>
              <a:rPr lang="mr-IN"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p:txBody>
          <a:bodyPr>
            <a:normAutofit lnSpcReduction="10000"/>
          </a:bodyPr>
          <a:lstStyle/>
          <a:p>
            <a:r>
              <a:rPr lang="en-US" dirty="0" smtClean="0">
                <a:solidFill>
                  <a:schemeClr val="bg1"/>
                </a:solidFill>
              </a:rPr>
              <a:t>You are told that Charlie Blackmon had a good day today. What’s the probability that both Bud and Mike are grumpy?</a:t>
            </a:r>
          </a:p>
          <a:p>
            <a:r>
              <a:rPr lang="en-US" dirty="0" smtClean="0">
                <a:solidFill>
                  <a:schemeClr val="bg1"/>
                </a:solidFill>
              </a:rPr>
              <a:t>Here’s how to think about this:</a:t>
            </a:r>
          </a:p>
          <a:p>
            <a:pPr marL="457200" lvl="1" indent="0">
              <a:buNone/>
            </a:pPr>
            <a:r>
              <a:rPr lang="en-US" dirty="0" smtClean="0">
                <a:solidFill>
                  <a:schemeClr val="bg1"/>
                </a:solidFill>
              </a:rPr>
              <a:t>Bud and Mike’s moods are </a:t>
            </a:r>
            <a:r>
              <a:rPr lang="en-US" i="1" dirty="0" smtClean="0">
                <a:solidFill>
                  <a:schemeClr val="bg1"/>
                </a:solidFill>
              </a:rPr>
              <a:t>not</a:t>
            </a:r>
            <a:r>
              <a:rPr lang="en-US" dirty="0" smtClean="0">
                <a:solidFill>
                  <a:schemeClr val="bg1"/>
                </a:solidFill>
              </a:rPr>
              <a:t> independent </a:t>
            </a:r>
            <a:r>
              <a:rPr lang="mr-IN" dirty="0" smtClean="0">
                <a:solidFill>
                  <a:schemeClr val="bg1"/>
                </a:solidFill>
              </a:rPr>
              <a:t>–</a:t>
            </a:r>
            <a:r>
              <a:rPr lang="en-US" dirty="0" smtClean="0">
                <a:solidFill>
                  <a:schemeClr val="bg1"/>
                </a:solidFill>
              </a:rPr>
              <a:t> they are both affected by whether the Rockies lost. On an ordinary day, if we know that Bud is grumpy, then that suggests that the Rockies lost </a:t>
            </a:r>
            <a:r>
              <a:rPr lang="mr-IN" dirty="0" smtClean="0">
                <a:solidFill>
                  <a:schemeClr val="bg1"/>
                </a:solidFill>
              </a:rPr>
              <a:t>–</a:t>
            </a:r>
            <a:r>
              <a:rPr lang="en-US" dirty="0" smtClean="0">
                <a:solidFill>
                  <a:schemeClr val="bg1"/>
                </a:solidFill>
              </a:rPr>
              <a:t> which tells us that Mike is more likely to be grumpy.</a:t>
            </a:r>
          </a:p>
          <a:p>
            <a:pPr marL="457200" lvl="1" indent="0">
              <a:buNone/>
            </a:pPr>
            <a:endParaRPr lang="en-US" dirty="0">
              <a:solidFill>
                <a:schemeClr val="bg1"/>
              </a:solidFill>
            </a:endParaRPr>
          </a:p>
          <a:p>
            <a:pPr marL="457200" lvl="1" indent="0">
              <a:buNone/>
            </a:pPr>
            <a:r>
              <a:rPr lang="en-US" dirty="0" smtClean="0">
                <a:solidFill>
                  <a:schemeClr val="bg1"/>
                </a:solidFill>
              </a:rPr>
              <a:t>Once we know whether the Rockies won or lost, however, </a:t>
            </a:r>
            <a:r>
              <a:rPr lang="en-US" i="1" dirty="0" smtClean="0">
                <a:solidFill>
                  <a:schemeClr val="bg1"/>
                </a:solidFill>
              </a:rPr>
              <a:t>then</a:t>
            </a:r>
            <a:r>
              <a:rPr lang="en-US" dirty="0" smtClean="0">
                <a:solidFill>
                  <a:schemeClr val="bg1"/>
                </a:solidFill>
              </a:rPr>
              <a:t> Mike’s mood and Bud’s are independent. In other words, if we are told that the Rockies lost today, then knowing Bud’s mood can tell us nothing about Mike’s mood, and vice versa.</a:t>
            </a:r>
            <a:endParaRPr lang="en-US" dirty="0">
              <a:solidFill>
                <a:schemeClr val="bg1"/>
              </a:solidFill>
            </a:endParaRPr>
          </a:p>
        </p:txBody>
      </p:sp>
    </p:spTree>
    <p:extLst>
      <p:ext uri="{BB962C8B-B14F-4D97-AF65-F5344CB8AC3E}">
        <p14:creationId xmlns:p14="http://schemas.microsoft.com/office/powerpoint/2010/main" val="279320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bg1"/>
                </a:solidFill>
              </a:rPr>
              <a:t>So, what we want to know first is this: given that Charlie had a good day, what is the likelihood that the Rockies lost?</a:t>
            </a:r>
            <a:endParaRPr lang="en-US" dirty="0">
              <a:solidFill>
                <a:schemeClr val="bg1"/>
              </a:solidFill>
            </a:endParaRPr>
          </a:p>
        </p:txBody>
      </p:sp>
      <p:sp>
        <p:nvSpPr>
          <p:cNvPr id="3" name="Content Placeholder 2"/>
          <p:cNvSpPr>
            <a:spLocks noGrp="1"/>
          </p:cNvSpPr>
          <p:nvPr>
            <p:ph idx="1"/>
          </p:nvPr>
        </p:nvSpPr>
        <p:spPr/>
        <p:txBody>
          <a:bodyPr/>
          <a:lstStyle/>
          <a:p>
            <a:pPr marL="0" indent="0">
              <a:buNone/>
            </a:pPr>
            <a:r>
              <a:rPr lang="en-US" dirty="0" smtClean="0">
                <a:solidFill>
                  <a:schemeClr val="bg1"/>
                </a:solidFill>
              </a:rPr>
              <a:t>Nolan also had a good day, so the Rockies have a 0.2 chance of losing:</a:t>
            </a:r>
          </a:p>
          <a:p>
            <a:pPr marL="0" indent="0">
              <a:buNone/>
            </a:pPr>
            <a:r>
              <a:rPr lang="en-US" dirty="0">
                <a:solidFill>
                  <a:schemeClr val="bg1"/>
                </a:solidFill>
              </a:rPr>
              <a:t>	</a:t>
            </a:r>
            <a:r>
              <a:rPr lang="en-US" dirty="0" smtClean="0">
                <a:solidFill>
                  <a:schemeClr val="bg1"/>
                </a:solidFill>
              </a:rPr>
              <a:t>0.7 * 0.2</a:t>
            </a:r>
            <a:r>
              <a:rPr lang="en-US" dirty="0">
                <a:solidFill>
                  <a:schemeClr val="bg1"/>
                </a:solidFill>
              </a:rPr>
              <a:t> </a:t>
            </a:r>
            <a:r>
              <a:rPr lang="en-US" dirty="0" smtClean="0">
                <a:solidFill>
                  <a:schemeClr val="bg1"/>
                </a:solidFill>
              </a:rPr>
              <a:t>= 0.14</a:t>
            </a:r>
          </a:p>
          <a:p>
            <a:pPr marL="0" indent="0">
              <a:buNone/>
            </a:pPr>
            <a:endParaRPr lang="en-US" dirty="0">
              <a:solidFill>
                <a:schemeClr val="bg1"/>
              </a:solidFill>
            </a:endParaRPr>
          </a:p>
          <a:p>
            <a:pPr marL="0" indent="0">
              <a:buNone/>
            </a:pPr>
            <a:r>
              <a:rPr lang="en-US" dirty="0" smtClean="0">
                <a:solidFill>
                  <a:schemeClr val="bg1"/>
                </a:solidFill>
              </a:rPr>
              <a:t>Nolan had a bad day, so the Rockies have a 0.6 chance of losing:</a:t>
            </a:r>
          </a:p>
          <a:p>
            <a:pPr marL="0" indent="0">
              <a:buNone/>
            </a:pPr>
            <a:r>
              <a:rPr lang="en-US" dirty="0">
                <a:solidFill>
                  <a:schemeClr val="bg1"/>
                </a:solidFill>
              </a:rPr>
              <a:t>	</a:t>
            </a:r>
            <a:r>
              <a:rPr lang="en-US" dirty="0" smtClean="0">
                <a:solidFill>
                  <a:schemeClr val="bg1"/>
                </a:solidFill>
              </a:rPr>
              <a:t>0.3 * 0.6 = 0.18</a:t>
            </a:r>
          </a:p>
          <a:p>
            <a:pPr marL="0" indent="0">
              <a:buNone/>
            </a:pPr>
            <a:endParaRPr lang="en-US" dirty="0">
              <a:solidFill>
                <a:schemeClr val="bg1"/>
              </a:solidFill>
            </a:endParaRPr>
          </a:p>
          <a:p>
            <a:pPr marL="0" indent="0">
              <a:buNone/>
            </a:pPr>
            <a:r>
              <a:rPr lang="en-US" dirty="0" smtClean="0">
                <a:solidFill>
                  <a:schemeClr val="bg1"/>
                </a:solidFill>
              </a:rPr>
              <a:t>So the probability that the Rockies lose on a day when Charlie does well is:  0.14 + 0.18 = 0.32</a:t>
            </a:r>
            <a:endParaRPr lang="en-US" dirty="0">
              <a:solidFill>
                <a:schemeClr val="bg1"/>
              </a:solidFill>
            </a:endParaRPr>
          </a:p>
        </p:txBody>
      </p:sp>
    </p:spTree>
    <p:extLst>
      <p:ext uri="{BB962C8B-B14F-4D97-AF65-F5344CB8AC3E}">
        <p14:creationId xmlns:p14="http://schemas.microsoft.com/office/powerpoint/2010/main" val="1940143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Now we know that the Rockies have a 0.32 chance of losing:</a:t>
            </a:r>
            <a:endParaRPr lang="en-US" dirty="0">
              <a:solidFill>
                <a:schemeClr val="bg1"/>
              </a:solidFill>
            </a:endParaRPr>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solidFill>
                  <a:schemeClr val="bg1"/>
                </a:solidFill>
              </a:rPr>
              <a:t>If the Rockies lose (with probability 0.32), then Mike has a 0.6 probability of being grumpy, and Bud has a 0.9 chance of being grumpy (and these are independent). So the chance of Mike and Bud being grumpy on one of these Rockies-lose days is:</a:t>
            </a:r>
          </a:p>
          <a:p>
            <a:pPr marL="0" indent="0">
              <a:buNone/>
            </a:pPr>
            <a:r>
              <a:rPr lang="en-US" dirty="0" smtClean="0">
                <a:solidFill>
                  <a:schemeClr val="bg1"/>
                </a:solidFill>
              </a:rPr>
              <a:t>0.32 * 0.6 * 0.9 = 0.1728</a:t>
            </a:r>
          </a:p>
          <a:p>
            <a:pPr marL="0" indent="0">
              <a:buNone/>
            </a:pPr>
            <a:endParaRPr lang="en-US" dirty="0">
              <a:solidFill>
                <a:schemeClr val="bg1"/>
              </a:solidFill>
            </a:endParaRPr>
          </a:p>
          <a:p>
            <a:pPr marL="0" indent="0">
              <a:buNone/>
            </a:pPr>
            <a:r>
              <a:rPr lang="en-US" dirty="0" smtClean="0">
                <a:solidFill>
                  <a:schemeClr val="bg1"/>
                </a:solidFill>
              </a:rPr>
              <a:t>If the Rockies win (with probability 0.68), then Mike has a 0.3 probability of being grumpy, and Bud has a 0.2 probability of being grumpy (and these are independent). So the chance of Mike and Bud being grumpy on one of these Rockies-win days is:</a:t>
            </a:r>
          </a:p>
          <a:p>
            <a:pPr marL="0" indent="0">
              <a:buNone/>
            </a:pPr>
            <a:r>
              <a:rPr lang="en-US" dirty="0" smtClean="0">
                <a:solidFill>
                  <a:schemeClr val="bg1"/>
                </a:solidFill>
              </a:rPr>
              <a:t>0.68 * 0.3 * 0.2 = 0.0408</a:t>
            </a:r>
          </a:p>
          <a:p>
            <a:pPr marL="0" indent="0">
              <a:buNone/>
            </a:pPr>
            <a:endParaRPr lang="en-US" dirty="0">
              <a:solidFill>
                <a:schemeClr val="bg1"/>
              </a:solidFill>
            </a:endParaRPr>
          </a:p>
          <a:p>
            <a:pPr marL="0" indent="0">
              <a:buNone/>
            </a:pPr>
            <a:r>
              <a:rPr lang="en-US" dirty="0" smtClean="0">
                <a:solidFill>
                  <a:schemeClr val="bg1"/>
                </a:solidFill>
              </a:rPr>
              <a:t>So, the overall chance of Mike and Bud being grumpy when Charlie has a good day is:  0.1728 + 0.0408 = 0.2136</a:t>
            </a:r>
          </a:p>
          <a:p>
            <a:pPr marL="457200" lvl="1" indent="0">
              <a:buNone/>
            </a:pPr>
            <a:endParaRPr lang="en-US" dirty="0">
              <a:solidFill>
                <a:schemeClr val="bg1"/>
              </a:solidFill>
            </a:endParaRPr>
          </a:p>
          <a:p>
            <a:pPr marL="457200" lvl="1" indent="0">
              <a:buNone/>
            </a:pPr>
            <a:endParaRPr lang="en-US" dirty="0" smtClean="0">
              <a:solidFill>
                <a:schemeClr val="bg1"/>
              </a:solidFill>
            </a:endParaRPr>
          </a:p>
        </p:txBody>
      </p:sp>
    </p:spTree>
    <p:extLst>
      <p:ext uri="{BB962C8B-B14F-4D97-AF65-F5344CB8AC3E}">
        <p14:creationId xmlns:p14="http://schemas.microsoft.com/office/powerpoint/2010/main" val="197581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Let’s try this all over again, thinking in terms of large numbers:</a:t>
            </a:r>
            <a:endParaRPr lang="en-US" dirty="0">
              <a:solidFill>
                <a:schemeClr val="bg1"/>
              </a:solidFill>
            </a:endParaRPr>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solidFill>
                  <a:schemeClr val="bg1"/>
                </a:solidFill>
              </a:rPr>
              <a:t>Let’s imagine we’re only looking at 100 days when Charlie has a good day. On 70 of those days, Nolan </a:t>
            </a:r>
            <a:r>
              <a:rPr lang="en-US" i="1" dirty="0" smtClean="0">
                <a:solidFill>
                  <a:schemeClr val="bg1"/>
                </a:solidFill>
              </a:rPr>
              <a:t>also</a:t>
            </a:r>
            <a:r>
              <a:rPr lang="en-US" dirty="0" smtClean="0">
                <a:solidFill>
                  <a:schemeClr val="bg1"/>
                </a:solidFill>
              </a:rPr>
              <a:t> has a good day, and the Rockies win 56 of those games. On 30 of those days, Nolan has a bad day, and the Rockies win 12 of those games.</a:t>
            </a:r>
          </a:p>
          <a:p>
            <a:pPr marL="0" indent="0">
              <a:buNone/>
            </a:pPr>
            <a:endParaRPr lang="en-US" dirty="0">
              <a:solidFill>
                <a:schemeClr val="bg1"/>
              </a:solidFill>
            </a:endParaRPr>
          </a:p>
          <a:p>
            <a:pPr marL="0" indent="0">
              <a:buNone/>
            </a:pPr>
            <a:r>
              <a:rPr lang="en-US" dirty="0" smtClean="0">
                <a:solidFill>
                  <a:schemeClr val="bg1"/>
                </a:solidFill>
              </a:rPr>
              <a:t>Let’s look at the 68 days that the Rockies win. Bud is in a bad mood on 0.2 * 68 of those days, and Mike is in a bad mood on 0.3 * 0.2 * 68 of the days that Bud also happens to be in a bad mood.  That accounts for 4.08 days when both are grumpy.</a:t>
            </a:r>
          </a:p>
          <a:p>
            <a:pPr marL="0" indent="0">
              <a:buNone/>
            </a:pPr>
            <a:r>
              <a:rPr lang="en-US" dirty="0" smtClean="0">
                <a:solidFill>
                  <a:schemeClr val="bg1"/>
                </a:solidFill>
              </a:rPr>
              <a:t>Let’s look at the 32 days that the Rockies lose. Bud is in a bad mood on 0.9 * 32 of those days, and Mike is in a bad mood on 0.6 * 0.9 * 32 of the days that Bud also happens to be in a bad mood. That accounts for 17.28 days when both are grumpy.</a:t>
            </a:r>
          </a:p>
          <a:p>
            <a:pPr marL="0" indent="0">
              <a:buNone/>
            </a:pPr>
            <a:r>
              <a:rPr lang="en-US" dirty="0" smtClean="0">
                <a:solidFill>
                  <a:schemeClr val="bg1"/>
                </a:solidFill>
              </a:rPr>
              <a:t>So</a:t>
            </a:r>
            <a:r>
              <a:rPr lang="mr-IN" dirty="0" smtClean="0">
                <a:solidFill>
                  <a:schemeClr val="bg1"/>
                </a:solidFill>
              </a:rPr>
              <a:t>…</a:t>
            </a:r>
            <a:r>
              <a:rPr lang="en-US" dirty="0" smtClean="0">
                <a:solidFill>
                  <a:schemeClr val="bg1"/>
                </a:solidFill>
              </a:rPr>
              <a:t> of the 100 days that Charlie has a good day, Mike and Bud are both grumpy on a total of 21.36 days.</a:t>
            </a:r>
            <a:endParaRPr lang="en-US" dirty="0">
              <a:solidFill>
                <a:schemeClr val="bg1"/>
              </a:solidFill>
            </a:endParaRPr>
          </a:p>
        </p:txBody>
      </p:sp>
    </p:spTree>
    <p:extLst>
      <p:ext uri="{BB962C8B-B14F-4D97-AF65-F5344CB8AC3E}">
        <p14:creationId xmlns:p14="http://schemas.microsoft.com/office/powerpoint/2010/main" val="396932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bg1"/>
                </a:solidFill>
              </a:rPr>
              <a:t>Let’s take a look at another example</a:t>
            </a:r>
            <a:r>
              <a:rPr lang="mr-IN" dirty="0" smtClean="0">
                <a:solidFill>
                  <a:schemeClr val="bg1"/>
                </a:solidFill>
              </a:rPr>
              <a:t>…</a:t>
            </a:r>
            <a:endParaRPr lang="en-US" dirty="0">
              <a:solidFill>
                <a:schemeClr val="bg1"/>
              </a:solidFill>
            </a:endParaRPr>
          </a:p>
        </p:txBody>
      </p:sp>
      <p:sp>
        <p:nvSpPr>
          <p:cNvPr id="3" name="Content Placeholder 2"/>
          <p:cNvSpPr>
            <a:spLocks noGrp="1"/>
          </p:cNvSpPr>
          <p:nvPr>
            <p:ph idx="1"/>
          </p:nvPr>
        </p:nvSpPr>
        <p:spPr/>
        <p:txBody>
          <a:bodyPr/>
          <a:lstStyle/>
          <a:p>
            <a:r>
              <a:rPr lang="en-US" dirty="0" smtClean="0">
                <a:solidFill>
                  <a:schemeClr val="bg1"/>
                </a:solidFill>
              </a:rPr>
              <a:t>We’re told that Bud is grumpy. What’s the probability that Nolan and Charlie had a good day?</a:t>
            </a:r>
          </a:p>
          <a:p>
            <a:r>
              <a:rPr lang="en-US" dirty="0" smtClean="0">
                <a:solidFill>
                  <a:schemeClr val="bg1"/>
                </a:solidFill>
              </a:rPr>
              <a:t>Let’s think about this qualitatively for a moment. On an </a:t>
            </a:r>
            <a:r>
              <a:rPr lang="en-US" i="1" dirty="0" smtClean="0">
                <a:solidFill>
                  <a:schemeClr val="bg1"/>
                </a:solidFill>
              </a:rPr>
              <a:t>ordinary</a:t>
            </a:r>
            <a:r>
              <a:rPr lang="en-US" dirty="0" smtClean="0">
                <a:solidFill>
                  <a:schemeClr val="bg1"/>
                </a:solidFill>
              </a:rPr>
              <a:t> day, the probability that both Nolan and Charlie do well is 0.7 * 0.4 = 0.28</a:t>
            </a:r>
          </a:p>
          <a:p>
            <a:r>
              <a:rPr lang="en-US" dirty="0" smtClean="0">
                <a:solidFill>
                  <a:schemeClr val="bg1"/>
                </a:solidFill>
              </a:rPr>
              <a:t>But since Bud is </a:t>
            </a:r>
            <a:r>
              <a:rPr lang="en-US" i="1" dirty="0" smtClean="0">
                <a:solidFill>
                  <a:schemeClr val="bg1"/>
                </a:solidFill>
              </a:rPr>
              <a:t>grumpy</a:t>
            </a:r>
            <a:r>
              <a:rPr lang="en-US" dirty="0" smtClean="0">
                <a:solidFill>
                  <a:schemeClr val="bg1"/>
                </a:solidFill>
              </a:rPr>
              <a:t>, we have reason to think that the Rockies lost. So offhand our guess would be that the probability that both Nolan and Charlie had good days is less than usual. In other words, we’d definitely expect an answer </a:t>
            </a:r>
            <a:r>
              <a:rPr lang="en-US" i="1" dirty="0" smtClean="0">
                <a:solidFill>
                  <a:schemeClr val="bg1"/>
                </a:solidFill>
              </a:rPr>
              <a:t>less </a:t>
            </a:r>
            <a:r>
              <a:rPr lang="en-US" dirty="0" smtClean="0">
                <a:solidFill>
                  <a:schemeClr val="bg1"/>
                </a:solidFill>
              </a:rPr>
              <a:t> than 0.28</a:t>
            </a:r>
          </a:p>
        </p:txBody>
      </p:sp>
    </p:spTree>
    <p:extLst>
      <p:ext uri="{BB962C8B-B14F-4D97-AF65-F5344CB8AC3E}">
        <p14:creationId xmlns:p14="http://schemas.microsoft.com/office/powerpoint/2010/main" val="971747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In part 1 of the problem, we found that Bud is grumpy with probability 0.5374</a:t>
            </a:r>
            <a:endParaRPr lang="en-US" dirty="0">
              <a:solidFill>
                <a:schemeClr val="bg1"/>
              </a:solidFill>
            </a:endParaRPr>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solidFill>
                  <a:schemeClr val="bg1"/>
                </a:solidFill>
              </a:rPr>
              <a:t>So</a:t>
            </a:r>
            <a:r>
              <a:rPr lang="mr-IN" dirty="0" smtClean="0">
                <a:solidFill>
                  <a:schemeClr val="bg1"/>
                </a:solidFill>
              </a:rPr>
              <a:t>…</a:t>
            </a:r>
            <a:r>
              <a:rPr lang="en-US" dirty="0" smtClean="0">
                <a:solidFill>
                  <a:schemeClr val="bg1"/>
                </a:solidFill>
              </a:rPr>
              <a:t> let’s find out how many days have Nolan and Charlie having a good day, and Bud is grumpy.</a:t>
            </a:r>
          </a:p>
          <a:p>
            <a:pPr marL="0" indent="0">
              <a:buNone/>
            </a:pPr>
            <a:r>
              <a:rPr lang="en-US" dirty="0" smtClean="0">
                <a:solidFill>
                  <a:schemeClr val="bg1"/>
                </a:solidFill>
              </a:rPr>
              <a:t>On 280 days (of 1000), Nolan and Charlie have a good day.</a:t>
            </a:r>
          </a:p>
          <a:p>
            <a:pPr marL="0" indent="0">
              <a:buNone/>
            </a:pPr>
            <a:r>
              <a:rPr lang="en-US" dirty="0" smtClean="0">
                <a:solidFill>
                  <a:schemeClr val="bg1"/>
                </a:solidFill>
              </a:rPr>
              <a:t>On 0.8 * 280 = 224 of those days, the Rockies win.</a:t>
            </a:r>
          </a:p>
          <a:p>
            <a:pPr marL="0" indent="0">
              <a:buNone/>
            </a:pPr>
            <a:r>
              <a:rPr lang="en-US" dirty="0" smtClean="0">
                <a:solidFill>
                  <a:schemeClr val="bg1"/>
                </a:solidFill>
              </a:rPr>
              <a:t>On 0.2 * 280 = 56 of those days, the Rockies lose.</a:t>
            </a:r>
          </a:p>
          <a:p>
            <a:pPr marL="0" indent="0">
              <a:buNone/>
            </a:pPr>
            <a:endParaRPr lang="en-US" dirty="0" smtClean="0">
              <a:solidFill>
                <a:schemeClr val="bg1"/>
              </a:solidFill>
            </a:endParaRPr>
          </a:p>
          <a:p>
            <a:pPr marL="0" indent="0">
              <a:buNone/>
            </a:pPr>
            <a:r>
              <a:rPr lang="en-US" dirty="0" smtClean="0">
                <a:solidFill>
                  <a:schemeClr val="bg1"/>
                </a:solidFill>
              </a:rPr>
              <a:t>Now, on 224 * 0.2 = 44.8 days, Nolan and Charlie have a good day, the Rockies win, and Bud is grumpy.</a:t>
            </a:r>
          </a:p>
          <a:p>
            <a:pPr marL="0" indent="0">
              <a:buNone/>
            </a:pPr>
            <a:r>
              <a:rPr lang="en-US" dirty="0" smtClean="0">
                <a:solidFill>
                  <a:schemeClr val="bg1"/>
                </a:solidFill>
              </a:rPr>
              <a:t>On 56 * 0.9 = 50.4 days, Nolan and Charlie have a good day, the Rockies lose, and Bud is grumpy.</a:t>
            </a:r>
          </a:p>
          <a:p>
            <a:pPr marL="0" indent="0">
              <a:buNone/>
            </a:pPr>
            <a:endParaRPr lang="en-US" dirty="0">
              <a:solidFill>
                <a:schemeClr val="bg1"/>
              </a:solidFill>
            </a:endParaRPr>
          </a:p>
          <a:p>
            <a:pPr marL="0" indent="0">
              <a:buNone/>
            </a:pPr>
            <a:r>
              <a:rPr lang="en-US" dirty="0" smtClean="0">
                <a:solidFill>
                  <a:schemeClr val="bg1"/>
                </a:solidFill>
              </a:rPr>
              <a:t>Okay, we’ re now ready to get the final answer. In 1000 days, Nolan and Charlie have a good day and Bud is grumpy on a total of 95.2 days. In 1000 days (from part 1), we know that Bud is grumpy on 537.4 days. </a:t>
            </a:r>
          </a:p>
          <a:p>
            <a:pPr marL="0" indent="0">
              <a:buNone/>
            </a:pPr>
            <a:r>
              <a:rPr lang="en-US" dirty="0" smtClean="0">
                <a:solidFill>
                  <a:schemeClr val="bg1"/>
                </a:solidFill>
              </a:rPr>
              <a:t>So the probability that Nolan and Charlie both had a good day on a day when Bud is grumpy is:</a:t>
            </a:r>
          </a:p>
          <a:p>
            <a:pPr marL="0" indent="0">
              <a:buNone/>
            </a:pPr>
            <a:r>
              <a:rPr lang="en-US" dirty="0" smtClean="0">
                <a:solidFill>
                  <a:schemeClr val="bg1"/>
                </a:solidFill>
              </a:rPr>
              <a:t>95.2/537.4 =  </a:t>
            </a:r>
            <a:r>
              <a:rPr lang="en-US" b="1" dirty="0" smtClean="0">
                <a:solidFill>
                  <a:srgbClr val="FF0000"/>
                </a:solidFill>
              </a:rPr>
              <a:t>0.177</a:t>
            </a:r>
            <a:endParaRPr lang="en-US" b="1" dirty="0">
              <a:solidFill>
                <a:srgbClr val="FF0000"/>
              </a:solidFill>
            </a:endParaRPr>
          </a:p>
        </p:txBody>
      </p:sp>
    </p:spTree>
    <p:extLst>
      <p:ext uri="{BB962C8B-B14F-4D97-AF65-F5344CB8AC3E}">
        <p14:creationId xmlns:p14="http://schemas.microsoft.com/office/powerpoint/2010/main" val="13295194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92264</TotalTime>
  <Words>1143</Words>
  <Application>Microsoft Macintosh PowerPoint</Application>
  <PresentationFormat>Widescreen</PresentationFormat>
  <Paragraphs>66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Calibri</vt:lpstr>
      <vt:lpstr>Calibri Light</vt:lpstr>
      <vt:lpstr>Mangal</vt:lpstr>
      <vt:lpstr>Arial</vt:lpstr>
      <vt:lpstr>Office Theme</vt:lpstr>
      <vt:lpstr>Vehicles</vt:lpstr>
      <vt:lpstr>PowerPoint Presentation</vt:lpstr>
      <vt:lpstr>Administrivia</vt:lpstr>
      <vt:lpstr>Let’s go over a Bayesian example from the problem set…</vt:lpstr>
      <vt:lpstr>So, what we want to know first is this: given that Charlie had a good day, what is the likelihood that the Rockies lost?</vt:lpstr>
      <vt:lpstr>Now we know that the Rockies have a 0.32 chance of losing:</vt:lpstr>
      <vt:lpstr>Let’s try this all over again, thinking in terms of large numbers:</vt:lpstr>
      <vt:lpstr>Let’s take a look at another example…</vt:lpstr>
      <vt:lpstr>In part 1 of the problem, we found that Bud is grumpy with probability 0.5374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“Intelligence Without Representation” (Brooks, 1991)</vt:lpstr>
      <vt:lpstr>An “Unexpected Conclusion”  and “Radical Hypothesis”</vt:lpstr>
      <vt:lpstr>Slogans of the “Brooks Style” of AI Design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Philosophy and Foundations</dc:title>
  <dc:creator>Microsoft Office User</dc:creator>
  <cp:lastModifiedBy>Microsoft Office User</cp:lastModifiedBy>
  <cp:revision>357</cp:revision>
  <dcterms:created xsi:type="dcterms:W3CDTF">2017-08-27T18:15:55Z</dcterms:created>
  <dcterms:modified xsi:type="dcterms:W3CDTF">2017-12-11T20:19:58Z</dcterms:modified>
</cp:coreProperties>
</file>