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579" r:id="rId3"/>
    <p:sldId id="608" r:id="rId4"/>
    <p:sldId id="609" r:id="rId5"/>
    <p:sldId id="610" r:id="rId6"/>
    <p:sldId id="611" r:id="rId7"/>
    <p:sldId id="6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/>
    <p:restoredTop sz="93208"/>
  </p:normalViewPr>
  <p:slideViewPr>
    <p:cSldViewPr snapToGrid="0" snapToObjects="1">
      <p:cViewPr>
        <p:scale>
          <a:sx n="83" d="100"/>
          <a:sy n="83" d="100"/>
        </p:scale>
        <p:origin x="1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couple of solved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Set 4 due </a:t>
            </a:r>
            <a:r>
              <a:rPr lang="en-US" dirty="0" smtClean="0">
                <a:solidFill>
                  <a:schemeClr val="bg1"/>
                </a:solidFill>
              </a:rPr>
              <a:t>today 12/13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EXAM: MONDAY DECEMBER 18, 7:30 (this room)</a:t>
            </a:r>
          </a:p>
        </p:txBody>
      </p:sp>
    </p:spTree>
    <p:extLst>
      <p:ext uri="{BB962C8B-B14F-4D97-AF65-F5344CB8AC3E}">
        <p14:creationId xmlns:p14="http://schemas.microsoft.com/office/powerpoint/2010/main" val="16587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a priori probabilities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P(L) = (0.28 * 0.2) + (0.42 * 0.5) + (0.12 * 0.6) + (0.18 * 0.8)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=  0.482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P(B) = (0.482 * 0.9) + (0.518 * 0.2) = 0.5374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P(M) = (0.482 * 0.6) + (0.518 * 0.3) = 0.4446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P(S) = (0.4446 * 0.8) + (0.5554 * 0.1) = 0.4112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23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Stella is grumpy. What’s the probability that Charlie had a good day?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355"/>
            <a:ext cx="10630546" cy="51144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First, we note that P(S) = 0.4112.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we want the overall probability that Charlie had a good day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Stella is grumpy. There are 8 situations: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CNLMS		= 0.4 * 0.7 * 0.2 * 0.6 * 0.8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CNL~MS		= 0.4 * 0.7 * 0.2 * 0.4 * 0.1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CN~LMS		= 0.4 * 0.7 * 0.8 * 0.3 * 0.8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CN~L~MS		= 0.4 * 0.7 * 0.8 * 0.7 * 0.1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C~NLMS		</a:t>
            </a:r>
            <a:r>
              <a:rPr lang="en-US" i="1" dirty="0" smtClean="0">
                <a:solidFill>
                  <a:schemeClr val="bg1"/>
                </a:solidFill>
              </a:rPr>
              <a:t>you do the rest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C~NL~MS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C~N~LMS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C~N~L~MS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overall answer is: P(C|S) = 0.367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makes sense.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Usually, P</a:t>
            </a:r>
            <a:r>
              <a:rPr lang="de-DE" dirty="0" smtClean="0">
                <a:solidFill>
                  <a:schemeClr val="bg1"/>
                </a:solidFill>
              </a:rPr>
              <a:t>(C)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0.4, but </a:t>
            </a:r>
            <a:r>
              <a:rPr lang="de-DE" dirty="0" err="1" smtClean="0">
                <a:solidFill>
                  <a:schemeClr val="bg1"/>
                </a:solidFill>
              </a:rPr>
              <a:t>since</a:t>
            </a:r>
            <a:r>
              <a:rPr lang="de-DE" dirty="0" smtClean="0">
                <a:solidFill>
                  <a:schemeClr val="bg1"/>
                </a:solidFill>
              </a:rPr>
              <a:t> Stella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grumpy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mild </a:t>
            </a:r>
            <a:r>
              <a:rPr lang="de-DE" dirty="0" err="1" smtClean="0">
                <a:solidFill>
                  <a:schemeClr val="bg1"/>
                </a:solidFill>
              </a:rPr>
              <a:t>evidence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 Charlie </a:t>
            </a:r>
            <a:r>
              <a:rPr lang="de-DE" dirty="0" err="1" smtClean="0">
                <a:solidFill>
                  <a:schemeClr val="bg1"/>
                </a:solidFill>
              </a:rPr>
              <a:t>had</a:t>
            </a:r>
            <a:r>
              <a:rPr lang="de-DE" dirty="0" smtClean="0">
                <a:solidFill>
                  <a:schemeClr val="bg1"/>
                </a:solidFill>
              </a:rPr>
              <a:t> a </a:t>
            </a:r>
            <a:r>
              <a:rPr lang="de-DE" dirty="0" err="1" smtClean="0">
                <a:solidFill>
                  <a:schemeClr val="bg1"/>
                </a:solidFill>
              </a:rPr>
              <a:t>bad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day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Note also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don‘t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need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take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Bud‘s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mood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account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get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probabilities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care </a:t>
            </a:r>
            <a:r>
              <a:rPr lang="de-DE" dirty="0" err="1" smtClean="0">
                <a:solidFill>
                  <a:schemeClr val="bg1"/>
                </a:solidFill>
              </a:rPr>
              <a:t>about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3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Nolan had a bad day, and Bud is grumpy. What’s the probability that Mike is grumpy?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find out the probability that the Rockies lost.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~NCLB = </a:t>
            </a:r>
            <a:r>
              <a:rPr lang="en-US" dirty="0" smtClean="0">
                <a:solidFill>
                  <a:schemeClr val="accent1"/>
                </a:solidFill>
              </a:rPr>
              <a:t>0.3</a:t>
            </a:r>
            <a:r>
              <a:rPr lang="en-US" dirty="0" smtClean="0">
                <a:solidFill>
                  <a:schemeClr val="bg1"/>
                </a:solidFill>
              </a:rPr>
              <a:t>*0.4*0.6*0.9 	=  0.216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~N~CLB = </a:t>
            </a:r>
            <a:r>
              <a:rPr lang="en-US" dirty="0" smtClean="0">
                <a:solidFill>
                  <a:schemeClr val="accent1"/>
                </a:solidFill>
              </a:rPr>
              <a:t>0.3</a:t>
            </a:r>
            <a:r>
              <a:rPr lang="en-US" dirty="0" smtClean="0">
                <a:solidFill>
                  <a:schemeClr val="bg1"/>
                </a:solidFill>
              </a:rPr>
              <a:t>*0.6*0.8*0.9	= 0.432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~NC~LB = </a:t>
            </a:r>
            <a:r>
              <a:rPr lang="en-US" dirty="0" smtClean="0">
                <a:solidFill>
                  <a:schemeClr val="accent1"/>
                </a:solidFill>
              </a:rPr>
              <a:t>0.3</a:t>
            </a:r>
            <a:r>
              <a:rPr lang="en-US" dirty="0" smtClean="0">
                <a:solidFill>
                  <a:schemeClr val="bg1"/>
                </a:solidFill>
              </a:rPr>
              <a:t>*0.4*0.4*0.2	= 0.032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~N~C~LB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0.3</a:t>
            </a:r>
            <a:r>
              <a:rPr lang="en-US" dirty="0" smtClean="0">
                <a:solidFill>
                  <a:schemeClr val="bg1"/>
                </a:solidFill>
              </a:rPr>
              <a:t> * 0.6 * 0.2 * 0.2 = 0.024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P(L|~NB) = 0.648/0.704 = 0.92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 the probability that Mike is grumpy is: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(0.92 * 0.6) + (0.08 * 0.3) =  0.576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makes sense. We have strong evidence that the Rockies lost today, so the likelihood that Mike is grumpy should be close to 0.6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Entropy of Attribute A: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0.6 * (Entropy (1/3, 2/3))    +	 0.4 * (Entropy(1/4, 3/4))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= 0.8755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calculate the entropy values as described in class. For instance,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Entropy(1/3, 2/3)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=  - (0.3333 * log2(0.3333))  - (0.6667 * log2(0.6667))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4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Entropy of Attribute B: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(7/8  </a:t>
            </a:r>
            <a:r>
              <a:rPr lang="en-US" dirty="0" smtClean="0">
                <a:solidFill>
                  <a:schemeClr val="bg1"/>
                </a:solidFill>
              </a:rPr>
              <a:t>* Entropy (4/7, </a:t>
            </a:r>
            <a:r>
              <a:rPr lang="en-US" smtClean="0">
                <a:solidFill>
                  <a:schemeClr val="bg1"/>
                </a:solidFill>
              </a:rPr>
              <a:t>3/7))      +     (1/8 * 0)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= 0.862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 Attribute B is the better attribute to ask about: it reduces the original entropy (of 1) by a greater amount.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Note that this is not an answer that you can simply get “by eye” (unless you’re a wizard of mental calculation). These two questions are fairly close in entropy gain.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95150</TotalTime>
  <Words>182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A couple of solved problems</vt:lpstr>
      <vt:lpstr>Administrivia</vt:lpstr>
      <vt:lpstr>The a priori probabilities…</vt:lpstr>
      <vt:lpstr>Stella is grumpy. What’s the probability that Charlie had a good day?</vt:lpstr>
      <vt:lpstr>Nolan had a bad day, and Bud is grumpy. What’s the probability that Mike is grumpy?</vt:lpstr>
      <vt:lpstr>Entropy of Attribute A:</vt:lpstr>
      <vt:lpstr>Entropy of Attribute 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370</cp:revision>
  <dcterms:created xsi:type="dcterms:W3CDTF">2017-08-27T18:15:55Z</dcterms:created>
  <dcterms:modified xsi:type="dcterms:W3CDTF">2017-12-13T20:26:13Z</dcterms:modified>
</cp:coreProperties>
</file>