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2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40" r:id="rId14"/>
    <p:sldId id="354" r:id="rId15"/>
    <p:sldId id="35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95872"/>
  </p:normalViewPr>
  <p:slideViewPr>
    <p:cSldViewPr snapToGrid="0" snapToObjects="1">
      <p:cViewPr>
        <p:scale>
          <a:sx n="87" d="100"/>
          <a:sy n="87" d="100"/>
        </p:scale>
        <p:origin x="37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7268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Game search,  continued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dirty="0" smtClean="0">
                <a:solidFill>
                  <a:schemeClr val="bg1"/>
                </a:solidFill>
              </a:rPr>
              <a:t>CSCI 3202, Fall 2017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Prof. Mike Eisenberg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duck@cs.colorado.edu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do people play games?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70174" cy="4545678"/>
          </a:xfrm>
        </p:spPr>
        <p:txBody>
          <a:bodyPr/>
          <a:lstStyle/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Chase and Simon experiment on chess-players’ memory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Do we perform search?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chess program as Turing test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374" y="1690688"/>
            <a:ext cx="3118874" cy="41537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08569" y="6001971"/>
            <a:ext cx="17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Jos</a:t>
            </a:r>
            <a:r>
              <a:rPr lang="en-US" dirty="0" smtClean="0">
                <a:solidFill>
                  <a:schemeClr val="bg1"/>
                </a:solidFill>
              </a:rPr>
              <a:t>é </a:t>
            </a:r>
            <a:r>
              <a:rPr lang="en-US" dirty="0" err="1" smtClean="0">
                <a:solidFill>
                  <a:schemeClr val="bg1"/>
                </a:solidFill>
              </a:rPr>
              <a:t>Capablanca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6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5777" y="909918"/>
            <a:ext cx="5060446" cy="50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0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Arimaa</a:t>
            </a:r>
            <a:r>
              <a:rPr lang="en-US" dirty="0" smtClean="0">
                <a:solidFill>
                  <a:schemeClr val="bg1"/>
                </a:solidFill>
              </a:rPr>
              <a:t>: a game for humans (but computers are now better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78" y="1851582"/>
            <a:ext cx="4727677" cy="47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6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try </a:t>
            </a:r>
            <a:r>
              <a:rPr lang="en-US" dirty="0" err="1" smtClean="0">
                <a:solidFill>
                  <a:schemeClr val="bg1"/>
                </a:solidFill>
              </a:rPr>
              <a:t>minimax</a:t>
            </a:r>
            <a:r>
              <a:rPr lang="en-US" dirty="0" smtClean="0">
                <a:solidFill>
                  <a:schemeClr val="bg1"/>
                </a:solidFill>
              </a:rPr>
              <a:t> on this tree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771900" y="1968500"/>
            <a:ext cx="14605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32400" y="1968500"/>
            <a:ext cx="14351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69704" y="2933700"/>
            <a:ext cx="1002196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881619" y="2933700"/>
            <a:ext cx="7858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1900" y="2933700"/>
            <a:ext cx="8112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67500" y="2933700"/>
            <a:ext cx="89949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243380" y="4176710"/>
            <a:ext cx="526324" cy="138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008783" y="4176712"/>
            <a:ext cx="544166" cy="138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27594" y="4176711"/>
            <a:ext cx="46368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117245" y="4176711"/>
            <a:ext cx="44974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76262" y="4176711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86046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9128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57355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6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Propositional Logic: a Review of 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Atomic propositions (P, Q, etc.) with binary truth values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Connectives AND, OR, NOT, IMPLIES, XOR, IFF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Values of compound sentences are determined as functions of the truth values of individual propositions (truth tables)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Rules of inference: Modus Ponens, And-Elimination, various equivalence forms (like De Morgan’s rules)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6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Logic in AI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The appeal of logic as a representation of knowledge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Logic as “applied” (in contrast to “cognitive”) AI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 variety of logics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Administrivia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Problem Set 1 </a:t>
            </a:r>
            <a:r>
              <a:rPr lang="en-US" dirty="0" smtClean="0">
                <a:solidFill>
                  <a:schemeClr val="bg1"/>
                </a:solidFill>
              </a:rPr>
              <a:t>due </a:t>
            </a:r>
            <a:r>
              <a:rPr lang="en-US" dirty="0" smtClean="0">
                <a:solidFill>
                  <a:schemeClr val="bg1"/>
                </a:solidFill>
              </a:rPr>
              <a:t>Monday, September 25 (</a:t>
            </a:r>
            <a:r>
              <a:rPr lang="en-US" b="1" dirty="0" smtClean="0">
                <a:solidFill>
                  <a:schemeClr val="bg1"/>
                </a:solidFill>
              </a:rPr>
              <a:t>hard copy, in class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Monday: Read Chapter 5.1-5.3 in </a:t>
            </a:r>
            <a:r>
              <a:rPr lang="en-US" dirty="0" err="1" smtClean="0">
                <a:solidFill>
                  <a:schemeClr val="bg1"/>
                </a:solidFill>
              </a:rPr>
              <a:t>Russsell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next week: Read Chapter 7.1-6 in Russell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try alpha-beta on this tree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771900" y="1968500"/>
            <a:ext cx="14605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32400" y="1968500"/>
            <a:ext cx="14351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69704" y="2933700"/>
            <a:ext cx="1002196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881619" y="2933700"/>
            <a:ext cx="7858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1900" y="2933700"/>
            <a:ext cx="8112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67500" y="2933700"/>
            <a:ext cx="89949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243380" y="4176710"/>
            <a:ext cx="526324" cy="138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008783" y="4176712"/>
            <a:ext cx="544166" cy="138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27594" y="4176711"/>
            <a:ext cx="46368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117245" y="4176711"/>
            <a:ext cx="44974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76262" y="4176711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86046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9128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57355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05961" y="1599168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8817" y="247815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7500" y="25101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63095" y="3715477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23624" y="3971272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4537" y="5771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37287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87386" y="5771350"/>
            <a:ext cx="32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8512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6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76751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1119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9550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961495" y="5585148"/>
            <a:ext cx="249701" cy="37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31203" y="5565911"/>
            <a:ext cx="214879" cy="39010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59437" y="1783834"/>
            <a:ext cx="564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know I can get 8 or better when I look at the right branch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9653" y="6140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5814" y="6140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61495" y="3950254"/>
            <a:ext cx="1263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looking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or 8 or</a:t>
            </a:r>
          </a:p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etter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try alpha-beta on this tree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771900" y="1968500"/>
            <a:ext cx="14605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32400" y="1968500"/>
            <a:ext cx="14351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69704" y="2933700"/>
            <a:ext cx="1002196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881619" y="2933700"/>
            <a:ext cx="7858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1900" y="2933700"/>
            <a:ext cx="8112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67500" y="2933700"/>
            <a:ext cx="89949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243380" y="4176710"/>
            <a:ext cx="526324" cy="138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008783" y="4176712"/>
            <a:ext cx="544166" cy="138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27594" y="4176711"/>
            <a:ext cx="46368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117245" y="4176711"/>
            <a:ext cx="44974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76262" y="4176711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86046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9128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57355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05961" y="1599168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8817" y="247815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7500" y="25101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63095" y="3715477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23624" y="3971272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4537" y="5771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37287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87386" y="5771350"/>
            <a:ext cx="32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8512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6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76751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1119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9550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961495" y="5585148"/>
            <a:ext cx="249701" cy="37086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31203" y="5565911"/>
            <a:ext cx="214879" cy="39010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59437" y="1783834"/>
            <a:ext cx="564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know I can get 8 or better when I look at the right branch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9653" y="6140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5814" y="6140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61495" y="3950254"/>
            <a:ext cx="1263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looking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or 8 or</a:t>
            </a:r>
          </a:p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etter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3971" y="505825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Min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&lt;= 2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try alpha-beta on this tree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771900" y="1968500"/>
            <a:ext cx="14605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32400" y="1968500"/>
            <a:ext cx="14351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69704" y="2933700"/>
            <a:ext cx="1002196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881619" y="2933700"/>
            <a:ext cx="7858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1900" y="2933700"/>
            <a:ext cx="8112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67500" y="2933700"/>
            <a:ext cx="89949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243380" y="4176710"/>
            <a:ext cx="526324" cy="138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008783" y="4176712"/>
            <a:ext cx="544166" cy="138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27594" y="4176711"/>
            <a:ext cx="46368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117245" y="4176711"/>
            <a:ext cx="44974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76262" y="4176711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86046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9128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57355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05961" y="1599168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8817" y="247815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7500" y="25101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63095" y="3715477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23624" y="3971272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4537" y="5771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37287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87386" y="5771350"/>
            <a:ext cx="32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8512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6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76751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1119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9550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961495" y="5585148"/>
            <a:ext cx="249701" cy="37086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31203" y="5565911"/>
            <a:ext cx="214879" cy="390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59437" y="1783834"/>
            <a:ext cx="564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know I can get 8 or better when I look at the right branch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9653" y="6140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5814" y="6140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61495" y="3950254"/>
            <a:ext cx="1263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looking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or 8 or</a:t>
            </a:r>
          </a:p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etter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3971" y="5008232"/>
            <a:ext cx="106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Min &lt;= </a:t>
            </a:r>
            <a:r>
              <a:rPr lang="en-US" dirty="0" smtClean="0">
                <a:solidFill>
                  <a:srgbClr val="FFFF00"/>
                </a:solidFill>
              </a:rPr>
              <a:t>2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4881" y="6347791"/>
            <a:ext cx="377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Max: what’s the point of this number?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5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87" y="275121"/>
            <a:ext cx="10916478" cy="61654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(define (alpha-beta alpha beta level node max?)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4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cond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((= level 0) (static-value node))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(max? (let ((children (find-next-moves-for-</a:t>
            </a:r>
            <a:r>
              <a:rPr lang="en-US" sz="14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maxside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node))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(max-look-at-each-child-node children alpha beta level)))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(else (let ((children (find-next-</a:t>
            </a:r>
            <a:r>
              <a:rPr lang="en-US" sz="14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movex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-for-</a:t>
            </a:r>
            <a:r>
              <a:rPr lang="en-US" sz="14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minside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node))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(min-look-at-each-child-node children alpha beta level)))))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(define (max-look-at-each-child-node children alpha beta level)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4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cond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((or null? Children) (&gt;= alpha beta)) alpha)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(else (let ((next-value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(alpha-beta alpha beta (- level 1) (first children) #f)))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(max-look-at-each-child-node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(rest children) (max next-value alpha) beta level)))))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(define (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min-look-at-each-child-node </a:t>
            </a: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children alpha beta level)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(</a:t>
            </a:r>
            <a:r>
              <a:rPr lang="en-US" sz="14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cond</a:t>
            </a: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((or null? Children) (&gt;= alpha beta)) alpha)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(else (let ((next-value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(alpha-beta alpha beta (- level 1) (first children)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#t)))</a:t>
            </a:r>
            <a:endParaRPr lang="en-US" sz="14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(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min-look-at-each-child-node</a:t>
            </a:r>
            <a:endParaRPr lang="en-US" sz="14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(rest children)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alpha (min next-value beta) </a:t>
            </a: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level)))))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9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Calling alpha-beta with starting values of a (very </a:t>
            </a:r>
            <a:r>
              <a:rPr lang="en-US" dirty="0" smtClean="0">
                <a:solidFill>
                  <a:schemeClr val="bg1"/>
                </a:solidFill>
              </a:rPr>
              <a:t>low) alpha </a:t>
            </a:r>
            <a:r>
              <a:rPr lang="en-US" dirty="0">
                <a:solidFill>
                  <a:schemeClr val="bg1"/>
                </a:solidFill>
              </a:rPr>
              <a:t>value, a (very high) beta value, a depth of 5, </a:t>
            </a:r>
            <a:r>
              <a:rPr lang="en-US" dirty="0" smtClean="0">
                <a:solidFill>
                  <a:schemeClr val="bg1"/>
                </a:solidFill>
              </a:rPr>
              <a:t>the starting </a:t>
            </a:r>
            <a:r>
              <a:rPr lang="en-US" dirty="0">
                <a:solidFill>
                  <a:schemeClr val="bg1"/>
                </a:solidFill>
              </a:rPr>
              <a:t>game state, and from the point of view of </a:t>
            </a:r>
            <a:r>
              <a:rPr lang="en-US" dirty="0" smtClean="0">
                <a:solidFill>
                  <a:schemeClr val="bg1"/>
                </a:solidFill>
              </a:rPr>
              <a:t>the maximizer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eaLnBrk="0" fontAlgn="base" hangingPunct="0"/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(</a:t>
            </a:r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alpha-beta -1000 1000 5 initial-game-state #t)</a:t>
            </a:r>
            <a:endParaRPr lang="en-US" sz="24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Favored strategies of game playing algorithms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Forward pruning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Tapered search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Iterative deepening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7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Still other issues in game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How do you evaluate a game state, anyhow?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notion of “quiescence”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“horizon effect”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Dealing with chance moves (e.g., dice)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0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22066</TotalTime>
  <Words>629</Words>
  <Application>Microsoft Macintosh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Courier</vt:lpstr>
      <vt:lpstr>Mangal</vt:lpstr>
      <vt:lpstr>Arial</vt:lpstr>
      <vt:lpstr>Office Theme</vt:lpstr>
      <vt:lpstr>Game search,  continued</vt:lpstr>
      <vt:lpstr>Administrivia</vt:lpstr>
      <vt:lpstr>Let’s try alpha-beta on this tree…</vt:lpstr>
      <vt:lpstr>Let’s try alpha-beta on this tree…</vt:lpstr>
      <vt:lpstr>Let’s try alpha-beta on this tree…</vt:lpstr>
      <vt:lpstr>PowerPoint Presentation</vt:lpstr>
      <vt:lpstr>PowerPoint Presentation</vt:lpstr>
      <vt:lpstr>Favored strategies of game playing algorithms</vt:lpstr>
      <vt:lpstr>Still other issues in game search</vt:lpstr>
      <vt:lpstr>How do people play games?</vt:lpstr>
      <vt:lpstr>PowerPoint Presentation</vt:lpstr>
      <vt:lpstr>Arimaa: a game for humans (but computers are now better…)</vt:lpstr>
      <vt:lpstr>Let’s try minimax on this tree…</vt:lpstr>
      <vt:lpstr>Propositional Logic: a Review of the Basics</vt:lpstr>
      <vt:lpstr>Logic in 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Philosophy and Foundations</dc:title>
  <dc:creator>Microsoft Office User</dc:creator>
  <cp:lastModifiedBy>Microsoft Office User</cp:lastModifiedBy>
  <cp:revision>101</cp:revision>
  <dcterms:created xsi:type="dcterms:W3CDTF">2017-08-27T18:15:55Z</dcterms:created>
  <dcterms:modified xsi:type="dcterms:W3CDTF">2017-09-20T21:42:34Z</dcterms:modified>
</cp:coreProperties>
</file>