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2" r:id="rId3"/>
    <p:sldId id="350" r:id="rId4"/>
    <p:sldId id="351" r:id="rId5"/>
    <p:sldId id="352" r:id="rId6"/>
    <p:sldId id="353" r:id="rId7"/>
    <p:sldId id="356" r:id="rId8"/>
    <p:sldId id="357" r:id="rId9"/>
    <p:sldId id="354" r:id="rId10"/>
    <p:sldId id="358" r:id="rId11"/>
    <p:sldId id="355" r:id="rId12"/>
    <p:sldId id="359" r:id="rId13"/>
    <p:sldId id="360" r:id="rId14"/>
    <p:sldId id="361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5928"/>
  </p:normalViewPr>
  <p:slideViewPr>
    <p:cSldViewPr snapToGrid="0" snapToObjects="1">
      <p:cViewPr>
        <p:scale>
          <a:sx n="95" d="100"/>
          <a:sy n="95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Games to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Recurring Themes in Logic (not </a:t>
            </a:r>
            <a:r>
              <a:rPr lang="en-US" i="1" dirty="0" smtClean="0">
                <a:solidFill>
                  <a:schemeClr val="bg1"/>
                </a:solidFill>
              </a:rPr>
              <a:t>just</a:t>
            </a:r>
            <a:r>
              <a:rPr lang="en-US" dirty="0" smtClean="0">
                <a:solidFill>
                  <a:schemeClr val="bg1"/>
                </a:solidFill>
              </a:rPr>
              <a:t> propositional logic, by the way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>
                <a:solidFill>
                  <a:schemeClr val="bg1"/>
                </a:solidFill>
              </a:rPr>
              <a:t>Satisfiability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Contradiction 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Classic </a:t>
            </a:r>
            <a:r>
              <a:rPr lang="en-US" dirty="0">
                <a:solidFill>
                  <a:schemeClr val="bg1"/>
                </a:solidFill>
              </a:rPr>
              <a:t>contradiction: P AND (NOT P)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Tautology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Classic </a:t>
            </a:r>
            <a:r>
              <a:rPr lang="en-US" dirty="0">
                <a:solidFill>
                  <a:schemeClr val="bg1"/>
                </a:solidFill>
              </a:rPr>
              <a:t>tautology: P OR (NOT P)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Entailment (implication)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Equivalence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Logic in 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appeal of logic as a representation of knowledge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Logic as “applied” (in contrast to “cognitive”) AI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 variety of logics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Let’s see if we can represent Mastermind ideas in logic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First, let’s make some proposition symbols. We’ll say that BLUE1 stands for the proposition “In the correct code, the blue peg is in position 1</a:t>
            </a:r>
            <a:r>
              <a:rPr lang="en-US" dirty="0" smtClean="0">
                <a:solidFill>
                  <a:schemeClr val="bg1"/>
                </a:solidFill>
              </a:rPr>
              <a:t>”.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There are a bunch of these propositions: BLUE2, BLUE3, BLUE4, ORANGE1, ORANGE2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Each </a:t>
            </a:r>
            <a:r>
              <a:rPr lang="en-US" i="1" dirty="0">
                <a:solidFill>
                  <a:schemeClr val="bg1"/>
                </a:solidFill>
              </a:rPr>
              <a:t>guess </a:t>
            </a:r>
            <a:r>
              <a:rPr lang="en-US" dirty="0">
                <a:solidFill>
                  <a:schemeClr val="bg1"/>
                </a:solidFill>
              </a:rPr>
              <a:t>that we make (and the </a:t>
            </a:r>
            <a:r>
              <a:rPr lang="en-US" i="1" dirty="0">
                <a:solidFill>
                  <a:schemeClr val="bg1"/>
                </a:solidFill>
              </a:rPr>
              <a:t>solution</a:t>
            </a:r>
            <a:r>
              <a:rPr lang="en-US" dirty="0">
                <a:solidFill>
                  <a:schemeClr val="bg1"/>
                </a:solidFill>
              </a:rPr>
              <a:t> that we want to find) will be expressed in the form of a propositional logic statement, like this: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	BLUE1 AND ORANGE2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	AND PURPLE3 AND BLUE4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can represent the Mastermind rules as statements of logic: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“In the correct code, there is one peg (of some color) in position 1”: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BLUE1 </a:t>
            </a:r>
            <a:r>
              <a:rPr lang="en-US" dirty="0">
                <a:solidFill>
                  <a:schemeClr val="bg1"/>
                </a:solidFill>
              </a:rPr>
              <a:t>OR ORANGE1 OR RED1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chemeClr val="bg1"/>
                </a:solidFill>
              </a:rPr>
              <a:t>WHITE1 OR YELLOW1 OR </a:t>
            </a:r>
            <a:r>
              <a:rPr lang="en-US" dirty="0" smtClean="0">
                <a:solidFill>
                  <a:schemeClr val="bg1"/>
                </a:solidFill>
              </a:rPr>
              <a:t>PURPLE1</a:t>
            </a:r>
          </a:p>
          <a:p>
            <a:pPr marL="0" indent="0" eaLnBrk="0" fontAlgn="base" hangingPunc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But that’s not quite enough… The statement above is consistent with the (incorrect) possibility that both a blue and orange (say) are in position 1.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5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can’t have two different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pegs in the same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So we need some additional statements: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NOT (ORANGE1 AND BLUE1)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NOT (ORANGE1 AND RED1)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(ORANGE1 AND PURPLE1)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etc.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>
                <a:solidFill>
                  <a:schemeClr val="bg1"/>
                </a:solidFill>
              </a:rPr>
              <a:t>statements say “It is not the case that there are two distinct colors </a:t>
            </a:r>
            <a:r>
              <a:rPr lang="en-US" dirty="0"/>
              <a:t>in position 1”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18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do we learn from a guess?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My guess: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	RED BLUE WHITE ORANGE</a:t>
            </a:r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Answer: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	X,0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From </a:t>
            </a:r>
            <a:r>
              <a:rPr lang="en-US" dirty="0">
                <a:solidFill>
                  <a:schemeClr val="bg1"/>
                </a:solidFill>
              </a:rPr>
              <a:t>the X, I get: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RED1 </a:t>
            </a:r>
            <a:r>
              <a:rPr lang="en-US" dirty="0">
                <a:solidFill>
                  <a:schemeClr val="bg1"/>
                </a:solidFill>
              </a:rPr>
              <a:t>OR BLUE2 OR WHITE3 OR </a:t>
            </a:r>
            <a:r>
              <a:rPr lang="en-US" dirty="0" smtClean="0">
                <a:solidFill>
                  <a:schemeClr val="bg1"/>
                </a:solidFill>
              </a:rPr>
              <a:t>ORANGE4	</a:t>
            </a:r>
            <a:r>
              <a:rPr lang="en-US" i="1" dirty="0" smtClean="0">
                <a:solidFill>
                  <a:schemeClr val="bg1"/>
                </a:solidFill>
              </a:rPr>
              <a:t>one </a:t>
            </a:r>
            <a:r>
              <a:rPr lang="en-US" dirty="0" smtClean="0">
                <a:solidFill>
                  <a:schemeClr val="bg1"/>
                </a:solidFill>
              </a:rPr>
              <a:t>guessed peg is right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(RED1 AND BLUE2</a:t>
            </a:r>
            <a:r>
              <a:rPr lang="en-US" dirty="0" smtClean="0">
                <a:solidFill>
                  <a:schemeClr val="bg1"/>
                </a:solidFill>
              </a:rPr>
              <a:t>)				but </a:t>
            </a:r>
            <a:r>
              <a:rPr lang="en-US" i="1" dirty="0" smtClean="0">
                <a:solidFill>
                  <a:schemeClr val="bg1"/>
                </a:solidFill>
              </a:rPr>
              <a:t>only </a:t>
            </a:r>
            <a:r>
              <a:rPr lang="en-US" dirty="0" smtClean="0">
                <a:solidFill>
                  <a:schemeClr val="bg1"/>
                </a:solidFill>
              </a:rPr>
              <a:t>one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(RED1 AND WHITE3)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(RED1 AND ORANGE4)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(BLUE2 AND WHITE3)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(BLUE2 AND ORANGE4)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(WHITE3 AND ORANGE4)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1 </a:t>
            </a:r>
            <a:r>
              <a:rPr lang="en-US" dirty="0" smtClean="0">
                <a:solidFill>
                  <a:schemeClr val="bg1"/>
                </a:solidFill>
              </a:rPr>
              <a:t>due Wednesday</a:t>
            </a:r>
            <a:r>
              <a:rPr lang="en-US" dirty="0" smtClean="0">
                <a:solidFill>
                  <a:schemeClr val="bg1"/>
                </a:solidFill>
              </a:rPr>
              <a:t>, September 25 (</a:t>
            </a:r>
            <a:r>
              <a:rPr lang="en-US" b="1" dirty="0" smtClean="0">
                <a:solidFill>
                  <a:schemeClr val="bg1"/>
                </a:solidFill>
              </a:rPr>
              <a:t>hard copy, in class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Monday: Read Chapter 5.1-5.3 in </a:t>
            </a:r>
            <a:r>
              <a:rPr lang="en-US" dirty="0" err="1" smtClean="0">
                <a:solidFill>
                  <a:schemeClr val="bg1"/>
                </a:solidFill>
              </a:rPr>
              <a:t>Russsell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next week: Read Chapter 7.1-6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Still other issues in game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How do you evaluate a game state, anyhow?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notion of “quiescence”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“horizon effect”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Dealing with chance moves (e.g., dice)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do people play games?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70174" cy="4545678"/>
          </a:xfrm>
        </p:spPr>
        <p:txBody>
          <a:bodyPr/>
          <a:lstStyle/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Chase and Simon experiment on chess-players’ memory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Do we perform search?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chess program as Turing test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74" y="1690688"/>
            <a:ext cx="3118874" cy="41537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8569" y="6001971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Jos</a:t>
            </a:r>
            <a:r>
              <a:rPr lang="en-US" dirty="0" smtClean="0">
                <a:solidFill>
                  <a:schemeClr val="bg1"/>
                </a:solidFill>
              </a:rPr>
              <a:t>é </a:t>
            </a:r>
            <a:r>
              <a:rPr lang="en-US" dirty="0" err="1" smtClean="0">
                <a:solidFill>
                  <a:schemeClr val="bg1"/>
                </a:solidFill>
              </a:rPr>
              <a:t>Capablanca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777" y="909918"/>
            <a:ext cx="5060446" cy="50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Arimaa</a:t>
            </a:r>
            <a:r>
              <a:rPr lang="en-US" dirty="0" smtClean="0">
                <a:solidFill>
                  <a:schemeClr val="bg1"/>
                </a:solidFill>
              </a:rPr>
              <a:t>: a game for humans (but computers are now better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78" y="1851582"/>
            <a:ext cx="4727677" cy="47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Logic Game: Mastermind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493" y="1825625"/>
            <a:ext cx="4223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Logic: a bit about history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9" y="1935700"/>
            <a:ext cx="3390864" cy="4131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60" y="1690688"/>
            <a:ext cx="4109053" cy="43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Propositional Logic: a Review of 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Atomic propositions (P, Q, etc.) with binary truth values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Connectives AND, OR, NOT, IMPLIES, XOR, IFF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Values of compound sentences are determined as functions of the truth values of individual propositions (truth tables)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Rules of inference: Modus Ponens, And-Elimination, various equivalence forms (like De Morgan’s rules)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6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24644</TotalTime>
  <Words>397</Words>
  <Application>Microsoft Macintosh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From Games to Logic</vt:lpstr>
      <vt:lpstr>Administrivia</vt:lpstr>
      <vt:lpstr>Still other issues in game search</vt:lpstr>
      <vt:lpstr>How do people play games?</vt:lpstr>
      <vt:lpstr>PowerPoint Presentation</vt:lpstr>
      <vt:lpstr>Arimaa: a game for humans (but computers are now better…)</vt:lpstr>
      <vt:lpstr>A Logic Game: Mastermind</vt:lpstr>
      <vt:lpstr>Logic: a bit about history</vt:lpstr>
      <vt:lpstr>Propositional Logic: a Review of the Basics</vt:lpstr>
      <vt:lpstr>Recurring Themes in Logic (not just propositional logic, by the way…)</vt:lpstr>
      <vt:lpstr>Logic in AI</vt:lpstr>
      <vt:lpstr>Let’s see if we can represent Mastermind ideas in logic…</vt:lpstr>
      <vt:lpstr>We can represent the Mastermind rules as statements of logic:</vt:lpstr>
      <vt:lpstr>We can’t have two different  pegs in the same position</vt:lpstr>
      <vt:lpstr>What do we learn from a guess?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106</cp:revision>
  <dcterms:created xsi:type="dcterms:W3CDTF">2017-08-27T18:15:55Z</dcterms:created>
  <dcterms:modified xsi:type="dcterms:W3CDTF">2017-09-22T16:41:09Z</dcterms:modified>
</cp:coreProperties>
</file>