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2" r:id="rId3"/>
    <p:sldId id="354" r:id="rId4"/>
    <p:sldId id="358" r:id="rId5"/>
    <p:sldId id="359" r:id="rId6"/>
    <p:sldId id="360" r:id="rId7"/>
    <p:sldId id="361" r:id="rId8"/>
    <p:sldId id="362" r:id="rId9"/>
    <p:sldId id="374" r:id="rId10"/>
    <p:sldId id="375" r:id="rId11"/>
    <p:sldId id="372" r:id="rId12"/>
    <p:sldId id="373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6" r:id="rId21"/>
    <p:sldId id="370" r:id="rId22"/>
    <p:sldId id="3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/>
    <p:restoredTop sz="95946"/>
  </p:normalViewPr>
  <p:slideViewPr>
    <p:cSldViewPr snapToGrid="0" snapToObjects="1">
      <p:cViewPr>
        <p:scale>
          <a:sx n="94" d="100"/>
          <a:sy n="94" d="100"/>
        </p:scale>
        <p:origin x="1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Propositional Logic in 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practice example: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Guess:	BLUE PURPLE BLUE RED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Answer: 	(no </a:t>
            </a:r>
            <a:r>
              <a:rPr lang="en-US" dirty="0" err="1" smtClean="0">
                <a:solidFill>
                  <a:schemeClr val="bg1"/>
                </a:solidFill>
              </a:rPr>
              <a:t>Xs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dirty="0" err="1" smtClean="0">
                <a:solidFill>
                  <a:schemeClr val="bg1"/>
                </a:solidFill>
              </a:rPr>
              <a:t>Os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What can we deduce?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NOT BLUE1 	NOT BLUE2 	NOT BLUE3	NOT BLUE4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NOT PURPLE1	NOT PURPLE2	NOT PURPLE3	NOT PURPLE4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NOT RED1	NOT RED2	NOT RED3 	NOT RED4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8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practice example: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Guess:	RED  RED  BLUE ORANGE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Answer:	O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What can we deduce?</a:t>
            </a:r>
          </a:p>
        </p:txBody>
      </p:sp>
    </p:spTree>
    <p:extLst>
      <p:ext uri="{BB962C8B-B14F-4D97-AF65-F5344CB8AC3E}">
        <p14:creationId xmlns:p14="http://schemas.microsoft.com/office/powerpoint/2010/main" val="56067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practice example: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Guess:	RED  RED  BLUE ORANGE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Answer:	O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What can we deduce?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NOT RED1		NOT RED2		NOT BLUE3		NOT ORANGE4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(RED3 OR RED4 OR BLUE1 OR BLUE2 OR BLUE4 OR ORANGE1 OR ORANGE2 OR ORANGE3)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NOT (RED3 AND RED4)	NOT(RED3 AND BLUE1) 	etc.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(or why not?) propositional logic?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It’s simple to understand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… But it’s highly inexpressive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bg1"/>
                </a:solidFill>
              </a:rPr>
              <a:t>“simple to understand” does not mean that all </a:t>
            </a:r>
            <a:r>
              <a:rPr lang="en-US" i="1" dirty="0">
                <a:solidFill>
                  <a:schemeClr val="bg1"/>
                </a:solidFill>
              </a:rPr>
              <a:t>problems</a:t>
            </a:r>
            <a:r>
              <a:rPr lang="en-US" dirty="0">
                <a:solidFill>
                  <a:schemeClr val="bg1"/>
                </a:solidFill>
              </a:rPr>
              <a:t> are simple: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     (x1 OR ~x5 OR x3) AND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     (~x1 OR ~x2 OR x6) AND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(x3 OR x5 OR ~x6) AND….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3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Karnaugh</a:t>
            </a:r>
            <a:r>
              <a:rPr lang="en-US" dirty="0" smtClean="0">
                <a:solidFill>
                  <a:schemeClr val="bg1"/>
                </a:solidFill>
              </a:rPr>
              <a:t> Maps (a technique for generating propositional logic expressions)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13" y="1937358"/>
            <a:ext cx="4626536" cy="459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7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First (Basic) Algorithmic Idea for Working with Propositional Logic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Represent all of our knowledge in one particular standard syntax: </a:t>
            </a:r>
            <a:r>
              <a:rPr lang="en-US" i="1" dirty="0">
                <a:solidFill>
                  <a:schemeClr val="bg1"/>
                </a:solidFill>
              </a:rPr>
              <a:t>conjunctive normal form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To show that our knowledge entails a given statement A, show that adding NOT(A) to our knowledge would result in a contradiction: that is, KNOWLEDGE AND NOT(A) is </a:t>
            </a:r>
            <a:r>
              <a:rPr lang="en-US" dirty="0" err="1">
                <a:solidFill>
                  <a:schemeClr val="bg1"/>
                </a:solidFill>
              </a:rPr>
              <a:t>unsatisfiable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Use the </a:t>
            </a:r>
            <a:r>
              <a:rPr lang="en-US" i="1" dirty="0">
                <a:solidFill>
                  <a:schemeClr val="bg1"/>
                </a:solidFill>
              </a:rPr>
              <a:t>resolution rule </a:t>
            </a:r>
            <a:r>
              <a:rPr lang="en-US" dirty="0">
                <a:solidFill>
                  <a:schemeClr val="bg1"/>
                </a:solidFill>
              </a:rPr>
              <a:t>repeatedly, producing new clauses, until either we arrive at the “empty clause” (FALSE) or until we can produce no more new clauses. In the former case, A is entailed by our knowledge.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5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Getting logical statements </a:t>
            </a:r>
            <a:r>
              <a:rPr lang="en-US" smtClean="0">
                <a:solidFill>
                  <a:schemeClr val="bg1"/>
                </a:solidFill>
              </a:rPr>
              <a:t>into conjunctive normal form (CNF)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618038"/>
          </a:xfrm>
        </p:spPr>
        <p:txBody>
          <a:bodyPr>
            <a:normAutofit fontScale="70000" lnSpcReduction="20000"/>
          </a:bodyPr>
          <a:lstStyle/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Step 1: Replace &lt;--&gt; with two --&gt; statements, then replace all --&gt; with the equivalent OR form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chemeClr val="bg1"/>
                </a:solidFill>
              </a:rPr>
              <a:t>A --&gt; B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     </a:t>
            </a:r>
            <a:r>
              <a:rPr lang="en-US" dirty="0">
                <a:solidFill>
                  <a:schemeClr val="bg1"/>
                </a:solidFill>
              </a:rPr>
              <a:t>becomes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    </a:t>
            </a:r>
            <a:r>
              <a:rPr lang="en-US" dirty="0">
                <a:solidFill>
                  <a:schemeClr val="bg1"/>
                </a:solidFill>
              </a:rPr>
              <a:t>(NOT A OR B)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Step 2: Move NOT inward until it only applies to literals (atomic propositions), using </a:t>
            </a:r>
            <a:r>
              <a:rPr lang="en-US" dirty="0" err="1">
                <a:solidFill>
                  <a:schemeClr val="bg1"/>
                </a:solidFill>
              </a:rPr>
              <a:t>DeMorgan’s</a:t>
            </a:r>
            <a:r>
              <a:rPr lang="en-US" dirty="0">
                <a:solidFill>
                  <a:schemeClr val="bg1"/>
                </a:solidFill>
              </a:rPr>
              <a:t> laws and double </a:t>
            </a:r>
            <a:r>
              <a:rPr lang="en-US" dirty="0" smtClean="0">
                <a:solidFill>
                  <a:schemeClr val="bg1"/>
                </a:solidFill>
              </a:rPr>
              <a:t>negation: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NOT (A AND B) 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      </a:t>
            </a:r>
            <a:r>
              <a:rPr lang="en-US" dirty="0">
                <a:solidFill>
                  <a:schemeClr val="bg1"/>
                </a:solidFill>
              </a:rPr>
              <a:t>becomes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(NOT A) OR (NOT B)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Step 3: Use </a:t>
            </a:r>
            <a:r>
              <a:rPr lang="en-US" dirty="0" smtClean="0">
                <a:solidFill>
                  <a:schemeClr val="bg1"/>
                </a:solidFill>
              </a:rPr>
              <a:t>distributive </a:t>
            </a:r>
            <a:r>
              <a:rPr lang="en-US" dirty="0">
                <a:solidFill>
                  <a:schemeClr val="bg1"/>
                </a:solidFill>
              </a:rPr>
              <a:t>law to get AND forms outside OR forms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OR (B AND C) 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becomes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 (</a:t>
            </a:r>
            <a:r>
              <a:rPr lang="en-US" dirty="0">
                <a:solidFill>
                  <a:schemeClr val="bg1"/>
                </a:solidFill>
              </a:rPr>
              <a:t>A OR B) AND (A OR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6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Resolution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Just one rule, really: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A OR B)  AND (NOT B OR C)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	--&gt;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A OR C)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86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Modus Ponens is just resolution: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(A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B)   AND A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is just an instance of resolution: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(NOT A OR B) AND A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91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 is Modus </a:t>
            </a:r>
            <a:r>
              <a:rPr lang="en-US" dirty="0" err="1" smtClean="0">
                <a:solidFill>
                  <a:schemeClr val="bg1"/>
                </a:solidFill>
              </a:rPr>
              <a:t>Tollens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(A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B) AND (NOT B)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          NOT A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sym typeface="Wingdings"/>
              </a:rPr>
              <a:t/>
            </a:r>
            <a:br>
              <a:rPr lang="en-US" dirty="0" smtClean="0">
                <a:solidFill>
                  <a:schemeClr val="bg1"/>
                </a:solidFill>
                <a:sym typeface="Wingdings"/>
              </a:rPr>
            </a:br>
            <a:r>
              <a:rPr lang="en-US" dirty="0" smtClean="0">
                <a:solidFill>
                  <a:schemeClr val="bg1"/>
                </a:solidFill>
                <a:sym typeface="Wingdings"/>
              </a:rPr>
              <a:t>(NOT A) OR B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sym typeface="Wingdings"/>
              </a:rPr>
              <a:t>(NOT B)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   (NOT A)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9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Administrivia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Problem Set 1 </a:t>
            </a:r>
            <a:r>
              <a:rPr lang="en-US" dirty="0" smtClean="0">
                <a:solidFill>
                  <a:schemeClr val="bg1"/>
                </a:solidFill>
              </a:rPr>
              <a:t>due Wednesday</a:t>
            </a:r>
            <a:r>
              <a:rPr lang="en-US" dirty="0" smtClean="0">
                <a:solidFill>
                  <a:schemeClr val="bg1"/>
                </a:solidFill>
              </a:rPr>
              <a:t>, September 25 (</a:t>
            </a:r>
            <a:r>
              <a:rPr lang="en-US" b="1" dirty="0" smtClean="0">
                <a:solidFill>
                  <a:schemeClr val="bg1"/>
                </a:solidFill>
              </a:rPr>
              <a:t>hard copy, in class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today: Read Chapter 5.1-5.3 in </a:t>
            </a:r>
            <a:r>
              <a:rPr lang="en-US" dirty="0" err="1" smtClean="0">
                <a:solidFill>
                  <a:schemeClr val="bg1"/>
                </a:solidFill>
              </a:rPr>
              <a:t>Russsell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this week: Read Chapter 7.1-6 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Returning to our first practice example: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Guess:	BLUE PURPLE BLUE RED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Answer: 	(no </a:t>
            </a:r>
            <a:r>
              <a:rPr lang="en-US" sz="2000" dirty="0" err="1" smtClean="0">
                <a:solidFill>
                  <a:schemeClr val="bg1"/>
                </a:solidFill>
              </a:rPr>
              <a:t>Xs</a:t>
            </a:r>
            <a:r>
              <a:rPr lang="en-US" sz="2000" dirty="0" smtClean="0">
                <a:solidFill>
                  <a:schemeClr val="bg1"/>
                </a:solidFill>
              </a:rPr>
              <a:t> or </a:t>
            </a:r>
            <a:r>
              <a:rPr lang="en-US" sz="2000" dirty="0" err="1" smtClean="0">
                <a:solidFill>
                  <a:schemeClr val="bg1"/>
                </a:solidFill>
              </a:rPr>
              <a:t>Os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What can we deduce?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NOT BLUE1 	NOT BLUE2 	NOT BLUE3	NOT BLUE4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NOT PURPLE1	NOT PURPLE2	NOT PURPLE3	NOT PURPLE4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NOT RED1	NOT RED2	NOT RED3 	NOT RED4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Since: (RED1 OR BLUE1 OR PURPLE1 OR ORANGE1 OR WHITE1 OR YELLOW1)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 have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by resolution: (BLUE1 OR PURPLE1 OR ORANGE1 OR WHITE1 OR YELLOW1)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(PURPLE1 OR ORANGE1 OR WHITE1 OR YELLOW1)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(ORANGE1 OR WHITE1 OR YELLOW1)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29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a card has a vowel on one side, then it has an even number on the other side.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0" y="3023394"/>
            <a:ext cx="9575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9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fontAlgn="base" hangingPunct="0"/>
            <a:r>
              <a:rPr lang="en-US" dirty="0">
                <a:solidFill>
                  <a:schemeClr val="bg1"/>
                </a:solidFill>
              </a:rPr>
              <a:t>If a person is drinking an alcoholic beverage, then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that person is at least twenty years old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488" y="3453464"/>
            <a:ext cx="1626855" cy="109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Drinking </a:t>
            </a:r>
            <a:r>
              <a:rPr lang="en-US" sz="3200" dirty="0" smtClean="0"/>
              <a:t>Beer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2921794"/>
            <a:ext cx="9982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Propositional Logic: a Review of 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Atomic propositions (P, Q, etc.) with binary truth values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Connectives AND, OR, NOT, IMPLIES, XOR, IFF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Values of compound sentences are determined as functions of the truth values of individual propositions (truth tables)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Rules of inference: Modus Ponens, And-Elimination, various equivalence forms (like De Morgan’s rules)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6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Recurring Themes in Logic (not </a:t>
            </a:r>
            <a:r>
              <a:rPr lang="en-US" i="1" dirty="0" smtClean="0">
                <a:solidFill>
                  <a:schemeClr val="bg1"/>
                </a:solidFill>
              </a:rPr>
              <a:t>just</a:t>
            </a:r>
            <a:r>
              <a:rPr lang="en-US" dirty="0" smtClean="0">
                <a:solidFill>
                  <a:schemeClr val="bg1"/>
                </a:solidFill>
              </a:rPr>
              <a:t> propositional logic, by the way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>
                <a:solidFill>
                  <a:schemeClr val="bg1"/>
                </a:solidFill>
              </a:rPr>
              <a:t>Satisfiability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Contradiction 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Classic </a:t>
            </a:r>
            <a:r>
              <a:rPr lang="en-US" dirty="0">
                <a:solidFill>
                  <a:schemeClr val="bg1"/>
                </a:solidFill>
              </a:rPr>
              <a:t>contradiction: P AND (NOT P)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Tautology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Classic </a:t>
            </a:r>
            <a:r>
              <a:rPr lang="en-US" dirty="0">
                <a:solidFill>
                  <a:schemeClr val="bg1"/>
                </a:solidFill>
              </a:rPr>
              <a:t>tautology: P OR (NOT P)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Entailment (implication)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Equivalence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Let’s see if we can represent Mastermind ideas in logic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First, let’s make some proposition symbols. We’ll say that BLUE1 stands for the proposition “In the correct code, the blue peg is in position 1</a:t>
            </a:r>
            <a:r>
              <a:rPr lang="en-US" dirty="0" smtClean="0">
                <a:solidFill>
                  <a:schemeClr val="bg1"/>
                </a:solidFill>
              </a:rPr>
              <a:t>”.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There are a bunch of these propositions: BLUE2, BLUE3, BLUE4, ORANGE1, ORANGE2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pPr eaLnBrk="0" fontAlgn="base" hangingPunct="0"/>
            <a:r>
              <a:rPr lang="en-US" dirty="0">
                <a:solidFill>
                  <a:schemeClr val="bg1"/>
                </a:solidFill>
              </a:rPr>
              <a:t>Each </a:t>
            </a:r>
            <a:r>
              <a:rPr lang="en-US" i="1" dirty="0">
                <a:solidFill>
                  <a:schemeClr val="bg1"/>
                </a:solidFill>
              </a:rPr>
              <a:t>guess </a:t>
            </a:r>
            <a:r>
              <a:rPr lang="en-US" dirty="0">
                <a:solidFill>
                  <a:schemeClr val="bg1"/>
                </a:solidFill>
              </a:rPr>
              <a:t>that we make (and the </a:t>
            </a:r>
            <a:r>
              <a:rPr lang="en-US" i="1" dirty="0">
                <a:solidFill>
                  <a:schemeClr val="bg1"/>
                </a:solidFill>
              </a:rPr>
              <a:t>solution</a:t>
            </a:r>
            <a:r>
              <a:rPr lang="en-US" dirty="0">
                <a:solidFill>
                  <a:schemeClr val="bg1"/>
                </a:solidFill>
              </a:rPr>
              <a:t> that we want to find) will be expressed in the form of a propositional logic statement, like this: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		BLUE1 AND ORANGE2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		AND PURPLE3 AND BLUE4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can represent the Mastermind rules as statements of logic: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/>
            <a:r>
              <a:rPr lang="en-US" dirty="0">
                <a:solidFill>
                  <a:schemeClr val="bg1"/>
                </a:solidFill>
              </a:rPr>
              <a:t>“In the correct code, there is one peg (of some color) in position 1”: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BLUE1 </a:t>
            </a:r>
            <a:r>
              <a:rPr lang="en-US" dirty="0">
                <a:solidFill>
                  <a:schemeClr val="bg1"/>
                </a:solidFill>
              </a:rPr>
              <a:t>OR ORANGE1 OR RED1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dirty="0">
                <a:solidFill>
                  <a:schemeClr val="bg1"/>
                </a:solidFill>
              </a:rPr>
              <a:t>WHITE1 OR YELLOW1 OR </a:t>
            </a:r>
            <a:r>
              <a:rPr lang="en-US" dirty="0" smtClean="0">
                <a:solidFill>
                  <a:schemeClr val="bg1"/>
                </a:solidFill>
              </a:rPr>
              <a:t>PURPLE1</a:t>
            </a:r>
          </a:p>
          <a:p>
            <a:pPr marL="0" indent="0" eaLnBrk="0" fontAlgn="base" hangingPunc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eaLnBrk="0" fontAlgn="base" hangingPunct="0"/>
            <a:r>
              <a:rPr lang="en-US" dirty="0">
                <a:solidFill>
                  <a:schemeClr val="bg1"/>
                </a:solidFill>
              </a:rPr>
              <a:t>But that’s not quite enough… The statement above is consistent with the (incorrect) possibility that both a blue and orange (say) are in position 1.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can’t have two different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pegs in the same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So we need some additional statements: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NOT (ORANGE1 AND BLUE1)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NOT (ORANGE1 AND RED1)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(ORANGE1 AND PURPLE1)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etc.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These </a:t>
            </a:r>
            <a:r>
              <a:rPr lang="en-US" dirty="0">
                <a:solidFill>
                  <a:schemeClr val="bg1"/>
                </a:solidFill>
              </a:rPr>
              <a:t>statements say “It is not the case that there are two distinct colors </a:t>
            </a:r>
            <a:r>
              <a:rPr lang="en-US" dirty="0"/>
              <a:t>in position 1”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1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do we learn from a guess?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0" fontAlgn="base" hangingPunct="0"/>
            <a:r>
              <a:rPr lang="en-US" dirty="0">
                <a:solidFill>
                  <a:schemeClr val="bg1"/>
                </a:solidFill>
              </a:rPr>
              <a:t>My guess: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		RED BLUE WHITE ORANGE</a:t>
            </a:r>
            <a:endParaRPr lang="en-US" dirty="0">
              <a:solidFill>
                <a:schemeClr val="bg1"/>
              </a:solidFill>
            </a:endParaRPr>
          </a:p>
          <a:p>
            <a:pPr eaLnBrk="0" fontAlgn="base" hangingPunct="0"/>
            <a:r>
              <a:rPr lang="en-US" dirty="0">
                <a:solidFill>
                  <a:schemeClr val="bg1"/>
                </a:solidFill>
              </a:rPr>
              <a:t>Answer: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		X,0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From </a:t>
            </a:r>
            <a:r>
              <a:rPr lang="en-US" dirty="0">
                <a:solidFill>
                  <a:schemeClr val="bg1"/>
                </a:solidFill>
              </a:rPr>
              <a:t>the X, I get: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RED1 </a:t>
            </a:r>
            <a:r>
              <a:rPr lang="en-US" dirty="0">
                <a:solidFill>
                  <a:schemeClr val="bg1"/>
                </a:solidFill>
              </a:rPr>
              <a:t>OR BLUE2 OR WHITE3 OR </a:t>
            </a:r>
            <a:r>
              <a:rPr lang="en-US" dirty="0" smtClean="0">
                <a:solidFill>
                  <a:schemeClr val="bg1"/>
                </a:solidFill>
              </a:rPr>
              <a:t>ORANGE4	</a:t>
            </a:r>
            <a:r>
              <a:rPr lang="en-US" i="1" dirty="0" smtClean="0">
                <a:solidFill>
                  <a:schemeClr val="bg1"/>
                </a:solidFill>
              </a:rPr>
              <a:t>one </a:t>
            </a:r>
            <a:r>
              <a:rPr lang="en-US" dirty="0" smtClean="0">
                <a:solidFill>
                  <a:schemeClr val="bg1"/>
                </a:solidFill>
              </a:rPr>
              <a:t>guessed peg is right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(RED1 AND BLUE2</a:t>
            </a:r>
            <a:r>
              <a:rPr lang="en-US" dirty="0" smtClean="0">
                <a:solidFill>
                  <a:schemeClr val="bg1"/>
                </a:solidFill>
              </a:rPr>
              <a:t>)				but </a:t>
            </a:r>
            <a:r>
              <a:rPr lang="en-US" i="1" dirty="0" smtClean="0">
                <a:solidFill>
                  <a:schemeClr val="bg1"/>
                </a:solidFill>
              </a:rPr>
              <a:t>only </a:t>
            </a:r>
            <a:r>
              <a:rPr lang="en-US" dirty="0" smtClean="0">
                <a:solidFill>
                  <a:schemeClr val="bg1"/>
                </a:solidFill>
              </a:rPr>
              <a:t>one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(RED1 AND WHITE3)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(RED1 AND ORANGE4)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(BLUE2 AND WHITE3)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(BLUE2 AND ORANGE4)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(WHITE3 AND ORANGE4)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practice example: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Guess:	BLUE PURPLE BLUE RED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Answer: 	(no </a:t>
            </a:r>
            <a:r>
              <a:rPr lang="en-US" dirty="0" err="1" smtClean="0">
                <a:solidFill>
                  <a:schemeClr val="bg1"/>
                </a:solidFill>
              </a:rPr>
              <a:t>Xs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dirty="0" err="1" smtClean="0">
                <a:solidFill>
                  <a:schemeClr val="bg1"/>
                </a:solidFill>
              </a:rPr>
              <a:t>Os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8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29034</TotalTime>
  <Words>596</Words>
  <Application>Microsoft Macintosh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Mangal</vt:lpstr>
      <vt:lpstr>Wingdings</vt:lpstr>
      <vt:lpstr>Arial</vt:lpstr>
      <vt:lpstr>Office Theme</vt:lpstr>
      <vt:lpstr>Propositional Logic in AI</vt:lpstr>
      <vt:lpstr>Administrivia</vt:lpstr>
      <vt:lpstr>Propositional Logic: a Review of the Basics</vt:lpstr>
      <vt:lpstr>Recurring Themes in Logic (not just propositional logic, by the way…)</vt:lpstr>
      <vt:lpstr>Let’s see if we can represent Mastermind ideas in logic…</vt:lpstr>
      <vt:lpstr>We can represent the Mastermind rules as statements of logic:</vt:lpstr>
      <vt:lpstr>We can’t have two different  pegs in the same position</vt:lpstr>
      <vt:lpstr>What do we learn from a guess?</vt:lpstr>
      <vt:lpstr>A practice example:</vt:lpstr>
      <vt:lpstr>A practice example:</vt:lpstr>
      <vt:lpstr>A practice example:</vt:lpstr>
      <vt:lpstr>A practice example:</vt:lpstr>
      <vt:lpstr>Why (or why not?) propositional logic?</vt:lpstr>
      <vt:lpstr>Karnaugh Maps (a technique for generating propositional logic expressions)</vt:lpstr>
      <vt:lpstr>A First (Basic) Algorithmic Idea for Working with Propositional Logic </vt:lpstr>
      <vt:lpstr>Getting logical statements into conjunctive normal form (CNF)</vt:lpstr>
      <vt:lpstr>Resolution</vt:lpstr>
      <vt:lpstr>Modus Ponens is just resolution:</vt:lpstr>
      <vt:lpstr>So is Modus Tollens…</vt:lpstr>
      <vt:lpstr>Returning to our first practice example:</vt:lpstr>
      <vt:lpstr>If a card has a vowel on one side, then it has an even number on the other side.</vt:lpstr>
      <vt:lpstr>If a person is drinking an alcoholic beverage, then that person is at least twenty years old.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113</cp:revision>
  <dcterms:created xsi:type="dcterms:W3CDTF">2017-08-27T18:15:55Z</dcterms:created>
  <dcterms:modified xsi:type="dcterms:W3CDTF">2017-09-25T17:50:49Z</dcterms:modified>
</cp:coreProperties>
</file>