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2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5" r:id="rId13"/>
    <p:sldId id="380" r:id="rId14"/>
    <p:sldId id="374" r:id="rId15"/>
    <p:sldId id="379" r:id="rId16"/>
    <p:sldId id="376" r:id="rId17"/>
    <p:sldId id="378" r:id="rId18"/>
    <p:sldId id="3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5946"/>
  </p:normalViewPr>
  <p:slideViewPr>
    <p:cSldViewPr snapToGrid="0" snapToObjects="1">
      <p:cViewPr>
        <p:scale>
          <a:sx n="92" d="100"/>
          <a:sy n="92" d="100"/>
        </p:scale>
        <p:origin x="1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P</a:t>
            </a:r>
            <a:r>
              <a:rPr lang="en-US" dirty="0" smtClean="0">
                <a:solidFill>
                  <a:schemeClr val="bg1"/>
                </a:solidFill>
              </a:rPr>
              <a:t>ropositional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to Predicate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Forward and Backward Chaining, Revisited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Forward chaining looks at the data and sees what we can discover: it’s a “bottom-up” or data-driven </a:t>
            </a:r>
            <a:r>
              <a:rPr lang="en-US" dirty="0" smtClean="0">
                <a:solidFill>
                  <a:schemeClr val="bg1"/>
                </a:solidFill>
              </a:rPr>
              <a:t>process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Backward chaining tries to see if we can prove a particular statement: it’s a goal-driven </a:t>
            </a:r>
            <a:r>
              <a:rPr lang="en-US" dirty="0" smtClean="0">
                <a:solidFill>
                  <a:schemeClr val="bg1"/>
                </a:solidFill>
              </a:rPr>
              <a:t>process</a:t>
            </a: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Note that these are more general strategic ideas (beyond propositional logic)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“If </a:t>
            </a:r>
            <a:r>
              <a:rPr lang="en-US" i="1" dirty="0" smtClean="0">
                <a:solidFill>
                  <a:schemeClr val="bg1"/>
                </a:solidFill>
              </a:rPr>
              <a:t>this </a:t>
            </a:r>
            <a:r>
              <a:rPr lang="en-US" dirty="0" smtClean="0">
                <a:solidFill>
                  <a:schemeClr val="bg1"/>
                </a:solidFill>
              </a:rPr>
              <a:t>is probable and </a:t>
            </a:r>
            <a:r>
              <a:rPr lang="en-US" i="1" dirty="0" smtClean="0">
                <a:solidFill>
                  <a:schemeClr val="bg1"/>
                </a:solidFill>
              </a:rPr>
              <a:t>that </a:t>
            </a:r>
            <a:r>
              <a:rPr lang="en-US" dirty="0" smtClean="0">
                <a:solidFill>
                  <a:schemeClr val="bg1"/>
                </a:solidFill>
              </a:rPr>
              <a:t>is certain and </a:t>
            </a:r>
            <a:r>
              <a:rPr lang="en-US" i="1" dirty="0" smtClean="0">
                <a:solidFill>
                  <a:schemeClr val="bg1"/>
                </a:solidFill>
              </a:rPr>
              <a:t>that other thing</a:t>
            </a:r>
            <a:r>
              <a:rPr lang="en-US" dirty="0" smtClean="0">
                <a:solidFill>
                  <a:schemeClr val="bg1"/>
                </a:solidFill>
              </a:rPr>
              <a:t> is probable, then </a:t>
            </a:r>
            <a:r>
              <a:rPr lang="en-US" i="1" dirty="0" smtClean="0">
                <a:solidFill>
                  <a:schemeClr val="bg1"/>
                </a:solidFill>
              </a:rPr>
              <a:t>conclusion </a:t>
            </a:r>
            <a:r>
              <a:rPr lang="en-US" dirty="0" smtClean="0">
                <a:solidFill>
                  <a:schemeClr val="bg1"/>
                </a:solidFill>
              </a:rPr>
              <a:t>is probable.” This might be the form of a rule that employs rough notions of uncertainty. Logic formalisms are often integrated with representations of probability (or “confidence”) to form systems that find </a:t>
            </a:r>
            <a:r>
              <a:rPr lang="en-US" i="1" dirty="0" smtClean="0">
                <a:solidFill>
                  <a:schemeClr val="bg1"/>
                </a:solidFill>
              </a:rPr>
              <a:t>likely</a:t>
            </a:r>
            <a:r>
              <a:rPr lang="en-US" dirty="0" smtClean="0">
                <a:solidFill>
                  <a:schemeClr val="bg1"/>
                </a:solidFill>
              </a:rPr>
              <a:t> (though not certain) conclusions.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Problem-solving experts often use these strategies. “This is a tough mathematical problem. Let me start by concluding all the things I can right now, and see where that leads.”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6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And-Or Trees: Combining Graph Search and Propositional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68756" y="5128591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08714" y="3631096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63409" y="3445565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25548" y="2230196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1649" y="3599693"/>
            <a:ext cx="675861" cy="7035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46106" y="5128591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4331" y="24469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1256" y="37843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084" y="3784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42481" y="35996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7828" y="52147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61620" y="52743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01409" y="2816257"/>
            <a:ext cx="941072" cy="62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4409580" y="2631591"/>
            <a:ext cx="1099930" cy="96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 flipV="1">
            <a:off x="5371563" y="2807079"/>
            <a:ext cx="352963" cy="7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44704" y="4303212"/>
            <a:ext cx="346552" cy="82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4"/>
          </p:cNvCxnSpPr>
          <p:nvPr/>
        </p:nvCxnSpPr>
        <p:spPr>
          <a:xfrm flipH="1" flipV="1">
            <a:off x="4409580" y="4303212"/>
            <a:ext cx="184348" cy="8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4957763" y="3043238"/>
            <a:ext cx="628650" cy="243732"/>
          </a:xfrm>
          <a:custGeom>
            <a:avLst/>
            <a:gdLst>
              <a:gd name="connsiteX0" fmla="*/ 0 w 628650"/>
              <a:gd name="connsiteY0" fmla="*/ 0 h 243732"/>
              <a:gd name="connsiteX1" fmla="*/ 500062 w 628650"/>
              <a:gd name="connsiteY1" fmla="*/ 242887 h 243732"/>
              <a:gd name="connsiteX2" fmla="*/ 628650 w 628650"/>
              <a:gd name="connsiteY2" fmla="*/ 85725 h 24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43732">
                <a:moveTo>
                  <a:pt x="0" y="0"/>
                </a:moveTo>
                <a:cubicBezTo>
                  <a:pt x="197643" y="114300"/>
                  <a:pt x="395287" y="228600"/>
                  <a:pt x="500062" y="242887"/>
                </a:cubicBezTo>
                <a:cubicBezTo>
                  <a:pt x="604837" y="257174"/>
                  <a:pt x="628650" y="85725"/>
                  <a:pt x="628650" y="8572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100513" y="4814888"/>
            <a:ext cx="428625" cy="14287"/>
          </a:xfrm>
          <a:custGeom>
            <a:avLst/>
            <a:gdLst>
              <a:gd name="connsiteX0" fmla="*/ 0 w 428625"/>
              <a:gd name="connsiteY0" fmla="*/ 0 h 14287"/>
              <a:gd name="connsiteX1" fmla="*/ 428625 w 428625"/>
              <a:gd name="connsiteY1" fmla="*/ 14287 h 14287"/>
              <a:gd name="connsiteX2" fmla="*/ 428625 w 428625"/>
              <a:gd name="connsiteY2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287">
                <a:moveTo>
                  <a:pt x="0" y="0"/>
                </a:moveTo>
                <a:lnTo>
                  <a:pt x="428625" y="14287"/>
                </a:lnTo>
                <a:lnTo>
                  <a:pt x="428625" y="14287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01112" y="2446925"/>
            <a:ext cx="245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(B  AND C)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A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D  A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(E AND G)  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And-Or Trees: Combining Graph Search and Propositional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68756" y="5128591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08714" y="3631096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63409" y="3445565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25548" y="2230196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1649" y="3599693"/>
            <a:ext cx="675861" cy="7035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46106" y="5128591"/>
            <a:ext cx="675861" cy="6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4331" y="24469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1256" y="37843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084" y="37843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42481" y="35996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7828" y="52147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61620" y="527436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01409" y="2816257"/>
            <a:ext cx="941072" cy="62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4409580" y="2631591"/>
            <a:ext cx="1099930" cy="96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 flipV="1">
            <a:off x="5371563" y="2807079"/>
            <a:ext cx="352963" cy="77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44704" y="4303212"/>
            <a:ext cx="346552" cy="82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4"/>
          </p:cNvCxnSpPr>
          <p:nvPr/>
        </p:nvCxnSpPr>
        <p:spPr>
          <a:xfrm flipH="1" flipV="1">
            <a:off x="4409580" y="4303212"/>
            <a:ext cx="184348" cy="8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4957763" y="3043238"/>
            <a:ext cx="628650" cy="243732"/>
          </a:xfrm>
          <a:custGeom>
            <a:avLst/>
            <a:gdLst>
              <a:gd name="connsiteX0" fmla="*/ 0 w 628650"/>
              <a:gd name="connsiteY0" fmla="*/ 0 h 243732"/>
              <a:gd name="connsiteX1" fmla="*/ 500062 w 628650"/>
              <a:gd name="connsiteY1" fmla="*/ 242887 h 243732"/>
              <a:gd name="connsiteX2" fmla="*/ 628650 w 628650"/>
              <a:gd name="connsiteY2" fmla="*/ 85725 h 24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243732">
                <a:moveTo>
                  <a:pt x="0" y="0"/>
                </a:moveTo>
                <a:cubicBezTo>
                  <a:pt x="197643" y="114300"/>
                  <a:pt x="395287" y="228600"/>
                  <a:pt x="500062" y="242887"/>
                </a:cubicBezTo>
                <a:cubicBezTo>
                  <a:pt x="604837" y="257174"/>
                  <a:pt x="628650" y="85725"/>
                  <a:pt x="628650" y="8572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100513" y="4814888"/>
            <a:ext cx="428625" cy="14287"/>
          </a:xfrm>
          <a:custGeom>
            <a:avLst/>
            <a:gdLst>
              <a:gd name="connsiteX0" fmla="*/ 0 w 428625"/>
              <a:gd name="connsiteY0" fmla="*/ 0 h 14287"/>
              <a:gd name="connsiteX1" fmla="*/ 428625 w 428625"/>
              <a:gd name="connsiteY1" fmla="*/ 14287 h 14287"/>
              <a:gd name="connsiteX2" fmla="*/ 428625 w 428625"/>
              <a:gd name="connsiteY2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287">
                <a:moveTo>
                  <a:pt x="0" y="0"/>
                </a:moveTo>
                <a:lnTo>
                  <a:pt x="428625" y="14287"/>
                </a:lnTo>
                <a:lnTo>
                  <a:pt x="428625" y="14287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01112" y="2446925"/>
            <a:ext cx="245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(B  AND C)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A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D  A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/>
              </a:rPr>
              <a:t>(E AND G)  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788" y="2631591"/>
            <a:ext cx="32816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can treat this graph as a tree</a:t>
            </a:r>
          </a:p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hat we can search via (say) DFS</a:t>
            </a:r>
          </a:p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r BFS.  In this case we can adapt</a:t>
            </a:r>
          </a:p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earch methods to serve as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proof methods.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2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Propositional Logic: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Where We’ve Come So Far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Basic “objects” are sentences with T/F values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Connectors (AND, OR, NOT, etc.) are used to make compound sentences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Basic rules of inference (Modus Ponens, etc.) are used to derive new sentences from a “knowledge base” of existing sentences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Resolution as a general, all-purpose rule of inference 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Forward and backward chaining as efficient techniques for more special-purpose (AND/OR graph) situations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2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35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Logical Are We?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1939" cy="420411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Modus Ponens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there is fire, there is smoke.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There is fire.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sym typeface="Symbol" charset="2"/>
              </a:rPr>
              <a:t></a:t>
            </a:r>
            <a:r>
              <a:rPr lang="en-US" dirty="0">
                <a:solidFill>
                  <a:schemeClr val="bg1"/>
                </a:solidFill>
              </a:rPr>
              <a:t> There </a:t>
            </a:r>
            <a:r>
              <a:rPr lang="en-US" dirty="0" smtClean="0">
                <a:solidFill>
                  <a:schemeClr val="bg1"/>
                </a:solidFill>
              </a:rPr>
              <a:t>is smoke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4581939" cy="420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Modus </a:t>
            </a:r>
            <a:r>
              <a:rPr lang="en-US" b="1" dirty="0" err="1">
                <a:solidFill>
                  <a:schemeClr val="bg1"/>
                </a:solidFill>
              </a:rPr>
              <a:t>Tollens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there is fire, there is smoke.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There is not smoke.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sym typeface="Symbol" charset="2"/>
              </a:rPr>
              <a:t></a:t>
            </a:r>
            <a:r>
              <a:rPr lang="en-US" dirty="0">
                <a:solidFill>
                  <a:schemeClr val="bg1"/>
                </a:solidFill>
              </a:rPr>
              <a:t> There is not fire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0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Logical Are We?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, we are offered a bonus of $300. Then, we are asked to choose between the two following possibilities: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 To receive $100 for sure; or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. To toss a coin. If we win the toss, we will get $200; if we lose, we receive nothing at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1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First, we are offered a bonus of $500. Then, we are asked to choose between the two following possibilities: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. We are guaranteed to lose $100.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. We toss a coin, and if we lose, we have to pay $200, but if we win, we don't have to pay anything.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HANDING IN THE PROBLEM 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A-G		Pile 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H-N	 	Pile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O-V		Pile 3</a:t>
            </a:r>
          </a:p>
          <a:p>
            <a:r>
              <a:rPr lang="en-US">
                <a:solidFill>
                  <a:schemeClr val="bg1"/>
                </a:solidFill>
              </a:rPr>
              <a:t>W</a:t>
            </a:r>
            <a:r>
              <a:rPr lang="en-US" smtClean="0">
                <a:solidFill>
                  <a:schemeClr val="bg1"/>
                </a:solidFill>
              </a:rPr>
              <a:t>-Z</a:t>
            </a:r>
            <a:r>
              <a:rPr lang="en-US" dirty="0" smtClean="0">
                <a:solidFill>
                  <a:schemeClr val="bg1"/>
                </a:solidFill>
              </a:rPr>
              <a:t>		Pile 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Problem Set 1 </a:t>
            </a:r>
            <a:r>
              <a:rPr lang="en-US" dirty="0" smtClean="0">
                <a:solidFill>
                  <a:schemeClr val="bg1"/>
                </a:solidFill>
              </a:rPr>
              <a:t>due today (</a:t>
            </a:r>
            <a:r>
              <a:rPr lang="en-US" b="1" dirty="0" smtClean="0">
                <a:solidFill>
                  <a:schemeClr val="bg1"/>
                </a:solidFill>
              </a:rPr>
              <a:t>hard </a:t>
            </a:r>
            <a:r>
              <a:rPr lang="en-US" b="1" dirty="0" smtClean="0">
                <a:solidFill>
                  <a:schemeClr val="bg1"/>
                </a:solidFill>
              </a:rPr>
              <a:t>copy, in class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this week: Read Chapter 7.1-6 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next week: Read Chapter 8.1-3 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First (Basic) Algorithmic Idea for Working with Propositional Logic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Represent all of our knowledge in one particular standard syntax: </a:t>
            </a:r>
            <a:r>
              <a:rPr lang="en-US" i="1" dirty="0">
                <a:solidFill>
                  <a:schemeClr val="bg1"/>
                </a:solidFill>
              </a:rPr>
              <a:t>conjunctive normal form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To show that our knowledge entails a given statement A, show that adding NOT(A) to our knowledge would result in a contradiction: that is, KNOWLEDGE AND NOT(A) is </a:t>
            </a:r>
            <a:r>
              <a:rPr lang="en-US" dirty="0" err="1">
                <a:solidFill>
                  <a:schemeClr val="bg1"/>
                </a:solidFill>
              </a:rPr>
              <a:t>unsatisfiable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Use the </a:t>
            </a:r>
            <a:r>
              <a:rPr lang="en-US" i="1" dirty="0">
                <a:solidFill>
                  <a:schemeClr val="bg1"/>
                </a:solidFill>
              </a:rPr>
              <a:t>resolution rule </a:t>
            </a:r>
            <a:r>
              <a:rPr lang="en-US" dirty="0">
                <a:solidFill>
                  <a:schemeClr val="bg1"/>
                </a:solidFill>
              </a:rPr>
              <a:t>repeatedly, producing new clauses, until either we arrive at the “empty clause” (FALSE) or until we can produce no more new clauses. In the former case, A is entailed by our knowledge.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Getting logical statements </a:t>
            </a:r>
            <a:r>
              <a:rPr lang="en-US" smtClean="0">
                <a:solidFill>
                  <a:schemeClr val="bg1"/>
                </a:solidFill>
              </a:rPr>
              <a:t>into conjunctive normal form (CNF)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618038"/>
          </a:xfrm>
        </p:spPr>
        <p:txBody>
          <a:bodyPr>
            <a:normAutofit fontScale="70000" lnSpcReduction="20000"/>
          </a:bodyPr>
          <a:lstStyle/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Step 1: Replace &lt;--&gt; with two --&gt; statements, then replace all --&gt; with the equivalent OR form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</a:rPr>
              <a:t>A --&gt; B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     </a:t>
            </a:r>
            <a:r>
              <a:rPr lang="en-US" dirty="0">
                <a:solidFill>
                  <a:schemeClr val="bg1"/>
                </a:solidFill>
              </a:rPr>
              <a:t>becomes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    </a:t>
            </a:r>
            <a:r>
              <a:rPr lang="en-US" dirty="0">
                <a:solidFill>
                  <a:schemeClr val="bg1"/>
                </a:solidFill>
              </a:rPr>
              <a:t>(NOT A OR B)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Step 2: Move NOT inward until it only applies to literals (atomic propositions), using </a:t>
            </a:r>
            <a:r>
              <a:rPr lang="en-US" dirty="0" err="1">
                <a:solidFill>
                  <a:schemeClr val="bg1"/>
                </a:solidFill>
              </a:rPr>
              <a:t>DeMorgan’s</a:t>
            </a:r>
            <a:r>
              <a:rPr lang="en-US" dirty="0">
                <a:solidFill>
                  <a:schemeClr val="bg1"/>
                </a:solidFill>
              </a:rPr>
              <a:t> laws and double </a:t>
            </a:r>
            <a:r>
              <a:rPr lang="en-US" dirty="0" smtClean="0">
                <a:solidFill>
                  <a:schemeClr val="bg1"/>
                </a:solidFill>
              </a:rPr>
              <a:t>negation: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NOT (A AND B) 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      </a:t>
            </a:r>
            <a:r>
              <a:rPr lang="en-US" dirty="0">
                <a:solidFill>
                  <a:schemeClr val="bg1"/>
                </a:solidFill>
              </a:rPr>
              <a:t>becomes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(NOT A) OR (NOT B)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Step 3: Use </a:t>
            </a:r>
            <a:r>
              <a:rPr lang="en-US" dirty="0" smtClean="0">
                <a:solidFill>
                  <a:schemeClr val="bg1"/>
                </a:solidFill>
              </a:rPr>
              <a:t>distributive </a:t>
            </a:r>
            <a:r>
              <a:rPr lang="en-US" dirty="0">
                <a:solidFill>
                  <a:schemeClr val="bg1"/>
                </a:solidFill>
              </a:rPr>
              <a:t>law to get AND forms outside OR forms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OR (B AND C) 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becomes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 (</a:t>
            </a:r>
            <a:r>
              <a:rPr lang="en-US" dirty="0">
                <a:solidFill>
                  <a:schemeClr val="bg1"/>
                </a:solidFill>
              </a:rPr>
              <a:t>A OR B) AND (A OR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Just one rule, really: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A OR B)  AND (NOT B OR C)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	--&gt;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A OR C)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Forward and Backward Chaining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These are strategies that are less general than resolution, but still extremely useful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When sentences in our knowledge base are in the form of </a:t>
            </a:r>
            <a:r>
              <a:rPr lang="en-US" i="1" dirty="0">
                <a:solidFill>
                  <a:schemeClr val="bg1"/>
                </a:solidFill>
              </a:rPr>
              <a:t>Horn clauses</a:t>
            </a:r>
            <a:r>
              <a:rPr lang="en-US" dirty="0">
                <a:solidFill>
                  <a:schemeClr val="bg1"/>
                </a:solidFill>
              </a:rPr>
              <a:t>, we can represent our knowledge as an AND-OR graph and use forward or backward chaining.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3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Horn Clauses are of the form: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mr-IN" dirty="0" smtClean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P</a:t>
            </a:r>
            <a:r>
              <a:rPr lang="mr-IN" dirty="0">
                <a:solidFill>
                  <a:schemeClr val="bg1"/>
                </a:solidFill>
              </a:rPr>
              <a:t> AND </a:t>
            </a:r>
            <a:r>
              <a:rPr lang="mr-IN" dirty="0" err="1">
                <a:solidFill>
                  <a:schemeClr val="bg1"/>
                </a:solidFill>
              </a:rPr>
              <a:t>Q</a:t>
            </a:r>
            <a:r>
              <a:rPr lang="mr-IN" dirty="0">
                <a:solidFill>
                  <a:schemeClr val="bg1"/>
                </a:solidFill>
              </a:rPr>
              <a:t> AND </a:t>
            </a:r>
            <a:r>
              <a:rPr lang="mr-IN" dirty="0" err="1">
                <a:solidFill>
                  <a:schemeClr val="bg1"/>
                </a:solidFill>
              </a:rPr>
              <a:t>R</a:t>
            </a:r>
            <a:r>
              <a:rPr lang="mr-IN" dirty="0">
                <a:solidFill>
                  <a:schemeClr val="bg1"/>
                </a:solidFill>
              </a:rPr>
              <a:t>) --&gt; </a:t>
            </a:r>
            <a:r>
              <a:rPr lang="mr-IN" dirty="0" err="1">
                <a:solidFill>
                  <a:schemeClr val="bg1"/>
                </a:solidFill>
              </a:rPr>
              <a:t>S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mr-IN" dirty="0" err="1">
                <a:solidFill>
                  <a:schemeClr val="bg1"/>
                </a:solidFill>
              </a:rPr>
              <a:t>P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--&gt; </a:t>
            </a:r>
            <a:r>
              <a:rPr lang="mr-IN" dirty="0" err="1" smtClean="0">
                <a:solidFill>
                  <a:schemeClr val="bg1"/>
                </a:solidFill>
              </a:rPr>
              <a:t>B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Informally, a Horn clause is the natural form of a standard type of rule: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“If </a:t>
            </a:r>
            <a:r>
              <a:rPr lang="en-US" i="1" dirty="0" smtClean="0">
                <a:solidFill>
                  <a:schemeClr val="bg1"/>
                </a:solidFill>
              </a:rPr>
              <a:t>this</a:t>
            </a:r>
            <a:r>
              <a:rPr lang="en-US" dirty="0" smtClean="0">
                <a:solidFill>
                  <a:schemeClr val="bg1"/>
                </a:solidFill>
              </a:rPr>
              <a:t> is true and </a:t>
            </a:r>
            <a:r>
              <a:rPr lang="en-US" i="1" dirty="0" smtClean="0">
                <a:solidFill>
                  <a:schemeClr val="bg1"/>
                </a:solidFill>
              </a:rPr>
              <a:t>that</a:t>
            </a:r>
            <a:r>
              <a:rPr lang="en-US" dirty="0" smtClean="0">
                <a:solidFill>
                  <a:schemeClr val="bg1"/>
                </a:solidFill>
              </a:rPr>
              <a:t> is true and </a:t>
            </a:r>
            <a:r>
              <a:rPr lang="en-US" i="1" dirty="0" smtClean="0">
                <a:solidFill>
                  <a:schemeClr val="bg1"/>
                </a:solidFill>
              </a:rPr>
              <a:t>that other thing</a:t>
            </a:r>
            <a:r>
              <a:rPr lang="en-US" dirty="0" smtClean="0">
                <a:solidFill>
                  <a:schemeClr val="bg1"/>
                </a:solidFill>
              </a:rPr>
              <a:t> is true, then we can conclude </a:t>
            </a:r>
            <a:r>
              <a:rPr lang="en-US" i="1" dirty="0" smtClean="0">
                <a:solidFill>
                  <a:schemeClr val="bg1"/>
                </a:solidFill>
              </a:rPr>
              <a:t>conclusion</a:t>
            </a:r>
            <a:r>
              <a:rPr lang="en-US" dirty="0" smtClean="0">
                <a:solidFill>
                  <a:schemeClr val="bg1"/>
                </a:solidFill>
              </a:rPr>
              <a:t>.”</a:t>
            </a:r>
            <a:endParaRPr lang="mr-IN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8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Forward Chaining: the Basic Idea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Suppose we have a given knowledge base and then assert one additional fact (like “P</a:t>
            </a:r>
            <a:r>
              <a:rPr lang="en-US" dirty="0" smtClean="0">
                <a:solidFill>
                  <a:schemeClr val="bg1"/>
                </a:solidFill>
              </a:rPr>
              <a:t>”).</a:t>
            </a: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Find all Horn clauses that have P among their premises, and if all premises have been asserted, go ahead and assert the conclusion. (Example:   </a:t>
            </a:r>
            <a:r>
              <a:rPr lang="en-US" dirty="0" smtClean="0">
                <a:solidFill>
                  <a:schemeClr val="bg1"/>
                </a:solidFill>
              </a:rPr>
              <a:t>P </a:t>
            </a:r>
            <a:r>
              <a:rPr lang="en-US" dirty="0">
                <a:solidFill>
                  <a:schemeClr val="bg1"/>
                </a:solidFill>
              </a:rPr>
              <a:t>--&gt; Q means that we can now assert Q as well</a:t>
            </a:r>
            <a:r>
              <a:rPr lang="en-US" dirty="0" smtClean="0">
                <a:solidFill>
                  <a:schemeClr val="bg1"/>
                </a:solidFill>
              </a:rPr>
              <a:t>.)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Repeat this process until no new assertions can be added.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0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Backward chaining: the basic idea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Suppose we have a given knowledge base and wish to see whether we can prove a particular assertion (say, “Q”).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Look to see whether Q is the consequent (“head”) of any Horn clause (e.g.,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chemeClr val="bg1"/>
                </a:solidFill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) and see if the body of that Horn clause has been asserted.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If not, continue with this process by seeing if the body of the Horn clause can itself be proven by backward chaining. (For instance, we may find a clause of the form (A AND </a:t>
            </a:r>
            <a:r>
              <a:rPr lang="en-US" dirty="0" smtClean="0">
                <a:solidFill>
                  <a:schemeClr val="bg1"/>
                </a:solidFill>
              </a:rPr>
              <a:t>B)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chemeClr val="bg1"/>
                </a:solidFill>
              </a:rPr>
              <a:t>P </a:t>
            </a:r>
            <a:r>
              <a:rPr lang="en-US" dirty="0">
                <a:solidFill>
                  <a:schemeClr val="bg1"/>
                </a:solidFill>
              </a:rPr>
              <a:t>where both A and B have already been asserted.)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31994</TotalTime>
  <Words>969</Words>
  <Application>Microsoft Macintosh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Mangal</vt:lpstr>
      <vt:lpstr>Symbol</vt:lpstr>
      <vt:lpstr>Wingdings</vt:lpstr>
      <vt:lpstr>Arial</vt:lpstr>
      <vt:lpstr>Office Theme</vt:lpstr>
      <vt:lpstr>From Propositional  to Predicate Logic</vt:lpstr>
      <vt:lpstr>Administrivia</vt:lpstr>
      <vt:lpstr>A First (Basic) Algorithmic Idea for Working with Propositional Logic </vt:lpstr>
      <vt:lpstr>Getting logical statements into conjunctive normal form (CNF)</vt:lpstr>
      <vt:lpstr>Resolution</vt:lpstr>
      <vt:lpstr>Forward and Backward Chaining</vt:lpstr>
      <vt:lpstr>Horn Clauses are of the form: </vt:lpstr>
      <vt:lpstr>Forward Chaining: the Basic Idea </vt:lpstr>
      <vt:lpstr>Backward chaining: the basic idea</vt:lpstr>
      <vt:lpstr>Forward and Backward Chaining, Revisited</vt:lpstr>
      <vt:lpstr>Note that these are more general strategic ideas (beyond propositional logic)…</vt:lpstr>
      <vt:lpstr>And-Or Trees: Combining Graph Search and Propositional Logic</vt:lpstr>
      <vt:lpstr>And-Or Trees: Combining Graph Search and Propositional Logic</vt:lpstr>
      <vt:lpstr>Propositional Logic:  Where We’ve Come So Far</vt:lpstr>
      <vt:lpstr>How Logical Are We?</vt:lpstr>
      <vt:lpstr>How Logical Are We?</vt:lpstr>
      <vt:lpstr>PowerPoint Presentation</vt:lpstr>
      <vt:lpstr>HANDING IN THE PROBLEM 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128</cp:revision>
  <dcterms:created xsi:type="dcterms:W3CDTF">2017-08-27T18:15:55Z</dcterms:created>
  <dcterms:modified xsi:type="dcterms:W3CDTF">2017-09-27T19:10:49Z</dcterms:modified>
</cp:coreProperties>
</file>