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68" r:id="rId4"/>
    <p:sldId id="370" r:id="rId5"/>
    <p:sldId id="371" r:id="rId6"/>
    <p:sldId id="372" r:id="rId7"/>
    <p:sldId id="373" r:id="rId8"/>
    <p:sldId id="375" r:id="rId9"/>
    <p:sldId id="374" r:id="rId10"/>
    <p:sldId id="376" r:id="rId11"/>
    <p:sldId id="377" r:id="rId12"/>
    <p:sldId id="378" r:id="rId13"/>
    <p:sldId id="386" r:id="rId14"/>
    <p:sldId id="387" r:id="rId15"/>
    <p:sldId id="385" r:id="rId16"/>
    <p:sldId id="388" r:id="rId17"/>
    <p:sldId id="379" r:id="rId18"/>
    <p:sldId id="380" r:id="rId19"/>
    <p:sldId id="381" r:id="rId20"/>
    <p:sldId id="382" r:id="rId21"/>
    <p:sldId id="383" r:id="rId22"/>
    <p:sldId id="384" r:id="rId23"/>
    <p:sldId id="389" r:id="rId24"/>
    <p:sldId id="3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872"/>
  </p:normalViewPr>
  <p:slideViewPr>
    <p:cSldViewPr snapToGrid="0" snapToObjects="1">
      <p:cViewPr>
        <p:scale>
          <a:sx n="93" d="100"/>
          <a:sy n="93" d="100"/>
        </p:scale>
        <p:origin x="1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First-Order Predicate </a:t>
            </a:r>
            <a:r>
              <a:rPr lang="en-US" dirty="0" smtClean="0">
                <a:solidFill>
                  <a:schemeClr val="bg1"/>
                </a:solidFill>
              </a:rPr>
              <a:t>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First-Order Predicate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introduce a world of </a:t>
            </a:r>
            <a:r>
              <a:rPr lang="en-US" i="1" dirty="0">
                <a:solidFill>
                  <a:schemeClr val="bg1"/>
                </a:solidFill>
              </a:rPr>
              <a:t>objects.  </a:t>
            </a:r>
            <a:r>
              <a:rPr lang="en-US" dirty="0">
                <a:solidFill>
                  <a:schemeClr val="bg1"/>
                </a:solidFill>
              </a:rPr>
              <a:t>Our logical sentences will refer to these </a:t>
            </a:r>
            <a:r>
              <a:rPr lang="en-US" dirty="0" smtClean="0">
                <a:solidFill>
                  <a:schemeClr val="bg1"/>
                </a:solidFill>
              </a:rPr>
              <a:t>objects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Bob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Fred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also introduce the idea of </a:t>
            </a:r>
            <a:r>
              <a:rPr lang="en-US" i="1" dirty="0">
                <a:solidFill>
                  <a:schemeClr val="bg1"/>
                </a:solidFill>
              </a:rPr>
              <a:t>relations. </a:t>
            </a:r>
            <a:r>
              <a:rPr lang="en-US" dirty="0">
                <a:solidFill>
                  <a:schemeClr val="bg1"/>
                </a:solidFill>
              </a:rPr>
              <a:t>An atomic sentence now states a relation: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Father-of(Bob, Fred)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8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First-Order Predicate Logic (continued)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 relation can be viewed as a set of n-tuples of objects for which the relation happens to hold: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</a:t>
            </a:r>
            <a:r>
              <a:rPr lang="en-US" dirty="0">
                <a:solidFill>
                  <a:schemeClr val="bg1"/>
                </a:solidFill>
              </a:rPr>
              <a:t>The father relation: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(Bob, Fred), (Joe, Jill), (Fred, Jane)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Relations </a:t>
            </a:r>
            <a:r>
              <a:rPr lang="en-US" dirty="0">
                <a:solidFill>
                  <a:schemeClr val="bg1"/>
                </a:solidFill>
              </a:rPr>
              <a:t>that are 1-tuples can be thought of as </a:t>
            </a:r>
            <a:r>
              <a:rPr lang="en-US" i="1" dirty="0">
                <a:solidFill>
                  <a:schemeClr val="bg1"/>
                </a:solidFill>
              </a:rPr>
              <a:t>properties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property Male: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Bob), (Fred), (Joe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Some relations are </a:t>
            </a:r>
            <a:r>
              <a:rPr lang="en-US" i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: there is exactly one “value” for each possible input object (or, sometimes, input objects).</a:t>
            </a:r>
          </a:p>
        </p:txBody>
      </p:sp>
    </p:spTree>
    <p:extLst>
      <p:ext uri="{BB962C8B-B14F-4D97-AF65-F5344CB8AC3E}">
        <p14:creationId xmlns:p14="http://schemas.microsoft.com/office/powerpoint/2010/main" val="183203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Bit More Terminology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still have all the usual connectors (AND, OR, and so forth)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have an equality </a:t>
            </a:r>
            <a:r>
              <a:rPr lang="en-US" dirty="0" smtClean="0">
                <a:solidFill>
                  <a:schemeClr val="bg1"/>
                </a:solidFill>
              </a:rPr>
              <a:t>symbol: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Day-after(Monday) = Tuesday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also have two quantifiers: THERE-EXISTS and FOR-ALL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>
                <a:solidFill>
                  <a:schemeClr val="bg1"/>
                </a:solidFill>
              </a:rPr>
              <a:t>FOR-ALL (x) [Human(x) --&gt; (Male(x) OR Female(x))]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>
                <a:solidFill>
                  <a:schemeClr val="bg1"/>
                </a:solidFill>
              </a:rPr>
              <a:t>FOR-ALL(s)[Breezy(s) --&gt;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THERE-EXISTS(p</a:t>
            </a:r>
            <a:r>
              <a:rPr lang="en-US" dirty="0">
                <a:solidFill>
                  <a:schemeClr val="bg1"/>
                </a:solidFill>
              </a:rPr>
              <a:t>) (Adjacent(</a:t>
            </a:r>
            <a:r>
              <a:rPr lang="en-US" dirty="0" err="1">
                <a:solidFill>
                  <a:schemeClr val="bg1"/>
                </a:solidFill>
              </a:rPr>
              <a:t>p,s</a:t>
            </a:r>
            <a:r>
              <a:rPr lang="en-US" dirty="0">
                <a:solidFill>
                  <a:schemeClr val="bg1"/>
                </a:solidFill>
              </a:rPr>
              <a:t>) AND PIT(p))]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(possibly familiar) exercise: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Everybody loves somebody sometime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mr-IN" dirty="0" err="1">
                <a:solidFill>
                  <a:schemeClr val="bg1"/>
                </a:solidFill>
              </a:rPr>
              <a:t>Everybody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loves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somebody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sometime</a:t>
            </a:r>
            <a:r>
              <a:rPr lang="mr-IN" dirty="0">
                <a:solidFill>
                  <a:schemeClr val="bg1"/>
                </a:solidFill>
              </a:rPr>
              <a:t>.</a:t>
            </a:r>
            <a:endParaRPr lang="mr-IN" dirty="0">
              <a:solidFill>
                <a:schemeClr val="bg1"/>
              </a:solidFill>
            </a:endParaRPr>
          </a:p>
          <a:p>
            <a:pPr fontAlgn="base"/>
            <a:endParaRPr lang="mr-IN" dirty="0">
              <a:solidFill>
                <a:schemeClr val="bg1"/>
              </a:solidFill>
            </a:endParaRPr>
          </a:p>
          <a:p>
            <a:pPr fontAlgn="base"/>
            <a:r>
              <a:rPr lang="mr-IN" dirty="0">
                <a:solidFill>
                  <a:schemeClr val="bg1"/>
                </a:solidFill>
              </a:rPr>
              <a:t>FOR-ALL(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 --&gt; 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THERE-EXISTS(</a:t>
            </a:r>
            <a:r>
              <a:rPr lang="mr-IN" dirty="0" err="1" smtClean="0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, 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AND</a:t>
            </a:r>
            <a:r>
              <a:rPr lang="mr-IN" dirty="0" smtClean="0">
                <a:solidFill>
                  <a:schemeClr val="bg1"/>
                </a:solidFill>
              </a:rPr>
              <a:t> </a:t>
            </a:r>
            <a:r>
              <a:rPr lang="mr-IN" dirty="0">
                <a:solidFill>
                  <a:schemeClr val="bg1"/>
                </a:solidFill>
              </a:rPr>
              <a:t>Time(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AND</a:t>
            </a:r>
            <a:r>
              <a:rPr lang="mr-IN" dirty="0" smtClean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Loves-at-time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x,y,t</a:t>
            </a:r>
            <a:r>
              <a:rPr lang="mr-IN" dirty="0">
                <a:solidFill>
                  <a:schemeClr val="bg1"/>
                </a:solidFill>
              </a:rPr>
              <a:t>)]]</a:t>
            </a:r>
            <a:endParaRPr lang="mr-IN" dirty="0">
              <a:solidFill>
                <a:schemeClr val="bg1"/>
              </a:solidFill>
            </a:endParaRPr>
          </a:p>
          <a:p>
            <a:pPr fontAlgn="base"/>
            <a:endParaRPr lang="mr-IN" dirty="0">
              <a:solidFill>
                <a:schemeClr val="bg1"/>
              </a:solidFill>
            </a:endParaRPr>
          </a:p>
          <a:p>
            <a:pPr fontAlgn="base"/>
            <a:r>
              <a:rPr lang="mr-IN" dirty="0">
                <a:solidFill>
                  <a:schemeClr val="bg1"/>
                </a:solidFill>
              </a:rPr>
              <a:t>THERE-EXISTS(</a:t>
            </a:r>
            <a:r>
              <a:rPr lang="mr-IN" dirty="0" err="1">
                <a:solidFill>
                  <a:schemeClr val="bg1"/>
                </a:solidFill>
              </a:rPr>
              <a:t>t,y</a:t>
            </a:r>
            <a:r>
              <a:rPr lang="mr-IN" dirty="0">
                <a:solidFill>
                  <a:schemeClr val="bg1"/>
                </a:solidFill>
              </a:rPr>
              <a:t>)[Time(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 AND 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) AND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mr-IN" dirty="0" smtClean="0">
                <a:solidFill>
                  <a:schemeClr val="bg1"/>
                </a:solidFill>
              </a:rPr>
              <a:t>                          </a:t>
            </a:r>
            <a:r>
              <a:rPr lang="mr-IN" dirty="0">
                <a:solidFill>
                  <a:schemeClr val="bg1"/>
                </a:solidFill>
              </a:rPr>
              <a:t>FOR-ALL(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 --&gt; </a:t>
            </a:r>
            <a:r>
              <a:rPr lang="mr-IN" dirty="0" err="1">
                <a:solidFill>
                  <a:schemeClr val="bg1"/>
                </a:solidFill>
              </a:rPr>
              <a:t>Loves-at-time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x,y</a:t>
            </a:r>
            <a:r>
              <a:rPr lang="mr-IN" dirty="0">
                <a:solidFill>
                  <a:schemeClr val="bg1"/>
                </a:solidFill>
              </a:rPr>
              <a:t>, 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)]]</a:t>
            </a:r>
            <a:endParaRPr lang="mr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1" y="744970"/>
            <a:ext cx="10868891" cy="5600411"/>
          </a:xfrm>
        </p:spPr>
        <p:txBody>
          <a:bodyPr>
            <a:normAutofit/>
          </a:bodyPr>
          <a:lstStyle/>
          <a:p>
            <a:pPr fontAlgn="base"/>
            <a:r>
              <a:rPr lang="mr-IN" dirty="0">
                <a:solidFill>
                  <a:schemeClr val="bg1"/>
                </a:solidFill>
              </a:rPr>
              <a:t>THERE-EXISTS(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)[Time(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 AND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</a:t>
            </a:r>
            <a:r>
              <a:rPr lang="mr-IN" dirty="0">
                <a:solidFill>
                  <a:schemeClr val="bg1"/>
                </a:solidFill>
              </a:rPr>
              <a:t>FOR-ALL(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 </a:t>
            </a:r>
            <a:r>
              <a:rPr lang="mr-IN" dirty="0">
                <a:solidFill>
                  <a:schemeClr val="bg1"/>
                </a:solidFill>
              </a:rPr>
              <a:t>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 --&gt; 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mr-IN" dirty="0">
                <a:solidFill>
                  <a:schemeClr val="bg1"/>
                </a:solidFill>
              </a:rPr>
              <a:t>THERE-EXISTS(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)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      </a:t>
            </a:r>
            <a:r>
              <a:rPr lang="mr-IN" dirty="0">
                <a:solidFill>
                  <a:schemeClr val="bg1"/>
                </a:solidFill>
              </a:rPr>
              <a:t>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) AND </a:t>
            </a:r>
            <a:r>
              <a:rPr lang="mr-IN" dirty="0" err="1">
                <a:solidFill>
                  <a:schemeClr val="bg1"/>
                </a:solidFill>
              </a:rPr>
              <a:t>Loves-at-time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x,y,t</a:t>
            </a:r>
            <a:r>
              <a:rPr lang="mr-IN" dirty="0" smtClean="0">
                <a:solidFill>
                  <a:schemeClr val="bg1"/>
                </a:solidFill>
              </a:rPr>
              <a:t>)]</a:t>
            </a:r>
            <a:r>
              <a:rPr lang="en-US" dirty="0" smtClean="0">
                <a:solidFill>
                  <a:schemeClr val="bg1"/>
                </a:solidFill>
              </a:rPr>
              <a:t>]]</a:t>
            </a:r>
          </a:p>
          <a:p>
            <a:pPr marL="0" indent="0" fontAlgn="base">
              <a:buNone/>
            </a:pPr>
            <a:endParaRPr lang="mr-IN" dirty="0">
              <a:solidFill>
                <a:schemeClr val="bg1"/>
              </a:solidFill>
            </a:endParaRPr>
          </a:p>
          <a:p>
            <a:pPr fontAlgn="base"/>
            <a:r>
              <a:rPr lang="mr-IN" dirty="0">
                <a:solidFill>
                  <a:schemeClr val="bg1"/>
                </a:solidFill>
              </a:rPr>
              <a:t>THERE-EXISTS(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)[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) AND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</a:t>
            </a:r>
            <a:r>
              <a:rPr lang="mr-IN" dirty="0">
                <a:solidFill>
                  <a:schemeClr val="bg1"/>
                </a:solidFill>
              </a:rPr>
              <a:t>FOR-ALL(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  </a:t>
            </a:r>
            <a:r>
              <a:rPr lang="mr-IN" dirty="0">
                <a:solidFill>
                  <a:schemeClr val="bg1"/>
                </a:solidFill>
              </a:rPr>
              <a:t>[</a:t>
            </a:r>
            <a:r>
              <a:rPr lang="mr-IN" dirty="0" err="1">
                <a:solidFill>
                  <a:schemeClr val="bg1"/>
                </a:solidFill>
              </a:rPr>
              <a:t>Person</a:t>
            </a:r>
            <a:r>
              <a:rPr lang="mr-IN" dirty="0">
                <a:solidFill>
                  <a:schemeClr val="bg1"/>
                </a:solidFill>
              </a:rPr>
              <a:t> 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) --&gt;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mr-IN" dirty="0">
                <a:solidFill>
                  <a:schemeClr val="bg1"/>
                </a:solidFill>
              </a:rPr>
              <a:t>THERE-EXISTS(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)[Time(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 AND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mr-IN" dirty="0" smtClean="0">
                <a:solidFill>
                  <a:schemeClr val="bg1"/>
                </a:solidFill>
              </a:rPr>
              <a:t>                                                                        </a:t>
            </a:r>
            <a:r>
              <a:rPr lang="mr-IN" dirty="0" err="1">
                <a:solidFill>
                  <a:schemeClr val="bg1"/>
                </a:solidFill>
              </a:rPr>
              <a:t>Loves-at-time</a:t>
            </a: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x</a:t>
            </a:r>
            <a:r>
              <a:rPr lang="mr-IN" dirty="0">
                <a:solidFill>
                  <a:schemeClr val="bg1"/>
                </a:solidFill>
              </a:rPr>
              <a:t>, </a:t>
            </a:r>
            <a:r>
              <a:rPr lang="mr-IN" dirty="0" err="1">
                <a:solidFill>
                  <a:schemeClr val="bg1"/>
                </a:solidFill>
              </a:rPr>
              <a:t>y</a:t>
            </a:r>
            <a:r>
              <a:rPr lang="mr-IN" dirty="0">
                <a:solidFill>
                  <a:schemeClr val="bg1"/>
                </a:solidFill>
              </a:rPr>
              <a:t>, </a:t>
            </a:r>
            <a:r>
              <a:rPr lang="mr-IN" dirty="0" err="1">
                <a:solidFill>
                  <a:schemeClr val="bg1"/>
                </a:solidFill>
              </a:rPr>
              <a:t>t</a:t>
            </a:r>
            <a:r>
              <a:rPr lang="mr-IN" dirty="0">
                <a:solidFill>
                  <a:schemeClr val="bg1"/>
                </a:solidFill>
              </a:rPr>
              <a:t>)]]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4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Peano</a:t>
            </a:r>
            <a:r>
              <a:rPr lang="en-US" dirty="0" smtClean="0">
                <a:solidFill>
                  <a:schemeClr val="bg1"/>
                </a:solidFill>
              </a:rPr>
              <a:t> Axioms for Arithmetic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THERE-EXISTS(n)[n = 0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FOR-ALL(n</a:t>
            </a:r>
            <a:r>
              <a:rPr lang="en-US" dirty="0" smtClean="0">
                <a:solidFill>
                  <a:schemeClr val="bg1"/>
                </a:solidFill>
              </a:rPr>
              <a:t>) [</a:t>
            </a:r>
            <a:r>
              <a:rPr lang="en-US" dirty="0">
                <a:solidFill>
                  <a:schemeClr val="bg1"/>
                </a:solidFill>
              </a:rPr>
              <a:t>THERE-EXISTS (m) [m = Successor(n</a:t>
            </a:r>
            <a:r>
              <a:rPr lang="en-US" dirty="0" smtClean="0">
                <a:solidFill>
                  <a:schemeClr val="bg1"/>
                </a:solidFill>
              </a:rPr>
              <a:t>)]]</a:t>
            </a:r>
          </a:p>
          <a:p>
            <a:pPr marL="0" indent="0" eaLnBrk="0" fontAlgn="base" hangingPunc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FOR-ALL(n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[NOT(0 = Successor(n</a:t>
            </a:r>
            <a:r>
              <a:rPr lang="en-US" dirty="0" smtClean="0">
                <a:solidFill>
                  <a:schemeClr val="bg1"/>
                </a:solidFill>
              </a:rPr>
              <a:t>))]</a:t>
            </a:r>
          </a:p>
          <a:p>
            <a:pPr marL="0" indent="0" eaLnBrk="0" fontAlgn="base" hangingPunc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chemeClr val="bg1"/>
                </a:solidFill>
              </a:rPr>
              <a:t>FOR-ALL(m, n</a:t>
            </a:r>
            <a:r>
              <a:rPr lang="en-US" dirty="0" smtClean="0">
                <a:solidFill>
                  <a:schemeClr val="bg1"/>
                </a:solidFill>
              </a:rPr>
              <a:t>)  </a:t>
            </a:r>
            <a:r>
              <a:rPr lang="en-US" dirty="0">
                <a:solidFill>
                  <a:schemeClr val="bg1"/>
                </a:solidFill>
              </a:rPr>
              <a:t>[NOT(m = n) </a:t>
            </a:r>
            <a:r>
              <a:rPr lang="en-US" dirty="0">
                <a:solidFill>
                  <a:schemeClr val="bg1"/>
                </a:solidFill>
                <a:sym typeface="Wingdings" charset="2"/>
              </a:rPr>
              <a:t></a:t>
            </a:r>
            <a:r>
              <a:rPr lang="en-US" dirty="0">
                <a:solidFill>
                  <a:schemeClr val="bg1"/>
                </a:solidFill>
              </a:rPr>
              <a:t> NOT(Successor(m) = Successor(n</a:t>
            </a:r>
            <a:r>
              <a:rPr lang="en-US" dirty="0" smtClean="0">
                <a:solidFill>
                  <a:schemeClr val="bg1"/>
                </a:solidFill>
              </a:rPr>
              <a:t>))]</a:t>
            </a: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r>
              <a:rPr lang="en-US" dirty="0">
                <a:solidFill>
                  <a:srgbClr val="FF0000"/>
                </a:solidFill>
              </a:rPr>
              <a:t>FOR-ALL (f</a:t>
            </a:r>
            <a:r>
              <a:rPr lang="en-US" dirty="0" smtClean="0">
                <a:solidFill>
                  <a:srgbClr val="FF0000"/>
                </a:solidFill>
              </a:rPr>
              <a:t>)  </a:t>
            </a:r>
            <a:r>
              <a:rPr lang="en-US" dirty="0">
                <a:solidFill>
                  <a:srgbClr val="FF0000"/>
                </a:solidFill>
              </a:rPr>
              <a:t>[ [f(0) AND FOR-ALL(n)[f(n) </a:t>
            </a:r>
            <a:r>
              <a:rPr lang="en-US" dirty="0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f(n+1)]] </a:t>
            </a:r>
            <a:endParaRPr lang="en-US" dirty="0">
              <a:solidFill>
                <a:srgbClr val="FF0000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dirty="0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FOR-ALL(m) [f(m)]]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i="1" dirty="0" smtClean="0">
                <a:solidFill>
                  <a:schemeClr val="bg1"/>
                </a:solidFill>
              </a:rPr>
              <a:t>Can’t</a:t>
            </a:r>
            <a:r>
              <a:rPr lang="en-US" dirty="0" smtClean="0">
                <a:solidFill>
                  <a:schemeClr val="bg1"/>
                </a:solidFill>
              </a:rPr>
              <a:t> We Do in FOPL?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can’t take anything back once we’ve asserted 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can’t make statements about relations themselves (e.g., “Brother is a commutative relation</a:t>
            </a:r>
            <a:r>
              <a:rPr lang="en-US" dirty="0" smtClean="0">
                <a:solidFill>
                  <a:schemeClr val="bg1"/>
                </a:solidFill>
              </a:rPr>
              <a:t>”)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can’t distinguish between “types” of </a:t>
            </a:r>
            <a:r>
              <a:rPr lang="en-US" dirty="0" smtClean="0">
                <a:solidFill>
                  <a:schemeClr val="bg1"/>
                </a:solidFill>
              </a:rPr>
              <a:t>truth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can’t express degrees of belief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Mastermind in First-Order Predicate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objects in the world consist of 10 symbols: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Blue, Orange, Purple, Red, White, Yellow, 1, 2, 3, 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predicate (a property):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(Blue), </a:t>
            </a:r>
            <a:r>
              <a:rPr lang="en-US" dirty="0" smtClean="0">
                <a:solidFill>
                  <a:schemeClr val="bg1"/>
                </a:solidFill>
              </a:rPr>
              <a:t>(Orange), (Purple), </a:t>
            </a:r>
            <a:r>
              <a:rPr lang="en-US" dirty="0">
                <a:solidFill>
                  <a:schemeClr val="bg1"/>
                </a:solidFill>
              </a:rPr>
              <a:t>(Red), </a:t>
            </a:r>
            <a:r>
              <a:rPr lang="en-US" dirty="0" smtClean="0">
                <a:solidFill>
                  <a:schemeClr val="bg1"/>
                </a:solidFill>
              </a:rPr>
              <a:t>(White), (Yellow)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So we can say: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Color(Red)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NOT Color(1)</a:t>
            </a:r>
          </a:p>
        </p:txBody>
      </p:sp>
    </p:spTree>
    <p:extLst>
      <p:ext uri="{BB962C8B-B14F-4D97-AF65-F5344CB8AC3E}">
        <p14:creationId xmlns:p14="http://schemas.microsoft.com/office/powerpoint/2010/main" val="139820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Number </a:t>
            </a:r>
            <a:r>
              <a:rPr lang="en-US" dirty="0" smtClean="0">
                <a:solidFill>
                  <a:schemeClr val="bg1"/>
                </a:solidFill>
              </a:rPr>
              <a:t>predicate: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(1), (2), (3), (4)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• There is a 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predicate which dictates a (hidden) code: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(Red, 1) AND </a:t>
            </a:r>
            <a:r>
              <a:rPr lang="en-US" b="1" dirty="0" smtClean="0">
                <a:solidFill>
                  <a:schemeClr val="bg1"/>
                </a:solidFill>
              </a:rPr>
              <a:t>Peg-In</a:t>
            </a:r>
            <a:r>
              <a:rPr lang="en-US" dirty="0" smtClean="0">
                <a:solidFill>
                  <a:schemeClr val="bg1"/>
                </a:solidFill>
              </a:rPr>
              <a:t> (Orange, 2)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(Red, 3) AND 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(Blue, 4)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5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Basic Mastermind Rules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FOR-ALL(c, n) (Peg-In(c, n)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(Color(c) AND Number(n)))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FOR-ALL (n) (Number(n)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THERE-EXISTS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(c ) AND Peg-In(c,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sym typeface="Wingdings"/>
              </a:rPr>
              <a:t>• FOR-ALL(c1, c2,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 ((Color(c1) AND Color (c2)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/>
              </a:rPr>
              <a:t>	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			AND Peg-In(c1,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/>
              </a:rPr>
              <a:t>	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			AND (NOT (c1 = c2)))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/>
              </a:rPr>
              <a:t>	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		       NOT(Peg-In(c2,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this week</a:t>
            </a:r>
            <a:r>
              <a:rPr lang="en-US" dirty="0" smtClean="0">
                <a:solidFill>
                  <a:schemeClr val="bg1"/>
                </a:solidFill>
              </a:rPr>
              <a:t>: Read Chapter 8.1-3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Mastermind Guess: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BLUE  ORANGE WHITE WHITE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Is equivalent to: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Peg-In(Blue, 1) AND Peg-In (Orange, 2)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AND Peg-In (White, 3) AND Peg-In (White, 4)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Answer: XO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X: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Peg-In(Blue,1) OR Peg-In(Orange, 2)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(White, 3) OR Peg-In (White, 4)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Peg-In(Blue, 1)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NOT(Peg-In(Orange, 2))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Peg-In(Blue, 1)  NOT(Peg-In(White, 3)) 	</a:t>
            </a:r>
            <a:r>
              <a:rPr lang="en-US" i="1" dirty="0" smtClean="0">
                <a:solidFill>
                  <a:schemeClr val="bg1"/>
                </a:solidFill>
                <a:sym typeface="Wingdings"/>
              </a:rPr>
              <a:t>etc.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O: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Peg-In (Blue, 2) OR Peg-In (Blue, 3) OR Peg-In (Blue, 4)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(Orange, 1) OR Peg-In (Orange, 3)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(Orange, 4) OR Peg-In (White, 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(White, 2)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Many statements of the form: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Peg-In(Blue, 2)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NOT(Peg-In(Blue, 3))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Backward Chaining in Propositional Calculus–This Is the Idea We Will Adapt to FOPL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Suppose we have a given knowledge base and wish to see whether we can prove a particular assertion (say, “Q”).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Look to see whether Q is the consequent (“head”) of any Horn clause (e.g., P--&gt;Q) and see if the body of that Horn clause has been asserted.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If not, continue with this process by seeing if the body of the Horn clause can itself be proven by backward chaining. (For instance, we may find a clause of the form (A AND B)--&gt; P where both A and B have already been asserted.)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Here’s Our Plan (for next time):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Arrange statements syntactically so that they are appropriate for backward chaining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Our statements now look like big IF-THEN statements (or rules, if you like), many with variable names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Run backward chaining, </a:t>
            </a:r>
            <a:r>
              <a:rPr lang="en-US" i="1" dirty="0">
                <a:solidFill>
                  <a:schemeClr val="bg1"/>
                </a:solidFill>
              </a:rPr>
              <a:t>unifying</a:t>
            </a:r>
            <a:r>
              <a:rPr lang="en-US" dirty="0">
                <a:solidFill>
                  <a:schemeClr val="bg1"/>
                </a:solidFill>
              </a:rPr>
              <a:t> a goal query with the head of any appropriate rule.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9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Forward and Backward Chaining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These are strategies that are less general than resolution, but still extremely useful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When sentences in our knowledge base are in the form of </a:t>
            </a:r>
            <a:r>
              <a:rPr lang="en-US" i="1" dirty="0">
                <a:solidFill>
                  <a:schemeClr val="bg1"/>
                </a:solidFill>
              </a:rPr>
              <a:t>Horn clauses</a:t>
            </a:r>
            <a:r>
              <a:rPr lang="en-US" dirty="0">
                <a:solidFill>
                  <a:schemeClr val="bg1"/>
                </a:solidFill>
              </a:rPr>
              <a:t>, we can represent our knowledge as an AND-OR graph and use forward or backward chaining.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Forward Chaining: the Basic Idea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Suppose we have a given knowledge base and then assert one additional fact (like “P</a:t>
            </a:r>
            <a:r>
              <a:rPr lang="en-US" dirty="0" smtClean="0">
                <a:solidFill>
                  <a:schemeClr val="bg1"/>
                </a:solidFill>
              </a:rPr>
              <a:t>”).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Find all Horn clauses that have P among their premises, and if all premises have been asserted, go ahead and assert the conclusion. (Example:   </a:t>
            </a:r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--&gt; Q means that we can now assert Q as well</a:t>
            </a:r>
            <a:r>
              <a:rPr lang="en-US" dirty="0" smtClean="0">
                <a:solidFill>
                  <a:schemeClr val="bg1"/>
                </a:solidFill>
              </a:rPr>
              <a:t>.)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Repeat this process until no new assertions can be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Backward chaining: the basic 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Suppose we have a given knowledge base and wish to see whether we can prove a particular assertion (say, “Q”).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Look to see whether Q is the consequent (“head”) of any Horn clause (e.g.,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) and see if the body of that Horn clause has been asserted.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If not, continue with this process by seeing if the body of the Horn clause can itself be proven by backward chaining. (For instance, we may find a clause of the form (A AND </a:t>
            </a:r>
            <a:r>
              <a:rPr lang="en-US" dirty="0" smtClean="0">
                <a:solidFill>
                  <a:schemeClr val="bg1"/>
                </a:solidFill>
              </a:rPr>
              <a:t>B)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where both A and B have already been asserted.)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Forward and Backward Chaining,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Forward chaining looks at the data and sees what we can discover: it’s a “bottom-up” or data-driven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Backward chaining tries to see if we can prove a particular statement: it’s a goal-driven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 that these are more general strategic ideas (beyond propositional logic)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“If </a:t>
            </a:r>
            <a:r>
              <a:rPr lang="en-US" i="1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is probable and </a:t>
            </a:r>
            <a:r>
              <a:rPr lang="en-US" i="1" dirty="0" smtClean="0">
                <a:solidFill>
                  <a:schemeClr val="bg1"/>
                </a:solidFill>
              </a:rPr>
              <a:t>that </a:t>
            </a:r>
            <a:r>
              <a:rPr lang="en-US" dirty="0" smtClean="0">
                <a:solidFill>
                  <a:schemeClr val="bg1"/>
                </a:solidFill>
              </a:rPr>
              <a:t>is certain and </a:t>
            </a:r>
            <a:r>
              <a:rPr lang="en-US" i="1" dirty="0" smtClean="0">
                <a:solidFill>
                  <a:schemeClr val="bg1"/>
                </a:solidFill>
              </a:rPr>
              <a:t>that other thing</a:t>
            </a:r>
            <a:r>
              <a:rPr lang="en-US" dirty="0" smtClean="0">
                <a:solidFill>
                  <a:schemeClr val="bg1"/>
                </a:solidFill>
              </a:rPr>
              <a:t> is probable, then </a:t>
            </a:r>
            <a:r>
              <a:rPr lang="en-US" i="1" dirty="0" smtClean="0">
                <a:solidFill>
                  <a:schemeClr val="bg1"/>
                </a:solidFill>
              </a:rPr>
              <a:t>conclusion </a:t>
            </a:r>
            <a:r>
              <a:rPr lang="en-US" dirty="0" smtClean="0">
                <a:solidFill>
                  <a:schemeClr val="bg1"/>
                </a:solidFill>
              </a:rPr>
              <a:t>is probable.” This might be the form of a rule that employs rough notions of uncertainty. Logic formalisms are often integrated with representations of probability (or “confidence”) to form systems that find </a:t>
            </a:r>
            <a:r>
              <a:rPr lang="en-US" i="1" dirty="0" smtClean="0">
                <a:solidFill>
                  <a:schemeClr val="bg1"/>
                </a:solidFill>
              </a:rPr>
              <a:t>likely</a:t>
            </a:r>
            <a:r>
              <a:rPr lang="en-US" dirty="0" smtClean="0">
                <a:solidFill>
                  <a:schemeClr val="bg1"/>
                </a:solidFill>
              </a:rPr>
              <a:t> (though not certain) conclusions.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Problem-solving experts often use these strategies. “This is a tough mathematical problem. Let me start by concluding all the things I can right now, and see where that leads.”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And-Or Trees: Combining Graph Search and Propositional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68756" y="5128591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8714" y="3631096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63409" y="3445565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5548" y="2230196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1649" y="3599693"/>
            <a:ext cx="675861" cy="703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6106" y="5128591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4331" y="24469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1256" y="37843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084" y="3784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2481" y="35996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7828" y="52147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1620" y="52743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01409" y="2816257"/>
            <a:ext cx="941072" cy="6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4409580" y="2631591"/>
            <a:ext cx="1099930" cy="9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V="1">
            <a:off x="5371563" y="2807079"/>
            <a:ext cx="352963" cy="7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44704" y="4303212"/>
            <a:ext cx="346552" cy="82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4"/>
          </p:cNvCxnSpPr>
          <p:nvPr/>
        </p:nvCxnSpPr>
        <p:spPr>
          <a:xfrm flipH="1" flipV="1">
            <a:off x="4409580" y="4303212"/>
            <a:ext cx="184348" cy="8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957763" y="3043238"/>
            <a:ext cx="628650" cy="243732"/>
          </a:xfrm>
          <a:custGeom>
            <a:avLst/>
            <a:gdLst>
              <a:gd name="connsiteX0" fmla="*/ 0 w 628650"/>
              <a:gd name="connsiteY0" fmla="*/ 0 h 243732"/>
              <a:gd name="connsiteX1" fmla="*/ 500062 w 628650"/>
              <a:gd name="connsiteY1" fmla="*/ 242887 h 243732"/>
              <a:gd name="connsiteX2" fmla="*/ 628650 w 628650"/>
              <a:gd name="connsiteY2" fmla="*/ 85725 h 24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43732">
                <a:moveTo>
                  <a:pt x="0" y="0"/>
                </a:moveTo>
                <a:cubicBezTo>
                  <a:pt x="197643" y="114300"/>
                  <a:pt x="395287" y="228600"/>
                  <a:pt x="500062" y="242887"/>
                </a:cubicBezTo>
                <a:cubicBezTo>
                  <a:pt x="604837" y="257174"/>
                  <a:pt x="628650" y="85725"/>
                  <a:pt x="628650" y="8572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00513" y="4814888"/>
            <a:ext cx="428625" cy="14287"/>
          </a:xfrm>
          <a:custGeom>
            <a:avLst/>
            <a:gdLst>
              <a:gd name="connsiteX0" fmla="*/ 0 w 428625"/>
              <a:gd name="connsiteY0" fmla="*/ 0 h 14287"/>
              <a:gd name="connsiteX1" fmla="*/ 428625 w 428625"/>
              <a:gd name="connsiteY1" fmla="*/ 14287 h 14287"/>
              <a:gd name="connsiteX2" fmla="*/ 428625 w 428625"/>
              <a:gd name="connsiteY2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287">
                <a:moveTo>
                  <a:pt x="0" y="0"/>
                </a:moveTo>
                <a:lnTo>
                  <a:pt x="428625" y="14287"/>
                </a:lnTo>
                <a:lnTo>
                  <a:pt x="428625" y="14287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01112" y="2446925"/>
            <a:ext cx="245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(B  AND C)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D  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(E AND G)  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Propositional Logic: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Where We’ve Come So Far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Basic “objects” are sentences with T/F values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Connectors (AND, OR, NOT, etc.) are used to make compound sentences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Basic rules of inference (Modus Ponens, etc.) are used to derive new sentences from a “knowledge base” of existing sentences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Resolution as a general, all-purpose rule of inference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Forward and backward chaining as efficient techniques for more special-purpose (AND/OR graph) situations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33840</TotalTime>
  <Words>1021</Words>
  <Application>Microsoft Macintosh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Wingdings</vt:lpstr>
      <vt:lpstr>Arial</vt:lpstr>
      <vt:lpstr>Office Theme</vt:lpstr>
      <vt:lpstr>First-Order Predicate Logic</vt:lpstr>
      <vt:lpstr>Administrivia</vt:lpstr>
      <vt:lpstr>Forward and Backward Chaining</vt:lpstr>
      <vt:lpstr>Forward Chaining: the Basic Idea </vt:lpstr>
      <vt:lpstr>Backward chaining: the basic idea</vt:lpstr>
      <vt:lpstr>Forward and Backward Chaining, Revisited</vt:lpstr>
      <vt:lpstr>Note that these are more general strategic ideas (beyond propositional logic)…</vt:lpstr>
      <vt:lpstr>And-Or Trees: Combining Graph Search and Propositional Logic</vt:lpstr>
      <vt:lpstr>Propositional Logic:  Where We’ve Come So Far</vt:lpstr>
      <vt:lpstr>First-Order Predicate Logic</vt:lpstr>
      <vt:lpstr>First-Order Predicate Logic (continued)</vt:lpstr>
      <vt:lpstr>A Bit More Terminology</vt:lpstr>
      <vt:lpstr>A (possibly familiar) exercise:  Everybody loves somebody sometime</vt:lpstr>
      <vt:lpstr>PowerPoint Presentation</vt:lpstr>
      <vt:lpstr>Peano Axioms for Arithmetic</vt:lpstr>
      <vt:lpstr>What Can’t We Do in FOPL?</vt:lpstr>
      <vt:lpstr>Mastermind in First-Order Predicate Logic</vt:lpstr>
      <vt:lpstr>PowerPoint Presentation</vt:lpstr>
      <vt:lpstr>Basic Mastermind Rules</vt:lpstr>
      <vt:lpstr>A Mastermind Guess:</vt:lpstr>
      <vt:lpstr>PowerPoint Presentation</vt:lpstr>
      <vt:lpstr>PowerPoint Presentation</vt:lpstr>
      <vt:lpstr>Backward Chaining in Propositional Calculus–This Is the Idea We Will Adapt to FOPL</vt:lpstr>
      <vt:lpstr>Here’s Our Plan (for next time):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145</cp:revision>
  <dcterms:created xsi:type="dcterms:W3CDTF">2017-08-27T18:15:55Z</dcterms:created>
  <dcterms:modified xsi:type="dcterms:W3CDTF">2017-10-02T21:21:21Z</dcterms:modified>
</cp:coreProperties>
</file>