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2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402" r:id="rId21"/>
    <p:sldId id="397" r:id="rId22"/>
    <p:sldId id="401" r:id="rId23"/>
    <p:sldId id="399" r:id="rId24"/>
    <p:sldId id="400" r:id="rId25"/>
    <p:sldId id="403" r:id="rId26"/>
    <p:sldId id="404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1"/>
    <p:restoredTop sz="95872"/>
  </p:normalViewPr>
  <p:slideViewPr>
    <p:cSldViewPr snapToGrid="0" snapToObjects="1">
      <p:cViewPr>
        <p:scale>
          <a:sx n="93" d="100"/>
          <a:sy n="93" d="100"/>
        </p:scale>
        <p:origin x="3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First-Order Predicate Logic,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X: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Peg-In(Blue,1) OR Peg-In(Orange, 2)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(White, 3) OR Peg-In (White, 4)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Peg-In(Blue, 1)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NOT(Peg-In(Orange, 2))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/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Peg-In(Blue, 1)  NOT(Peg-In(White, 3)) 	</a:t>
            </a:r>
            <a:r>
              <a:rPr lang="en-US" i="1" dirty="0" smtClean="0">
                <a:solidFill>
                  <a:schemeClr val="bg1"/>
                </a:solidFill>
                <a:sym typeface="Wingdings"/>
              </a:rPr>
              <a:t>etc.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O: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 (Blue, 2) OR Peg-In (Blue, 3) OR Peg-In (Blue, 4)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(Orange, 1) OR Peg-In (Orange, 3)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(Orange, 4) OR Peg-In (White, 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OR Peg-In (White, 2)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Many statements of the form: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Peg-In(Blue, 2)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NOT(Peg-In(Blue, 3))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Backward Chaining in Propositional Calculus–This Is the Idea We Will Adapt to FOPL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Suppose we have a given knowledge base and wish to see whether we can prove a particular assertion (say, “Q”).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Look to see whether Q is the consequent (“head”) of any Horn clause (e.g., P--&gt;Q) and see if the body of that Horn clause has been asserted.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If not, continue with this process by seeing if the body of the Horn clause can itself be proven by backward chaining. (For instance, we may find a clause of the form (A AND B)--&gt; P where both A and B have already been asserted.)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Here’s Our Plan (for next time):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Arrange statements syntactically so that they are appropriate for backward chaining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Our statements now look like big IF-THEN statements (or rules, if you like), many with variable names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Run backward chaining, </a:t>
            </a:r>
            <a:r>
              <a:rPr lang="en-US" i="1" dirty="0">
                <a:solidFill>
                  <a:schemeClr val="bg1"/>
                </a:solidFill>
              </a:rPr>
              <a:t>unifying</a:t>
            </a:r>
            <a:r>
              <a:rPr lang="en-US" dirty="0">
                <a:solidFill>
                  <a:schemeClr val="bg1"/>
                </a:solidFill>
              </a:rPr>
              <a:t> a goal query with the head of any appropriate rule.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98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First (</a:t>
            </a:r>
            <a:r>
              <a:rPr lang="en-US" dirty="0" err="1" smtClean="0">
                <a:solidFill>
                  <a:schemeClr val="bg1"/>
                </a:solidFill>
              </a:rPr>
              <a:t>Syntatctic</a:t>
            </a:r>
            <a:r>
              <a:rPr lang="en-US" dirty="0" smtClean="0">
                <a:solidFill>
                  <a:schemeClr val="bg1"/>
                </a:solidFill>
              </a:rPr>
              <a:t>) Steps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Eliminate occurrence of IMPLIES (and EQUIVALENT-TO)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Bring negation inside parentheses: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(FOR-ALL (x) P(x)) 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THERE-EXISTS(x</a:t>
            </a:r>
            <a:r>
              <a:rPr lang="en-US" dirty="0">
                <a:solidFill>
                  <a:schemeClr val="bg1"/>
                </a:solidFill>
              </a:rPr>
              <a:t>)(NOT P(x))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   	NOT </a:t>
            </a:r>
            <a:r>
              <a:rPr lang="en-US" dirty="0">
                <a:solidFill>
                  <a:schemeClr val="bg1"/>
                </a:solidFill>
              </a:rPr>
              <a:t>(THERE-EXISTS (x) Q(x)) 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FOR-ALL(x</a:t>
            </a:r>
            <a:r>
              <a:rPr lang="en-US" dirty="0">
                <a:solidFill>
                  <a:schemeClr val="bg1"/>
                </a:solidFill>
              </a:rPr>
              <a:t>) (NOT Q(x))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every occurrence of a quantifier, provide the bound variable with its own unique name. (This prevents name conflicts when quantifiers are eventually "moved to the front.")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Skolemization</a:t>
            </a:r>
            <a:r>
              <a:rPr lang="en-US" dirty="0">
                <a:solidFill>
                  <a:schemeClr val="bg1"/>
                </a:solidFill>
              </a:rPr>
              <a:t> to replace existential quantifiers. The idea here is that an existential quantifier specifies a "choosing function" (that may depend on other variables):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FOR-ALL </a:t>
            </a:r>
            <a:r>
              <a:rPr lang="en-US" dirty="0">
                <a:solidFill>
                  <a:schemeClr val="bg1"/>
                </a:solidFill>
              </a:rPr>
              <a:t>(x) [THERE-EXISTS [y] Successor (y x)]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</a:t>
            </a:r>
            <a:r>
              <a:rPr lang="en-US" dirty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     </a:t>
            </a:r>
            <a:r>
              <a:rPr lang="en-US" dirty="0">
                <a:solidFill>
                  <a:schemeClr val="bg1"/>
                </a:solidFill>
              </a:rPr>
              <a:t>FOR-ALL (x) [Successor (Successor-of(x), x)]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 We </a:t>
            </a:r>
            <a:r>
              <a:rPr lang="en-US" dirty="0">
                <a:solidFill>
                  <a:schemeClr val="bg1"/>
                </a:solidFill>
              </a:rPr>
              <a:t>now have a sentence in which only universal quantifiers occur, and in </a:t>
            </a:r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bg1"/>
                </a:solidFill>
              </a:rPr>
              <a:t>all variables have unique names. We can now move all these quantifiers to the left of the overall sentence without changing the meaning of the sentence.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  Rewrite </a:t>
            </a:r>
            <a:r>
              <a:rPr lang="en-US" dirty="0">
                <a:solidFill>
                  <a:schemeClr val="bg1"/>
                </a:solidFill>
              </a:rPr>
              <a:t>the sentence as a conjunction of </a:t>
            </a:r>
            <a:r>
              <a:rPr lang="en-US" dirty="0" smtClean="0">
                <a:solidFill>
                  <a:schemeClr val="bg1"/>
                </a:solidFill>
              </a:rPr>
              <a:t>disjunctions.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•   Rewrite </a:t>
            </a:r>
            <a:r>
              <a:rPr lang="en-US" dirty="0">
                <a:solidFill>
                  <a:schemeClr val="bg1"/>
                </a:solidFill>
              </a:rPr>
              <a:t>as a set of separate sentences, each a disjunction.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8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Bring the negated terms to the left, and rewrite each sentence as an implication.</a:t>
            </a: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Within </a:t>
            </a:r>
            <a:r>
              <a:rPr lang="en-US" dirty="0">
                <a:solidFill>
                  <a:schemeClr val="bg1"/>
                </a:solidFill>
              </a:rPr>
              <a:t>each sentence, rename variables to sentence-specific values. This is in preparation for</a:t>
            </a:r>
            <a:r>
              <a:rPr lang="en-US" dirty="0" smtClean="0">
                <a:solidFill>
                  <a:schemeClr val="bg1"/>
                </a:solidFill>
              </a:rPr>
              <a:t>...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(For brevity) Eliminate the universal quantifiers.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725487"/>
            <a:ext cx="5534025" cy="558958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Eliminate occurrence of IMPLIES (and EQUIVALENT-TO)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Bring negation inside parentheses: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chemeClr val="bg1"/>
                </a:solidFill>
              </a:rPr>
              <a:t>	NOT </a:t>
            </a:r>
            <a:r>
              <a:rPr lang="en-US" dirty="0">
                <a:solidFill>
                  <a:schemeClr val="bg1"/>
                </a:solidFill>
              </a:rPr>
              <a:t>(FOR-ALL (x) P(x)) 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THERE-EXISTS(x</a:t>
            </a:r>
            <a:r>
              <a:rPr lang="en-US" dirty="0">
                <a:solidFill>
                  <a:schemeClr val="bg1"/>
                </a:solidFill>
              </a:rPr>
              <a:t>)(NOT P(x))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   	NOT </a:t>
            </a:r>
            <a:r>
              <a:rPr lang="en-US" dirty="0">
                <a:solidFill>
                  <a:schemeClr val="bg1"/>
                </a:solidFill>
              </a:rPr>
              <a:t>(THERE-EXISTS (x) Q(x))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becomes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FOR-ALL(x</a:t>
            </a:r>
            <a:r>
              <a:rPr lang="en-US" dirty="0">
                <a:solidFill>
                  <a:schemeClr val="bg1"/>
                </a:solidFill>
              </a:rPr>
              <a:t>) (NOT Q(x))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every occurrence of a quantifier, provide the bound variable with its own unique name. (This prevents name conflicts when quantifiers are eventually "moved to the front.")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0" y="725487"/>
            <a:ext cx="5743575" cy="558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FOR-ALL (n) 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Number(n) 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 </a:t>
            </a:r>
            <a:endParaRPr lang="en-US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  THERE-EXISTS</a:t>
            </a:r>
            <a:r>
              <a:rPr lang="de-DE" sz="2400" dirty="0">
                <a:solidFill>
                  <a:srgbClr val="FF0000"/>
                </a:solidFill>
                <a:sym typeface="Wingdings"/>
              </a:rPr>
              <a:t>(c ) AND Peg-In(c, </a:t>
            </a:r>
            <a:r>
              <a:rPr lang="de-DE" sz="2400" dirty="0" err="1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FOR-ALL 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((NOT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OR THERE-EXISTS(c) AND Peg-In(c,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de-DE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/>
              </a:rPr>
              <a:t>     </a:t>
            </a:r>
            <a:endParaRPr lang="de-DE" dirty="0">
              <a:solidFill>
                <a:srgbClr val="FF0000"/>
              </a:solidFill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1174"/>
            <a:ext cx="4851400" cy="6067425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Skolemization</a:t>
            </a:r>
            <a:r>
              <a:rPr lang="en-US" dirty="0">
                <a:solidFill>
                  <a:schemeClr val="bg1"/>
                </a:solidFill>
              </a:rPr>
              <a:t> to replace existential quantifiers. The idea here is that an existential quantifier specifies a "choosing function" (that may depend on other variables</a:t>
            </a:r>
            <a:r>
              <a:rPr lang="en-US" dirty="0" smtClean="0">
                <a:solidFill>
                  <a:schemeClr val="bg1"/>
                </a:solidFill>
              </a:rPr>
              <a:t>):</a:t>
            </a:r>
          </a:p>
          <a:p>
            <a:pPr marL="0" indent="0" fontAlgn="base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 FOR-ALL </a:t>
            </a:r>
            <a:r>
              <a:rPr lang="en-US" sz="2100" dirty="0">
                <a:solidFill>
                  <a:schemeClr val="bg1"/>
                </a:solidFill>
              </a:rPr>
              <a:t>(x) [THERE-EXISTS [y] Successor (y x)]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100" dirty="0" smtClean="0">
                <a:solidFill>
                  <a:schemeClr val="bg1"/>
                </a:solidFill>
              </a:rPr>
              <a:t>       </a:t>
            </a:r>
            <a:r>
              <a:rPr lang="en-US" sz="2100" dirty="0">
                <a:solidFill>
                  <a:schemeClr val="bg1"/>
                </a:solidFill>
              </a:rPr>
              <a:t>becomes</a:t>
            </a:r>
            <a:endParaRPr lang="en-US" sz="21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en-US" sz="2100" dirty="0">
                <a:solidFill>
                  <a:schemeClr val="bg1"/>
                </a:solidFill>
              </a:rPr>
              <a:t>FOR-ALL (x) [Successor (Successor-of(x), x</a:t>
            </a:r>
            <a:r>
              <a:rPr lang="en-US" sz="2100" dirty="0" smtClean="0">
                <a:solidFill>
                  <a:schemeClr val="bg1"/>
                </a:solidFill>
              </a:rPr>
              <a:t>)]</a:t>
            </a:r>
          </a:p>
          <a:p>
            <a:pPr marL="0" indent="0" fontAlgn="base">
              <a:buNone/>
            </a:pPr>
            <a:endParaRPr lang="en-US" sz="21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 We </a:t>
            </a:r>
            <a:r>
              <a:rPr lang="en-US" dirty="0">
                <a:solidFill>
                  <a:schemeClr val="bg1"/>
                </a:solidFill>
              </a:rPr>
              <a:t>now have a sentence in which only universal quantifiers occur, and in </a:t>
            </a:r>
            <a:r>
              <a:rPr lang="en-US" dirty="0" smtClean="0">
                <a:solidFill>
                  <a:schemeClr val="bg1"/>
                </a:solidFill>
              </a:rPr>
              <a:t>which </a:t>
            </a:r>
            <a:r>
              <a:rPr lang="en-US" dirty="0">
                <a:solidFill>
                  <a:schemeClr val="bg1"/>
                </a:solidFill>
              </a:rPr>
              <a:t>all variables have unique names. We can now move all these quantifiers to the left of the overall sentence without changing the meaning of the sentence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  Rewrite </a:t>
            </a:r>
            <a:r>
              <a:rPr lang="en-US" dirty="0">
                <a:solidFill>
                  <a:schemeClr val="bg1"/>
                </a:solidFill>
              </a:rPr>
              <a:t>the sentence as a conjunction of </a:t>
            </a:r>
            <a:r>
              <a:rPr lang="en-US" dirty="0" smtClean="0">
                <a:solidFill>
                  <a:schemeClr val="bg1"/>
                </a:solidFill>
              </a:rPr>
              <a:t>disjunctions.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•   Rewrite </a:t>
            </a:r>
            <a:r>
              <a:rPr lang="en-US" dirty="0">
                <a:solidFill>
                  <a:schemeClr val="bg1"/>
                </a:solidFill>
              </a:rPr>
              <a:t>as a set of separate sentences, each a disjunction.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725487"/>
            <a:ext cx="5743575" cy="558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FOR-ALL 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((NOT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OR THERE-EXISTS(c) AND Peg-In(c,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FOR-ALL 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((NOT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 OR Peg-In (Color-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of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),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)))</a:t>
            </a:r>
          </a:p>
          <a:p>
            <a:pPr marL="0" indent="0">
              <a:buNone/>
            </a:pPr>
            <a:endParaRPr lang="de-DE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de-DE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/>
              </a:rPr>
              <a:t>     </a:t>
            </a:r>
            <a:endParaRPr lang="de-DE" dirty="0">
              <a:solidFill>
                <a:srgbClr val="FF0000"/>
              </a:solidFill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8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184" y="995630"/>
            <a:ext cx="4605997" cy="4476701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Bring the negated terms to the left, and rewrite each sentence as an implication.</a:t>
            </a:r>
          </a:p>
          <a:p>
            <a:pPr fontAlgn="base"/>
            <a:endParaRPr lang="en-US" dirty="0" smtClean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Within </a:t>
            </a:r>
            <a:r>
              <a:rPr lang="en-US" dirty="0">
                <a:solidFill>
                  <a:schemeClr val="bg1"/>
                </a:solidFill>
              </a:rPr>
              <a:t>each sentence, rename variables to sentence-specific values. This is in preparation for</a:t>
            </a:r>
            <a:r>
              <a:rPr lang="en-US" dirty="0" smtClean="0">
                <a:solidFill>
                  <a:schemeClr val="bg1"/>
                </a:solidFill>
              </a:rPr>
              <a:t>...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(For brevity) Eliminate the universal quantifiers.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725487"/>
            <a:ext cx="5743575" cy="5589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FOR-ALL 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((NOT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 OR Peg-In (Color-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of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),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)))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FOR-ALL(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 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                      Peg-In(Color-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of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), 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Number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(x1) 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    Peg-In (Color-</a:t>
            </a:r>
            <a:r>
              <a:rPr lang="de-DE" sz="2400" dirty="0" err="1" smtClean="0">
                <a:solidFill>
                  <a:srgbClr val="FF0000"/>
                </a:solidFill>
                <a:sym typeface="Wingdings"/>
              </a:rPr>
              <a:t>of</a:t>
            </a:r>
            <a:r>
              <a:rPr lang="de-DE" sz="2400" dirty="0" smtClean="0">
                <a:solidFill>
                  <a:srgbClr val="FF0000"/>
                </a:solidFill>
                <a:sym typeface="Wingdings"/>
              </a:rPr>
              <a:t>(x1), x1)</a:t>
            </a:r>
          </a:p>
          <a:p>
            <a:pPr marL="0" indent="0">
              <a:buNone/>
            </a:pPr>
            <a:endParaRPr lang="de-DE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de-DE" sz="2400" dirty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endParaRPr lang="de-DE" sz="2400" dirty="0" smtClean="0">
              <a:solidFill>
                <a:srgbClr val="FF0000"/>
              </a:solidFill>
              <a:sym typeface="Wingdings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  <a:sym typeface="Wingdings"/>
              </a:rPr>
              <a:t> </a:t>
            </a:r>
            <a:r>
              <a:rPr lang="de-DE" dirty="0" smtClean="0">
                <a:solidFill>
                  <a:srgbClr val="FF0000"/>
                </a:solidFill>
                <a:sym typeface="Wingdings"/>
              </a:rPr>
              <a:t>     </a:t>
            </a:r>
            <a:endParaRPr lang="de-DE" dirty="0">
              <a:solidFill>
                <a:srgbClr val="FF0000"/>
              </a:solidFill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this week</a:t>
            </a:r>
            <a:r>
              <a:rPr lang="en-US" dirty="0" smtClean="0">
                <a:solidFill>
                  <a:schemeClr val="bg1"/>
                </a:solidFill>
              </a:rPr>
              <a:t>: Read Chapter 8.1-3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next week: Read Chapter 13.1-13.5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will be sent out by email on Friday and will be due Monday, October 23.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bg1"/>
                </a:solidFill>
              </a:rPr>
              <a:t>Problem Set 1 will be handed back next week.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New Rules for the “Color-of” 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We’d now also want to add new rules, for simplicity: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Color-of(n) = RED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Peg-In(RED, n)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/>
              </a:rPr>
              <a:t>Color-of(n) = ORANGE  Peg-In(ORANGE, n)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  <a:sym typeface="Wingdings"/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  <a:sym typeface="Wingdings"/>
              </a:rPr>
              <a:t>And so forth.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2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396874"/>
            <a:ext cx="10806112" cy="61325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Guess: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(1) 		BLUE ORANGE ORANGE ORANGE		Response: X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(2)		ORANGE ORANGE ORANGE ORANGE	Response: 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From (1) we have: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NOT (Peg-In(Orange,2)) AND NOT (Peg-In(Orange, 3))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AND NOT (Peg-In(Orange,4)) </a:t>
            </a:r>
            <a:r>
              <a:rPr lang="en-US" sz="2000" dirty="0" smtClean="0">
                <a:solidFill>
                  <a:schemeClr val="bg1"/>
                </a:solidFill>
                <a:sym typeface="Wingdings"/>
              </a:rPr>
              <a:t> Peg-In(Blue, 1)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  <a:sym typeface="Wingdings"/>
              </a:rPr>
              <a:t>FROM (2) we have: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NOT (Peg-In(Orange, 2)) 	NOT(Peg-In(Orange, 3))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NOT (Peg-In(Orange, 4))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Suppose we ask: Peg-In(Blue, ?Position)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 identify the variable ?Position with 1 and now seek to prove: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NOT(Peg-In(Orange, 2)) AND NOT (Peg-In(Orange, 3)) and NOT(Peg-In(Orange, 4))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We have each of these already asserted, so we have proved: Peg-In(Blue, 1)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Suppose we write a FOPL program for Mastermind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 can still use forward chaining if we wish, again unifying variables with particular values; and we can also use standard resolution for cases which don’t involve variables.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NOT(Color-of(1) = BLUE)  OR Peg-In(BLUE, 1)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Color-of(1) = BLUE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Peg-In(BLUE, 1)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033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Bayes’ Law: a Graphical Proof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576" y="1825625"/>
            <a:ext cx="5960847" cy="435133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400426" y="3814763"/>
            <a:ext cx="2386012" cy="1271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38710" y="3871913"/>
            <a:ext cx="1247777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15576" y="3357563"/>
            <a:ext cx="3485249" cy="281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37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Bayes’ Law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(think of “H” as “Hypothesis”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and “E” as “Evidence”)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mr-IN" sz="3200" dirty="0" err="1" smtClean="0">
                <a:solidFill>
                  <a:schemeClr val="bg1"/>
                </a:solidFill>
              </a:rPr>
              <a:t>P</a:t>
            </a:r>
            <a:r>
              <a:rPr lang="mr-IN" sz="3200" dirty="0" smtClean="0">
                <a:solidFill>
                  <a:schemeClr val="bg1"/>
                </a:solidFill>
              </a:rPr>
              <a:t> </a:t>
            </a:r>
            <a:r>
              <a:rPr lang="mr-IN" sz="3200" dirty="0">
                <a:solidFill>
                  <a:schemeClr val="bg1"/>
                </a:solidFill>
              </a:rPr>
              <a:t>(H|E) =   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(E|H) *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</a:t>
            </a:r>
            <a:r>
              <a:rPr lang="mr-IN" sz="3200" dirty="0" err="1">
                <a:solidFill>
                  <a:schemeClr val="bg1"/>
                </a:solidFill>
              </a:rPr>
              <a:t>H</a:t>
            </a:r>
            <a:r>
              <a:rPr lang="mr-IN" sz="3200" dirty="0">
                <a:solidFill>
                  <a:schemeClr val="bg1"/>
                </a:solidFill>
              </a:rPr>
              <a:t>) / </a:t>
            </a:r>
            <a:r>
              <a:rPr lang="mr-IN" sz="3200" dirty="0" err="1">
                <a:solidFill>
                  <a:schemeClr val="bg1"/>
                </a:solidFill>
              </a:rPr>
              <a:t>P</a:t>
            </a:r>
            <a:r>
              <a:rPr lang="mr-IN" sz="3200" dirty="0">
                <a:solidFill>
                  <a:schemeClr val="bg1"/>
                </a:solidFill>
              </a:rPr>
              <a:t>(</a:t>
            </a:r>
            <a:r>
              <a:rPr lang="mr-IN" sz="3200" dirty="0" err="1">
                <a:solidFill>
                  <a:schemeClr val="bg1"/>
                </a:solidFill>
              </a:rPr>
              <a:t>E</a:t>
            </a:r>
            <a:r>
              <a:rPr lang="mr-IN" sz="3200" dirty="0">
                <a:solidFill>
                  <a:schemeClr val="bg1"/>
                </a:solidFill>
              </a:rPr>
              <a:t>)</a:t>
            </a:r>
            <a:endParaRPr lang="mr-IN" sz="3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04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 Example of Bayes’ Law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 one pocket, there are 3 quarters and one dime. In the other pocket, there are 3 dimes and one quarter. We don’t know which pocket (left or right) holds the 3 quarters.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 1: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>
                <a:solidFill>
                  <a:schemeClr val="bg1"/>
                </a:solidFill>
              </a:rPr>
              <a:t>	We </a:t>
            </a:r>
            <a:r>
              <a:rPr lang="en-US" dirty="0">
                <a:solidFill>
                  <a:schemeClr val="bg1"/>
                </a:solidFill>
              </a:rPr>
              <a:t>reach into the left pocket and draw a coin at random. It’s a quarter. </a:t>
            </a:r>
            <a:r>
              <a:rPr lang="en-US" dirty="0" smtClean="0">
                <a:solidFill>
                  <a:schemeClr val="bg1"/>
                </a:solidFill>
              </a:rPr>
              <a:t>	What </a:t>
            </a:r>
            <a:r>
              <a:rPr lang="en-US" dirty="0">
                <a:solidFill>
                  <a:schemeClr val="bg1"/>
                </a:solidFill>
              </a:rPr>
              <a:t>is the probability that the left pocket is the one with the 3 </a:t>
            </a:r>
            <a:r>
              <a:rPr lang="en-US" dirty="0" smtClean="0">
                <a:solidFill>
                  <a:schemeClr val="bg1"/>
                </a:solidFill>
              </a:rPr>
              <a:t>quarters?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Problem 2: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After our first experiment, we replace the coin in the left pocket and again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draw a coin at random. It’s a quarter. What is the probability that the left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pocket is the one with the 3 quarters?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577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P(L | Q)	=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P(Q|L) * P(L) / P(Q)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=		0.75 * 0.5 / ( (0.75 *0.5) + (0.25 * 0.5))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	0.75 * 0.5 / 0.5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		0.75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31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 (L | 2Qs)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=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P(2Qs | L) P(L) / P(2Qs)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0.5625 * 0.5  / ((0.5625 * 0.5) + (0.0625 * 0.5))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	0.5625/0.625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	= 	0.9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First-Order Predicate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introduce a world of </a:t>
            </a:r>
            <a:r>
              <a:rPr lang="en-US" i="1" dirty="0">
                <a:solidFill>
                  <a:schemeClr val="bg1"/>
                </a:solidFill>
              </a:rPr>
              <a:t>objects.  </a:t>
            </a:r>
            <a:r>
              <a:rPr lang="en-US" dirty="0">
                <a:solidFill>
                  <a:schemeClr val="bg1"/>
                </a:solidFill>
              </a:rPr>
              <a:t>Our logical sentences will refer to these </a:t>
            </a:r>
            <a:r>
              <a:rPr lang="en-US" dirty="0" smtClean="0">
                <a:solidFill>
                  <a:schemeClr val="bg1"/>
                </a:solidFill>
              </a:rPr>
              <a:t>objects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Bob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Fred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also introduce the idea of </a:t>
            </a:r>
            <a:r>
              <a:rPr lang="en-US" i="1" dirty="0">
                <a:solidFill>
                  <a:schemeClr val="bg1"/>
                </a:solidFill>
              </a:rPr>
              <a:t>relations. </a:t>
            </a:r>
            <a:r>
              <a:rPr lang="en-US" dirty="0">
                <a:solidFill>
                  <a:schemeClr val="bg1"/>
                </a:solidFill>
              </a:rPr>
              <a:t>An atomic sentence now states a relation: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Father-of(Bob, Fred)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First-Order Predicate Logic (continued)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 relation can be viewed as a set of n-tuples of objects for which the relation happens to hold: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</a:t>
            </a:r>
            <a:r>
              <a:rPr lang="en-US" dirty="0">
                <a:solidFill>
                  <a:schemeClr val="bg1"/>
                </a:solidFill>
              </a:rPr>
              <a:t>The father relation: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>
                <a:solidFill>
                  <a:schemeClr val="bg1"/>
                </a:solidFill>
              </a:rPr>
              <a:t>(Bob, Fred), (Joe, Jill), (Fred, Jane)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Relations </a:t>
            </a:r>
            <a:r>
              <a:rPr lang="en-US" dirty="0">
                <a:solidFill>
                  <a:schemeClr val="bg1"/>
                </a:solidFill>
              </a:rPr>
              <a:t>that are 1-tuples can be thought of as </a:t>
            </a:r>
            <a:r>
              <a:rPr lang="en-US" i="1" dirty="0">
                <a:solidFill>
                  <a:schemeClr val="bg1"/>
                </a:solidFill>
              </a:rPr>
              <a:t>properties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property Male: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Bob), (Fred), (Joe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•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Some relations are </a:t>
            </a:r>
            <a:r>
              <a:rPr lang="en-US" i="1" dirty="0">
                <a:solidFill>
                  <a:schemeClr val="bg1"/>
                </a:solidFill>
              </a:rPr>
              <a:t>functions</a:t>
            </a:r>
            <a:r>
              <a:rPr lang="en-US" dirty="0">
                <a:solidFill>
                  <a:schemeClr val="bg1"/>
                </a:solidFill>
              </a:rPr>
              <a:t>: there is exactly one “value” for each possible input object (or, sometimes, input objects).</a:t>
            </a:r>
          </a:p>
        </p:txBody>
      </p:sp>
    </p:spTree>
    <p:extLst>
      <p:ext uri="{BB962C8B-B14F-4D97-AF65-F5344CB8AC3E}">
        <p14:creationId xmlns:p14="http://schemas.microsoft.com/office/powerpoint/2010/main" val="18320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Bit More Terminology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still have all the usual connectors (AND, OR, and so forth)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have an equality </a:t>
            </a:r>
            <a:r>
              <a:rPr lang="en-US" dirty="0" smtClean="0">
                <a:solidFill>
                  <a:schemeClr val="bg1"/>
                </a:solidFill>
              </a:rPr>
              <a:t>symbol: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Day-after(Monday) = Tuesday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also have two quantifiers: THERE-EXISTS and FOR-ALL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FOR-ALL (x) [Human(x) --&gt; (Male(x) OR Female(x))]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    </a:t>
            </a:r>
            <a:r>
              <a:rPr lang="en-US" dirty="0">
                <a:solidFill>
                  <a:schemeClr val="bg1"/>
                </a:solidFill>
              </a:rPr>
              <a:t>FOR-ALL(s)[Breezy(s) --&gt;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THERE-EXISTS(p</a:t>
            </a:r>
            <a:r>
              <a:rPr lang="en-US" dirty="0">
                <a:solidFill>
                  <a:schemeClr val="bg1"/>
                </a:solidFill>
              </a:rPr>
              <a:t>) (Adjacent(</a:t>
            </a:r>
            <a:r>
              <a:rPr lang="en-US" dirty="0" err="1">
                <a:solidFill>
                  <a:schemeClr val="bg1"/>
                </a:solidFill>
              </a:rPr>
              <a:t>p,s</a:t>
            </a:r>
            <a:r>
              <a:rPr lang="en-US" dirty="0">
                <a:solidFill>
                  <a:schemeClr val="bg1"/>
                </a:solidFill>
              </a:rPr>
              <a:t>) AND PIT(p))]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Mastermind in First-Order Predicate Logic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objects in the world consist of 10 symbols: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Blue, Orange, Purple, Red, White, Yellow, 1, 2, 3, 4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Color</a:t>
            </a:r>
            <a:r>
              <a:rPr lang="en-US" b="1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predicate (a property):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 (Blue), </a:t>
            </a:r>
            <a:r>
              <a:rPr lang="en-US" dirty="0" smtClean="0">
                <a:solidFill>
                  <a:schemeClr val="bg1"/>
                </a:solidFill>
              </a:rPr>
              <a:t>(Orange), (Purple), </a:t>
            </a:r>
            <a:r>
              <a:rPr lang="en-US" dirty="0">
                <a:solidFill>
                  <a:schemeClr val="bg1"/>
                </a:solidFill>
              </a:rPr>
              <a:t>(Red), </a:t>
            </a:r>
            <a:r>
              <a:rPr lang="en-US" dirty="0" smtClean="0">
                <a:solidFill>
                  <a:schemeClr val="bg1"/>
                </a:solidFill>
              </a:rPr>
              <a:t>(White), (Yellow)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So we can say: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Color(Red)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NOT Color(1)</a:t>
            </a:r>
          </a:p>
        </p:txBody>
      </p:sp>
    </p:spTree>
    <p:extLst>
      <p:ext uri="{BB962C8B-B14F-4D97-AF65-F5344CB8AC3E}">
        <p14:creationId xmlns:p14="http://schemas.microsoft.com/office/powerpoint/2010/main" val="13982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Number </a:t>
            </a:r>
            <a:r>
              <a:rPr lang="en-US" dirty="0" smtClean="0">
                <a:solidFill>
                  <a:schemeClr val="bg1"/>
                </a:solidFill>
              </a:rPr>
              <a:t>predicate: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(1), (2), (3), (4)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• There is a 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predicate which dictates a (hidden) code: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(Red, 1) AND </a:t>
            </a:r>
            <a:r>
              <a:rPr lang="en-US" b="1" dirty="0" smtClean="0">
                <a:solidFill>
                  <a:schemeClr val="bg1"/>
                </a:solidFill>
              </a:rPr>
              <a:t>Peg-In</a:t>
            </a:r>
            <a:r>
              <a:rPr lang="en-US" dirty="0" smtClean="0">
                <a:solidFill>
                  <a:schemeClr val="bg1"/>
                </a:solidFill>
              </a:rPr>
              <a:t> (Orange, 2) AND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(Red, 3) AND </a:t>
            </a:r>
            <a:r>
              <a:rPr lang="en-US" b="1" dirty="0" smtClean="0">
                <a:solidFill>
                  <a:schemeClr val="bg1"/>
                </a:solidFill>
              </a:rPr>
              <a:t>Peg-In </a:t>
            </a:r>
            <a:r>
              <a:rPr lang="en-US" dirty="0" smtClean="0">
                <a:solidFill>
                  <a:schemeClr val="bg1"/>
                </a:solidFill>
              </a:rPr>
              <a:t>(Blue, 4)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5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Basic Mastermind Rules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FOR-ALL(c, n) (Peg-In(c, n)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(Color(c) AND Number(n)))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FOR-ALL (n) (Number(n) </a:t>
            </a:r>
            <a:r>
              <a:rPr lang="en-US" dirty="0" smtClean="0">
                <a:solidFill>
                  <a:schemeClr val="bg1"/>
                </a:solidFill>
                <a:sym typeface="Wingdings"/>
              </a:rPr>
              <a:t> THERE-EXISTS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(c ) AND Peg-In(c,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))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sym typeface="Wingdings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sym typeface="Wingdings"/>
              </a:rPr>
              <a:t>• FOR-ALL(c1, c2,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 ((Color(c1) AND Color (c2)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	AND Peg-In(c1,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 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	AND (NOT (c1 = c2)))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sym typeface="Wingdings"/>
              </a:rPr>
              <a:t>	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		       NOT(Peg-In(c2, </a:t>
            </a:r>
            <a:r>
              <a:rPr lang="de-DE" dirty="0" err="1" smtClean="0">
                <a:solidFill>
                  <a:schemeClr val="bg1"/>
                </a:solidFill>
                <a:sym typeface="Wingdings"/>
              </a:rPr>
              <a:t>n</a:t>
            </a:r>
            <a:r>
              <a:rPr lang="de-DE" dirty="0" smtClean="0">
                <a:solidFill>
                  <a:schemeClr val="bg1"/>
                </a:solidFill>
                <a:sym typeface="Wingdings"/>
              </a:rPr>
              <a:t>))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6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Mastermind Guess: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BLUE  ORANGE WHITE WHITE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Is equivalent to: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Peg-In(Blue, 1) AND Peg-In (Orange, 2)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AND Peg-In (White, 3) AND Peg-In (White, 4)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Answer: XO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36756</TotalTime>
  <Words>974</Words>
  <Application>Microsoft Macintosh PowerPoint</Application>
  <PresentationFormat>Widescreen</PresentationFormat>
  <Paragraphs>231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Calibri Light</vt:lpstr>
      <vt:lpstr>Mangal</vt:lpstr>
      <vt:lpstr>Wingdings</vt:lpstr>
      <vt:lpstr>Arial</vt:lpstr>
      <vt:lpstr>Office Theme</vt:lpstr>
      <vt:lpstr>First-Order Predicate Logic, continued</vt:lpstr>
      <vt:lpstr>Administrivia</vt:lpstr>
      <vt:lpstr>First-Order Predicate Logic</vt:lpstr>
      <vt:lpstr>First-Order Predicate Logic (continued)</vt:lpstr>
      <vt:lpstr>A Bit More Terminology</vt:lpstr>
      <vt:lpstr>Mastermind in First-Order Predicate Logic</vt:lpstr>
      <vt:lpstr>PowerPoint Presentation</vt:lpstr>
      <vt:lpstr>Basic Mastermind Rules</vt:lpstr>
      <vt:lpstr>A Mastermind Guess:</vt:lpstr>
      <vt:lpstr>PowerPoint Presentation</vt:lpstr>
      <vt:lpstr>PowerPoint Presentation</vt:lpstr>
      <vt:lpstr>Backward Chaining in Propositional Calculus–This Is the Idea We Will Adapt to FOPL</vt:lpstr>
      <vt:lpstr>Here’s Our Plan (for next time):</vt:lpstr>
      <vt:lpstr>First (Syntatctic)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Rules for the “Color-of” Function</vt:lpstr>
      <vt:lpstr>PowerPoint Presentation</vt:lpstr>
      <vt:lpstr>Suppose we write a FOPL program for Mastermind…</vt:lpstr>
      <vt:lpstr>Bayes’ Law: a Graphical Proof</vt:lpstr>
      <vt:lpstr>Bayes’ Law  (think of “H” as “Hypothesis”  and “E” as “Evidence”)</vt:lpstr>
      <vt:lpstr>An Example of Bayes’ Law</vt:lpstr>
      <vt:lpstr>Problem 1</vt:lpstr>
      <vt:lpstr>Problem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165</cp:revision>
  <dcterms:created xsi:type="dcterms:W3CDTF">2017-08-27T18:15:55Z</dcterms:created>
  <dcterms:modified xsi:type="dcterms:W3CDTF">2017-10-04T21:56:51Z</dcterms:modified>
</cp:coreProperties>
</file>