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99" r:id="rId4"/>
    <p:sldId id="400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3" r:id="rId15"/>
    <p:sldId id="412" r:id="rId16"/>
    <p:sldId id="414" r:id="rId17"/>
    <p:sldId id="415" r:id="rId18"/>
    <p:sldId id="4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8"/>
    <p:restoredTop sz="95872"/>
  </p:normalViewPr>
  <p:slideViewPr>
    <p:cSldViewPr snapToGrid="0" snapToObjects="1">
      <p:cViewPr>
        <p:scale>
          <a:sx n="90" d="100"/>
          <a:sy n="90" d="100"/>
        </p:scale>
        <p:origin x="3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Bayesian Reasoning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1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we want to find is the probability that the Rockies lost today </a:t>
            </a:r>
            <a:r>
              <a:rPr lang="en-US" i="1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chemeClr val="bg1"/>
                </a:solidFill>
              </a:rPr>
              <a:t>that Mike is grumpy: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P(L|M)		= 		P(M|L) * P(L)							                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P(M)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40164"/>
            <a:ext cx="10638183" cy="5383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we want to find is the probability that the Rockies lost today </a:t>
            </a:r>
            <a:r>
              <a:rPr lang="en-US" i="1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chemeClr val="bg1"/>
                </a:solidFill>
              </a:rPr>
              <a:t>that Mike is grumpy: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P(L|M)		= 		P(M|L) * P(L)							                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P(M)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0.7 * 0.4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(0.7 * 0.4) + (0.4 * 0.6)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40164"/>
            <a:ext cx="10638183" cy="5383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we want to find is the probability that the Rockies lost today </a:t>
            </a:r>
            <a:r>
              <a:rPr lang="en-US" i="1" dirty="0" smtClean="0">
                <a:solidFill>
                  <a:schemeClr val="bg1"/>
                </a:solidFill>
              </a:rPr>
              <a:t>given </a:t>
            </a:r>
            <a:r>
              <a:rPr lang="en-US" dirty="0" smtClean="0">
                <a:solidFill>
                  <a:schemeClr val="bg1"/>
                </a:solidFill>
              </a:rPr>
              <a:t>that Mike is grumpy: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P(L|M)		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0.7 * 0.4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(0.7 * 0.4) + (0.4 * 0.6)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=       0.28/0.52 =  0.538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3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849" y="1690688"/>
            <a:ext cx="4718538" cy="429382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dirty="0" smtClean="0">
                <a:solidFill>
                  <a:schemeClr val="bg1"/>
                </a:solidFill>
              </a:rPr>
              <a:t>“Bud Black </a:t>
            </a:r>
            <a:r>
              <a:rPr lang="en-US" dirty="0">
                <a:solidFill>
                  <a:schemeClr val="bg1"/>
                </a:solidFill>
              </a:rPr>
              <a:t>in a bad mood”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|L </a:t>
            </a:r>
            <a:r>
              <a:rPr lang="en-US" dirty="0">
                <a:solidFill>
                  <a:schemeClr val="bg1"/>
                </a:solidFill>
              </a:rPr>
              <a:t>= 0.8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|(</a:t>
            </a:r>
            <a:r>
              <a:rPr lang="en-US" dirty="0">
                <a:solidFill>
                  <a:schemeClr val="bg1"/>
                </a:solidFill>
              </a:rPr>
              <a:t>not L) = 0.6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Without any other information (a priori) what is the probability that </a:t>
            </a:r>
            <a:r>
              <a:rPr lang="en-US" dirty="0" smtClean="0">
                <a:solidFill>
                  <a:schemeClr val="bg1"/>
                </a:solidFill>
              </a:rPr>
              <a:t>Bud </a:t>
            </a:r>
            <a:r>
              <a:rPr lang="en-US" dirty="0">
                <a:solidFill>
                  <a:schemeClr val="bg1"/>
                </a:solidFill>
              </a:rPr>
              <a:t>will be in a bad mood?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You run into Mike one evening and he’s in a bad mood. What’s the probability that </a:t>
            </a:r>
            <a:r>
              <a:rPr lang="en-US" dirty="0" smtClean="0">
                <a:solidFill>
                  <a:schemeClr val="bg1"/>
                </a:solidFill>
              </a:rPr>
              <a:t>Bud </a:t>
            </a:r>
            <a:r>
              <a:rPr lang="en-US" dirty="0">
                <a:solidFill>
                  <a:schemeClr val="bg1"/>
                </a:solidFill>
              </a:rPr>
              <a:t>will also be in a bad mood?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9927" y="351905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8327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6" idx="6"/>
            <a:endCxn id="7" idx="2"/>
          </p:cNvCxnSpPr>
          <p:nvPr/>
        </p:nvCxnSpPr>
        <p:spPr>
          <a:xfrm>
            <a:off x="2286000" y="4121728"/>
            <a:ext cx="1302327" cy="2612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9364" y="3937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699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3588327" y="2012374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6699" y="24303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21397" y="2916383"/>
            <a:ext cx="1466930" cy="770096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2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think about this?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First, find P(L|M). (We already did this: it’s  0.538)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Now, given the updated probability that the Rockies lost, we recalculate the probability that Bud is grumpy: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P(B) 	= P(B|L)*P(L) + P(B|~L)P(~L)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= 0.8*0.538 + 0.6*0.462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= 0.6896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4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980" y="236260"/>
            <a:ext cx="5232490" cy="4388239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dirty="0" smtClean="0">
                <a:solidFill>
                  <a:schemeClr val="bg1"/>
                </a:solidFill>
              </a:rPr>
              <a:t>“Stella </a:t>
            </a:r>
            <a:r>
              <a:rPr lang="en-US" dirty="0">
                <a:solidFill>
                  <a:schemeClr val="bg1"/>
                </a:solidFill>
              </a:rPr>
              <a:t>is in a bad mood”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|M </a:t>
            </a:r>
            <a:r>
              <a:rPr lang="en-US" dirty="0">
                <a:solidFill>
                  <a:schemeClr val="bg1"/>
                </a:solidFill>
              </a:rPr>
              <a:t>= 0.8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|(</a:t>
            </a:r>
            <a:r>
              <a:rPr lang="en-US" dirty="0">
                <a:solidFill>
                  <a:schemeClr val="bg1"/>
                </a:solidFill>
              </a:rPr>
              <a:t>not M) = 0.1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You run into </a:t>
            </a:r>
            <a:r>
              <a:rPr lang="en-US" dirty="0" smtClean="0">
                <a:solidFill>
                  <a:schemeClr val="bg1"/>
                </a:solidFill>
              </a:rPr>
              <a:t>Bud Black </a:t>
            </a:r>
            <a:r>
              <a:rPr lang="en-US" dirty="0">
                <a:solidFill>
                  <a:schemeClr val="bg1"/>
                </a:solidFill>
              </a:rPr>
              <a:t>and he is grumpy. What is the probability that </a:t>
            </a:r>
            <a:r>
              <a:rPr lang="en-US" dirty="0" smtClean="0">
                <a:solidFill>
                  <a:schemeClr val="bg1"/>
                </a:solidFill>
              </a:rPr>
              <a:t>Stella </a:t>
            </a:r>
            <a:r>
              <a:rPr lang="en-US" dirty="0">
                <a:solidFill>
                  <a:schemeClr val="bg1"/>
                </a:solidFill>
              </a:rPr>
              <a:t>will growl at you this evening?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9927" y="351905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8327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8" idx="6"/>
            <a:endCxn id="9" idx="2"/>
          </p:cNvCxnSpPr>
          <p:nvPr/>
        </p:nvCxnSpPr>
        <p:spPr>
          <a:xfrm>
            <a:off x="2286000" y="4121728"/>
            <a:ext cx="1302327" cy="2612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9364" y="3937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699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3588327" y="2012374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6699" y="24303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21397" y="2916383"/>
            <a:ext cx="1466930" cy="770096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58690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7062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>
          <a:xfrm>
            <a:off x="4724400" y="4147848"/>
            <a:ext cx="734290" cy="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" descr="MG_1522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utoShape 3" descr="MG_1522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6" t="11876" b="24792"/>
          <a:stretch/>
        </p:blipFill>
        <p:spPr>
          <a:xfrm>
            <a:off x="8886825" y="3937061"/>
            <a:ext cx="2428876" cy="25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980" y="236260"/>
            <a:ext cx="5147191" cy="613551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dirty="0" smtClean="0">
                <a:solidFill>
                  <a:schemeClr val="bg1"/>
                </a:solidFill>
              </a:rPr>
              <a:t>“Stella </a:t>
            </a:r>
            <a:r>
              <a:rPr lang="en-US" dirty="0">
                <a:solidFill>
                  <a:schemeClr val="bg1"/>
                </a:solidFill>
              </a:rPr>
              <a:t>is in a bad mood”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|M </a:t>
            </a:r>
            <a:r>
              <a:rPr lang="en-US" dirty="0">
                <a:solidFill>
                  <a:schemeClr val="bg1"/>
                </a:solidFill>
              </a:rPr>
              <a:t>= 0.8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|(</a:t>
            </a:r>
            <a:r>
              <a:rPr lang="en-US" dirty="0">
                <a:solidFill>
                  <a:schemeClr val="bg1"/>
                </a:solidFill>
              </a:rPr>
              <a:t>not M) = 0.1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You run into </a:t>
            </a:r>
            <a:r>
              <a:rPr lang="en-US" dirty="0" smtClean="0">
                <a:solidFill>
                  <a:schemeClr val="bg1"/>
                </a:solidFill>
              </a:rPr>
              <a:t>Bud Black </a:t>
            </a:r>
            <a:r>
              <a:rPr lang="en-US" dirty="0">
                <a:solidFill>
                  <a:schemeClr val="bg1"/>
                </a:solidFill>
              </a:rPr>
              <a:t>and he is grumpy. What is the probability that </a:t>
            </a:r>
            <a:r>
              <a:rPr lang="en-US" dirty="0" smtClean="0">
                <a:solidFill>
                  <a:schemeClr val="bg1"/>
                </a:solidFill>
              </a:rPr>
              <a:t>Stella </a:t>
            </a:r>
            <a:r>
              <a:rPr lang="en-US" dirty="0">
                <a:solidFill>
                  <a:schemeClr val="bg1"/>
                </a:solidFill>
              </a:rPr>
              <a:t>will growl at you this evening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First, find P(L|B)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Then, with the updated probability that the Rockies lost, find P(M).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Then, with the updated probability that Mike is grumpy, find P(S)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9927" y="351905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8327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8" idx="6"/>
            <a:endCxn id="9" idx="2"/>
          </p:cNvCxnSpPr>
          <p:nvPr/>
        </p:nvCxnSpPr>
        <p:spPr>
          <a:xfrm>
            <a:off x="2286000" y="4121728"/>
            <a:ext cx="1302327" cy="2612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9364" y="3937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699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3588327" y="2012374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6699" y="24303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21397" y="2916383"/>
            <a:ext cx="1466930" cy="770096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58690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7062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>
          <a:xfrm>
            <a:off x="4724400" y="4147848"/>
            <a:ext cx="734290" cy="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9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37" y="1011237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P(L|B) 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P(B|L)*P(L)/P(B)  =  0.32/0.68 = 0.47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P(M) = (0.47 * 0.7)  + (0.53 * 0.4)  = 0.541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P(S) = (0.8 * 0.541) + (0.1 * 0.459) = 0.4787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Note that Stella and Bud </a:t>
            </a:r>
            <a:r>
              <a:rPr lang="en-US" i="1" dirty="0" smtClean="0">
                <a:solidFill>
                  <a:schemeClr val="bg1"/>
                </a:solidFill>
              </a:rPr>
              <a:t>don’t know each other</a:t>
            </a:r>
            <a:r>
              <a:rPr lang="en-US" dirty="0" smtClean="0">
                <a:solidFill>
                  <a:schemeClr val="bg1"/>
                </a:solidFill>
              </a:rPr>
              <a:t>. Stella doesn’t even care about the Rockies. But even so, when you know something about Bud’s mood, you can make new predictions about Stella’s mood.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0" y="522997"/>
            <a:ext cx="5505450" cy="5792078"/>
          </a:xfrm>
        </p:spPr>
        <p:txBody>
          <a:bodyPr>
            <a:normAutofit fontScale="92500" lnSpcReduction="20000"/>
          </a:bodyPr>
          <a:lstStyle/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AR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dirty="0" smtClean="0">
                <a:solidFill>
                  <a:schemeClr val="bg1"/>
                </a:solidFill>
              </a:rPr>
              <a:t>“Nolan </a:t>
            </a:r>
            <a:r>
              <a:rPr lang="en-US" dirty="0" err="1" smtClean="0">
                <a:solidFill>
                  <a:schemeClr val="bg1"/>
                </a:solidFill>
              </a:rPr>
              <a:t>Arenado</a:t>
            </a:r>
            <a:r>
              <a:rPr lang="en-US" dirty="0" smtClean="0">
                <a:solidFill>
                  <a:schemeClr val="bg1"/>
                </a:solidFill>
              </a:rPr>
              <a:t> had a </a:t>
            </a:r>
            <a:r>
              <a:rPr lang="en-US" dirty="0">
                <a:solidFill>
                  <a:schemeClr val="bg1"/>
                </a:solidFill>
              </a:rPr>
              <a:t>good day”: </a:t>
            </a:r>
            <a:r>
              <a:rPr lang="en-US" dirty="0" smtClean="0">
                <a:solidFill>
                  <a:schemeClr val="bg1"/>
                </a:solidFill>
              </a:rPr>
              <a:t>P(AR) </a:t>
            </a:r>
            <a:r>
              <a:rPr lang="en-US" dirty="0">
                <a:solidFill>
                  <a:schemeClr val="bg1"/>
                </a:solidFill>
              </a:rPr>
              <a:t>= 0.6</a:t>
            </a:r>
          </a:p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CH </a:t>
            </a:r>
            <a:r>
              <a:rPr lang="en-US" dirty="0">
                <a:solidFill>
                  <a:schemeClr val="bg1"/>
                </a:solidFill>
              </a:rPr>
              <a:t>means “</a:t>
            </a:r>
            <a:r>
              <a:rPr lang="en-US" dirty="0" smtClean="0">
                <a:solidFill>
                  <a:schemeClr val="bg1"/>
                </a:solidFill>
              </a:rPr>
              <a:t>Charlie Blackmon </a:t>
            </a:r>
            <a:r>
              <a:rPr lang="en-US" dirty="0">
                <a:solidFill>
                  <a:schemeClr val="bg1"/>
                </a:solidFill>
              </a:rPr>
              <a:t>had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good day”: </a:t>
            </a:r>
            <a:r>
              <a:rPr lang="en-US" dirty="0" smtClean="0">
                <a:solidFill>
                  <a:schemeClr val="bg1"/>
                </a:solidFill>
              </a:rPr>
              <a:t>P(CH) </a:t>
            </a:r>
            <a:r>
              <a:rPr lang="en-US" dirty="0">
                <a:solidFill>
                  <a:schemeClr val="bg1"/>
                </a:solidFill>
              </a:rPr>
              <a:t>= 0.5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P(L|AR, CH) </a:t>
            </a:r>
            <a:r>
              <a:rPr lang="en-US" dirty="0">
                <a:solidFill>
                  <a:schemeClr val="bg1"/>
                </a:solidFill>
              </a:rPr>
              <a:t>= 0.3</a:t>
            </a:r>
          </a:p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P(L|AR, </a:t>
            </a:r>
            <a:r>
              <a:rPr lang="en-US" dirty="0" err="1" smtClean="0">
                <a:solidFill>
                  <a:schemeClr val="bg1"/>
                </a:solidFill>
              </a:rPr>
              <a:t>notCH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= 0.4</a:t>
            </a:r>
          </a:p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P(</a:t>
            </a:r>
            <a:r>
              <a:rPr lang="en-US" dirty="0" err="1" smtClean="0">
                <a:solidFill>
                  <a:schemeClr val="bg1"/>
                </a:solidFill>
              </a:rPr>
              <a:t>L|notAR</a:t>
            </a:r>
            <a:r>
              <a:rPr lang="en-US" dirty="0" smtClean="0">
                <a:solidFill>
                  <a:schemeClr val="bg1"/>
                </a:solidFill>
              </a:rPr>
              <a:t>, CH) </a:t>
            </a:r>
            <a:r>
              <a:rPr lang="en-US" dirty="0">
                <a:solidFill>
                  <a:schemeClr val="bg1"/>
                </a:solidFill>
              </a:rPr>
              <a:t>= 0.5</a:t>
            </a:r>
          </a:p>
          <a:p>
            <a:pPr eaLnBrk="0" fontAlgn="base" hangingPunct="0"/>
            <a:r>
              <a:rPr lang="en-US" dirty="0" smtClean="0">
                <a:solidFill>
                  <a:schemeClr val="bg1"/>
                </a:solidFill>
              </a:rPr>
              <a:t>P(</a:t>
            </a:r>
            <a:r>
              <a:rPr lang="en-US" dirty="0" err="1" smtClean="0">
                <a:solidFill>
                  <a:schemeClr val="bg1"/>
                </a:solidFill>
              </a:rPr>
              <a:t>L|notAR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notCH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0.8</a:t>
            </a:r>
          </a:p>
          <a:p>
            <a:pPr marL="0" indent="0" eaLnBrk="0" fontAlgn="base" hangingPunc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What’s the overall probability that the Rockies lose on a given day?</a:t>
            </a: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You find out that the Rockies lost today. What’s the probability that both Nolan and Charlie played well?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51614" y="2845436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39840" y="3448108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91051" y="3263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1397" y="38661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39840" y="1711038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21397" y="2129045"/>
            <a:ext cx="78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93193" y="2498377"/>
            <a:ext cx="1312106" cy="452966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88044" y="3632774"/>
            <a:ext cx="1246290" cy="418006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next week: Read Chapter 13.1-13.5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will be sent out by email tonight and will be due Monday, October 23.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will be handed back next week.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Bayes’ Law: a Graphical Proof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576" y="1825625"/>
            <a:ext cx="5960847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00426" y="3814763"/>
            <a:ext cx="2386012" cy="1271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8710" y="3871913"/>
            <a:ext cx="1247777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15576" y="3357563"/>
            <a:ext cx="3485249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37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Bayes’ Law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(think of “H” as “Hypothesis”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“E” as “Evidence”)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mr-IN" sz="3200" dirty="0" err="1" smtClean="0">
                <a:solidFill>
                  <a:schemeClr val="bg1"/>
                </a:solidFill>
              </a:rPr>
              <a:t>P</a:t>
            </a:r>
            <a:r>
              <a:rPr lang="mr-IN" sz="3200" dirty="0" smtClean="0">
                <a:solidFill>
                  <a:schemeClr val="bg1"/>
                </a:solidFill>
              </a:rPr>
              <a:t> </a:t>
            </a:r>
            <a:r>
              <a:rPr lang="mr-IN" sz="3200" dirty="0">
                <a:solidFill>
                  <a:schemeClr val="bg1"/>
                </a:solidFill>
              </a:rPr>
              <a:t>(H|E) =   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(E|H) *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</a:t>
            </a:r>
            <a:r>
              <a:rPr lang="mr-IN" sz="3200" dirty="0" err="1">
                <a:solidFill>
                  <a:schemeClr val="bg1"/>
                </a:solidFill>
              </a:rPr>
              <a:t>H</a:t>
            </a:r>
            <a:r>
              <a:rPr lang="mr-IN" sz="3200" dirty="0">
                <a:solidFill>
                  <a:schemeClr val="bg1"/>
                </a:solidFill>
              </a:rPr>
              <a:t>) /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</a:t>
            </a:r>
            <a:r>
              <a:rPr lang="mr-IN" sz="3200" dirty="0" err="1">
                <a:solidFill>
                  <a:schemeClr val="bg1"/>
                </a:solidFill>
              </a:rPr>
              <a:t>E</a:t>
            </a:r>
            <a:r>
              <a:rPr lang="mr-IN" sz="3200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Example of Bayes’ Law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one pocket, there are 3 quarters and one dime. In the other pocket, there are 3 dimes and one quarter. We don’t know which pocket (left or right) holds the 3 quarters.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 1: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We </a:t>
            </a:r>
            <a:r>
              <a:rPr lang="en-US" dirty="0">
                <a:solidFill>
                  <a:schemeClr val="bg1"/>
                </a:solidFill>
              </a:rPr>
              <a:t>reach into the left pocket and draw a coin at random. It’s a quarter. </a:t>
            </a:r>
            <a:r>
              <a:rPr lang="en-US" dirty="0" smtClean="0">
                <a:solidFill>
                  <a:schemeClr val="bg1"/>
                </a:solidFill>
              </a:rPr>
              <a:t>	What </a:t>
            </a:r>
            <a:r>
              <a:rPr lang="en-US" dirty="0">
                <a:solidFill>
                  <a:schemeClr val="bg1"/>
                </a:solidFill>
              </a:rPr>
              <a:t>is the probability that the left pocket is the one with the 3 </a:t>
            </a:r>
            <a:r>
              <a:rPr lang="en-US" dirty="0" smtClean="0">
                <a:solidFill>
                  <a:schemeClr val="bg1"/>
                </a:solidFill>
              </a:rPr>
              <a:t>quarters?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 2: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After our first experiment, we replace the coin in the left pocket and again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draw a coin at random. It’s a quarter. What is the probability that the left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pocket is the one with the 3 quarters?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 | Q)	=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P(Q|L) * P(L) / P(Q)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=		0.75 * 0.5 / ( (0.75 *0.5) + (0.25 * 0.5))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	0.75 * 0.5 / 0.5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		0.75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 (L | 2Qs)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=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P(2Qs | L) P(L) / P(2Qs)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0.5625 * 0.5  / ((0.5625 * 0.5) + (0.0625 * 0.5))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	0.5625/0.625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0.9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Initial Bayesian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5" y="1881042"/>
            <a:ext cx="4946073" cy="4533613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L means “Rockies Lose”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Probability of L = 0.4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Probability of not L = 0.6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 means “Mike’s in a bad mood”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M|L = 0.7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M| (not L) = 0.4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9927" y="351905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8327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286000" y="4121728"/>
            <a:ext cx="1302327" cy="2612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9364" y="3937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6699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793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Initial Bayesian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5" y="1881042"/>
            <a:ext cx="4946073" cy="4533613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L means “Rockies Lose”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Probability of L = 0.4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Probability of not L = 0.6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 means “Mike’s in a bad mood”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M|L = 0.7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M| (not L) = 0.4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9927" y="351905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8327" y="3545175"/>
            <a:ext cx="1136073" cy="1205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286000" y="4121728"/>
            <a:ext cx="1302327" cy="26120"/>
          </a:xfrm>
          <a:prstGeom prst="straightConnector1">
            <a:avLst/>
          </a:prstGeom>
          <a:ln w="2857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9364" y="3937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6699" y="3963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274365"/>
            <a:ext cx="367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run into Mike in the evening, and he is grumpy. What is the likelihood that the Rockies lost today?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1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39217</TotalTime>
  <Words>720</Words>
  <Application>Microsoft Macintosh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Bayesian Reasoning</vt:lpstr>
      <vt:lpstr>Administrivia</vt:lpstr>
      <vt:lpstr>Bayes’ Law: a Graphical Proof</vt:lpstr>
      <vt:lpstr>Bayes’ Law  (think of “H” as “Hypothesis”  and “E” as “Evidence”)</vt:lpstr>
      <vt:lpstr>An Example of Bayes’ Law</vt:lpstr>
      <vt:lpstr>Problem 1</vt:lpstr>
      <vt:lpstr>Problem 2</vt:lpstr>
      <vt:lpstr>An Initial Bayesian Network</vt:lpstr>
      <vt:lpstr>An Initial Bayesian Network</vt:lpstr>
      <vt:lpstr>PowerPoint Presentation</vt:lpstr>
      <vt:lpstr>PowerPoint Presentation</vt:lpstr>
      <vt:lpstr>PowerPoint Presentation</vt:lpstr>
      <vt:lpstr>PowerPoint Presentation</vt:lpstr>
      <vt:lpstr>How to think about this?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176</cp:revision>
  <dcterms:created xsi:type="dcterms:W3CDTF">2017-08-27T18:15:55Z</dcterms:created>
  <dcterms:modified xsi:type="dcterms:W3CDTF">2017-10-06T21:18:07Z</dcterms:modified>
</cp:coreProperties>
</file>