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2" r:id="rId3"/>
    <p:sldId id="417" r:id="rId4"/>
    <p:sldId id="416" r:id="rId5"/>
    <p:sldId id="420" r:id="rId6"/>
    <p:sldId id="421" r:id="rId7"/>
    <p:sldId id="418" r:id="rId8"/>
    <p:sldId id="419" r:id="rId9"/>
    <p:sldId id="422" r:id="rId10"/>
    <p:sldId id="423" r:id="rId11"/>
    <p:sldId id="424" r:id="rId12"/>
    <p:sldId id="427" r:id="rId13"/>
    <p:sldId id="429" r:id="rId14"/>
    <p:sldId id="428" r:id="rId15"/>
    <p:sldId id="425" r:id="rId16"/>
    <p:sldId id="4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8"/>
    <p:restoredTop sz="95872"/>
  </p:normalViewPr>
  <p:slideViewPr>
    <p:cSldViewPr snapToGrid="0" snapToObjects="1">
      <p:cViewPr>
        <p:scale>
          <a:sx n="89" d="100"/>
          <a:sy n="89" d="100"/>
        </p:scale>
        <p:origin x="30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742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42913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00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3724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F09F0-6685-134E-9BE2-1C41183F9C09}" type="datetimeFigureOut">
              <a:rPr lang="en-US" smtClean="0"/>
              <a:t>10/6/17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4794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F09F0-6685-134E-9BE2-1C41183F9C09}"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5393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F09F0-6685-134E-9BE2-1C41183F9C09}" type="datetimeFigureOut">
              <a:rPr lang="en-US" smtClean="0"/>
              <a:t>10/6/17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8591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F09F0-6685-134E-9BE2-1C41183F9C09}" type="datetimeFigureOut">
              <a:rPr lang="en-US" smtClean="0"/>
              <a:t>10/6/17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933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F09F0-6685-134E-9BE2-1C41183F9C09}" type="datetimeFigureOut">
              <a:rPr lang="en-US" smtClean="0"/>
              <a:t>10/6/17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1010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2315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10/6/17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9200518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09F0-6685-134E-9BE2-1C41183F9C09}" type="datetimeFigureOut">
              <a:rPr lang="en-US" smtClean="0"/>
              <a:t>10/6/17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443CD-A3A3-0E4C-A0E0-E92FEFFD023B}" type="slidenum">
              <a:rPr lang="en-US" smtClean="0"/>
              <a:t>‹#›</a:t>
            </a:fld>
            <a:endParaRPr lang="en-US"/>
          </a:p>
        </p:txBody>
      </p:sp>
    </p:spTree>
    <p:extLst>
      <p:ext uri="{BB962C8B-B14F-4D97-AF65-F5344CB8AC3E}">
        <p14:creationId xmlns:p14="http://schemas.microsoft.com/office/powerpoint/2010/main" val="133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726854"/>
          </a:xfrm>
        </p:spPr>
        <p:txBody>
          <a:bodyPr>
            <a:normAutofit fontScale="90000"/>
          </a:bodyPr>
          <a:lstStyle/>
          <a:p>
            <a:r>
              <a:rPr lang="en-US" dirty="0" smtClean="0">
                <a:solidFill>
                  <a:schemeClr val="bg1"/>
                </a:solidFill>
              </a:rPr>
              <a:t>Bayesian </a:t>
            </a:r>
            <a:r>
              <a:rPr lang="en-US" dirty="0" smtClean="0">
                <a:solidFill>
                  <a:schemeClr val="bg1"/>
                </a:solidFill>
              </a:rPr>
              <a:t>Networks, Continued</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CS</a:t>
            </a:r>
            <a:r>
              <a:rPr lang="en-US" dirty="0" smtClean="0">
                <a:solidFill>
                  <a:schemeClr val="bg1"/>
                </a:solidFill>
              </a:rPr>
              <a:t>CSCI 3202, Fall 2017</a:t>
            </a:r>
          </a:p>
          <a:p>
            <a:r>
              <a:rPr lang="en-US" dirty="0" smtClean="0">
                <a:solidFill>
                  <a:schemeClr val="bg1"/>
                </a:solidFill>
              </a:rPr>
              <a:t>Prof. Mike Eisenberg</a:t>
            </a:r>
          </a:p>
          <a:p>
            <a:r>
              <a:rPr lang="en-US" i="1" dirty="0" err="1" smtClean="0">
                <a:solidFill>
                  <a:schemeClr val="bg1"/>
                </a:solidFill>
              </a:rPr>
              <a:t>duck@cs.colorado.edu</a:t>
            </a:r>
            <a:endParaRPr lang="en-US" i="1" dirty="0" smtClean="0">
              <a:solidFill>
                <a:schemeClr val="bg1"/>
              </a:solidFill>
            </a:endParaRPr>
          </a:p>
        </p:txBody>
      </p:sp>
    </p:spTree>
    <p:extLst>
      <p:ext uri="{BB962C8B-B14F-4D97-AF65-F5344CB8AC3E}">
        <p14:creationId xmlns:p14="http://schemas.microsoft.com/office/powerpoint/2010/main" val="165930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939800" y="136525"/>
            <a:ext cx="9550400" cy="7363554"/>
          </a:xfrm>
          <a:prstGeom prst="rect">
            <a:avLst/>
          </a:prstGeom>
          <a:noFill/>
        </p:spPr>
        <p:txBody>
          <a:bodyPr wrap="square" rtlCol="0">
            <a:spAutoFit/>
          </a:bodyPr>
          <a:lstStyle/>
          <a:p>
            <a:pPr marL="0" indent="0">
              <a:buNone/>
            </a:pPr>
            <a:r>
              <a:rPr lang="en-US" dirty="0" smtClean="0">
                <a:solidFill>
                  <a:schemeClr val="bg1"/>
                </a:solidFill>
              </a:rPr>
              <a:t>	          		             AR 	</a:t>
            </a:r>
          </a:p>
          <a:p>
            <a:pPr marL="0" indent="0">
              <a:buNone/>
            </a:pPr>
            <a:r>
              <a:rPr lang="en-US" dirty="0">
                <a:solidFill>
                  <a:schemeClr val="bg1"/>
                </a:solidFill>
              </a:rPr>
              <a:t> </a:t>
            </a:r>
            <a:r>
              <a:rPr lang="en-US" dirty="0" smtClean="0">
                <a:solidFill>
                  <a:schemeClr val="bg1"/>
                </a:solidFill>
              </a:rPr>
              <a:t>                                             </a:t>
            </a:r>
            <a:r>
              <a:rPr lang="en-US" dirty="0" smtClean="0">
                <a:solidFill>
                  <a:srgbClr val="FF0000"/>
                </a:solidFill>
              </a:rPr>
              <a:t> </a:t>
            </a:r>
            <a:r>
              <a:rPr lang="en-US" strike="sngStrike" dirty="0" smtClean="0">
                <a:solidFill>
                  <a:srgbClr val="FF0000"/>
                </a:solidFill>
              </a:rPr>
              <a:t>0.6</a:t>
            </a:r>
            <a:r>
              <a:rPr lang="en-US" strike="sngStrike" dirty="0" smtClean="0">
                <a:solidFill>
                  <a:srgbClr val="FF0000"/>
                </a:solidFill>
              </a:rPr>
              <a:t>.</a:t>
            </a:r>
            <a:r>
              <a:rPr lang="en-US" dirty="0" smtClean="0">
                <a:solidFill>
                  <a:srgbClr val="FF0000"/>
                </a:solidFill>
              </a:rPr>
              <a:t> 1</a:t>
            </a:r>
            <a:endParaRPr lang="en-US" strike="sngStrike" dirty="0">
              <a:solidFill>
                <a:schemeClr val="bg1"/>
              </a:solidFill>
            </a:endParaRPr>
          </a:p>
          <a:p>
            <a:pPr marL="0" indent="0">
              <a:buNone/>
            </a:pPr>
            <a:r>
              <a:rPr lang="en-US" dirty="0" smtClean="0">
                <a:solidFill>
                  <a:schemeClr val="bg1"/>
                </a:solidFill>
              </a:rPr>
              <a:t>       	                                   CH</a:t>
            </a:r>
          </a:p>
          <a:p>
            <a:pPr marL="0" indent="0">
              <a:buNone/>
            </a:pPr>
            <a:r>
              <a:rPr lang="en-US" dirty="0" smtClean="0">
                <a:solidFill>
                  <a:schemeClr val="bg1"/>
                </a:solidFill>
              </a:rPr>
              <a:t>                                     </a:t>
            </a:r>
            <a:r>
              <a:rPr lang="en-US" dirty="0" smtClean="0">
                <a:solidFill>
                  <a:srgbClr val="FF0000"/>
                </a:solidFill>
              </a:rPr>
              <a:t>0.5              </a:t>
            </a:r>
            <a:r>
              <a:rPr lang="en-US" dirty="0" smtClean="0">
                <a:solidFill>
                  <a:srgbClr val="00B0F0"/>
                </a:solidFill>
              </a:rPr>
              <a:t>0.5</a:t>
            </a:r>
            <a:endParaRPr lang="en-US" dirty="0">
              <a:solidFill>
                <a:srgbClr val="FF0000"/>
              </a:solidFill>
            </a:endParaRPr>
          </a:p>
          <a:p>
            <a:pPr marL="0" indent="0">
              <a:buNone/>
            </a:pPr>
            <a:r>
              <a:rPr lang="en-US" dirty="0" smtClean="0">
                <a:solidFill>
                  <a:schemeClr val="bg1"/>
                </a:solidFill>
              </a:rPr>
              <a:t> 	                          L                          L  </a:t>
            </a:r>
          </a:p>
          <a:p>
            <a:pPr marL="0" indent="0">
              <a:buNone/>
            </a:pPr>
            <a:r>
              <a:rPr lang="en-US" dirty="0" smtClean="0">
                <a:solidFill>
                  <a:schemeClr val="bg1"/>
                </a:solidFill>
              </a:rPr>
              <a:t>                               </a:t>
            </a:r>
            <a:r>
              <a:rPr lang="en-US" dirty="0" smtClean="0">
                <a:solidFill>
                  <a:srgbClr val="FF0000"/>
                </a:solidFill>
              </a:rPr>
              <a:t>0.3</a:t>
            </a:r>
            <a:r>
              <a:rPr lang="en-US" dirty="0">
                <a:solidFill>
                  <a:srgbClr val="FF0000"/>
                </a:solidFill>
              </a:rPr>
              <a:t> </a:t>
            </a:r>
            <a:r>
              <a:rPr lang="en-US" dirty="0" smtClean="0">
                <a:solidFill>
                  <a:srgbClr val="FF0000"/>
                </a:solidFill>
              </a:rPr>
              <a:t>  </a:t>
            </a:r>
            <a:r>
              <a:rPr lang="en-US" dirty="0" smtClean="0">
                <a:solidFill>
                  <a:srgbClr val="00B0F0"/>
                </a:solidFill>
              </a:rPr>
              <a:t>0.7           </a:t>
            </a:r>
            <a:r>
              <a:rPr lang="en-US" dirty="0" smtClean="0">
                <a:solidFill>
                  <a:srgbClr val="FF0000"/>
                </a:solidFill>
              </a:rPr>
              <a:t>0.4      </a:t>
            </a:r>
            <a:r>
              <a:rPr lang="en-US" dirty="0" smtClean="0">
                <a:solidFill>
                  <a:srgbClr val="00B0F0"/>
                </a:solidFill>
              </a:rPr>
              <a:t>0.6</a:t>
            </a:r>
            <a:endParaRPr lang="en-US" dirty="0" smtClean="0">
              <a:solidFill>
                <a:schemeClr val="bg1"/>
              </a:solidFill>
            </a:endParaRPr>
          </a:p>
          <a:p>
            <a:pPr marL="0" indent="0">
              <a:buNone/>
            </a:pPr>
            <a:r>
              <a:rPr lang="en-US" dirty="0" smtClean="0">
                <a:solidFill>
                  <a:schemeClr val="bg1"/>
                </a:solidFill>
              </a:rPr>
              <a:t>                             M          M</a:t>
            </a:r>
            <a:r>
              <a:rPr lang="en-US" dirty="0">
                <a:solidFill>
                  <a:schemeClr val="bg1"/>
                </a:solidFill>
              </a:rPr>
              <a:t> </a:t>
            </a:r>
            <a:r>
              <a:rPr lang="en-US" dirty="0" smtClean="0">
                <a:solidFill>
                  <a:schemeClr val="bg1"/>
                </a:solidFill>
              </a:rPr>
              <a:t>       M</a:t>
            </a:r>
            <a:r>
              <a:rPr lang="en-US" dirty="0" smtClean="0">
                <a:solidFill>
                  <a:schemeClr val="bg1"/>
                </a:solidFill>
              </a:rPr>
              <a:t>                 M</a:t>
            </a:r>
          </a:p>
          <a:p>
            <a:pPr marL="0" indent="0">
              <a:buNone/>
            </a:pPr>
            <a:r>
              <a:rPr lang="en-US" dirty="0" smtClean="0">
                <a:solidFill>
                  <a:schemeClr val="bg1"/>
                </a:solidFill>
              </a:rPr>
              <a:t>                            </a:t>
            </a:r>
            <a:r>
              <a:rPr lang="en-US" dirty="0" smtClean="0">
                <a:solidFill>
                  <a:srgbClr val="00B0F0"/>
                </a:solidFill>
              </a:rPr>
              <a:t>0.3</a:t>
            </a:r>
            <a:r>
              <a:rPr lang="en-US" dirty="0" smtClean="0">
                <a:solidFill>
                  <a:srgbClr val="FF0000"/>
                </a:solidFill>
              </a:rPr>
              <a:t>         </a:t>
            </a:r>
            <a:r>
              <a:rPr lang="en-US" dirty="0" smtClean="0">
                <a:solidFill>
                  <a:srgbClr val="00B0F0"/>
                </a:solidFill>
              </a:rPr>
              <a:t>0.6</a:t>
            </a:r>
            <a:r>
              <a:rPr lang="en-US" dirty="0">
                <a:solidFill>
                  <a:srgbClr val="00B0F0"/>
                </a:solidFill>
              </a:rPr>
              <a:t> </a:t>
            </a:r>
            <a:r>
              <a:rPr lang="en-US" dirty="0" smtClean="0">
                <a:solidFill>
                  <a:srgbClr val="00B0F0"/>
                </a:solidFill>
              </a:rPr>
              <a:t>    0.3               0.6</a:t>
            </a:r>
            <a:endParaRPr lang="en-US" dirty="0" smtClean="0">
              <a:solidFill>
                <a:schemeClr val="bg1"/>
              </a:solidFill>
            </a:endParaRPr>
          </a:p>
          <a:p>
            <a:pPr marL="0" indent="0">
              <a:buNone/>
            </a:pPr>
            <a:r>
              <a:rPr lang="en-US" dirty="0" smtClean="0">
                <a:solidFill>
                  <a:schemeClr val="bg1"/>
                </a:solidFill>
              </a:rPr>
              <a:t>                             B            B         B                   B</a:t>
            </a:r>
            <a:endParaRPr lang="en-US" dirty="0">
              <a:solidFill>
                <a:schemeClr val="bg1"/>
              </a:solidFill>
            </a:endParaRPr>
          </a:p>
          <a:p>
            <a:pPr marL="0" indent="0">
              <a:buNone/>
            </a:pPr>
            <a:r>
              <a:rPr lang="en-US" dirty="0" smtClean="0">
                <a:solidFill>
                  <a:schemeClr val="bg1"/>
                </a:solidFill>
              </a:rPr>
              <a:t>                      </a:t>
            </a:r>
            <a:r>
              <a:rPr lang="en-US" dirty="0" smtClean="0">
                <a:solidFill>
                  <a:srgbClr val="FF0000"/>
                </a:solidFill>
              </a:rPr>
              <a:t>0.8</a:t>
            </a:r>
            <a:r>
              <a:rPr lang="en-US" dirty="0" smtClean="0">
                <a:solidFill>
                  <a:srgbClr val="FF0000"/>
                </a:solidFill>
              </a:rPr>
              <a:t>   </a:t>
            </a:r>
            <a:r>
              <a:rPr lang="en-US" dirty="0" smtClean="0">
                <a:solidFill>
                  <a:srgbClr val="00B0F0"/>
                </a:solidFill>
              </a:rPr>
              <a:t>0.2   </a:t>
            </a:r>
            <a:r>
              <a:rPr lang="en-US" dirty="0" smtClean="0">
                <a:solidFill>
                  <a:srgbClr val="FF0000"/>
                </a:solidFill>
              </a:rPr>
              <a:t>0.6 </a:t>
            </a:r>
            <a:r>
              <a:rPr lang="en-US" dirty="0" smtClean="0">
                <a:solidFill>
                  <a:srgbClr val="00B0F0"/>
                </a:solidFill>
              </a:rPr>
              <a:t>0.4  </a:t>
            </a:r>
            <a:r>
              <a:rPr lang="en-US" dirty="0" smtClean="0">
                <a:solidFill>
                  <a:srgbClr val="FF0000"/>
                </a:solidFill>
              </a:rPr>
              <a:t>0.8 </a:t>
            </a:r>
            <a:r>
              <a:rPr lang="en-US" dirty="0" smtClean="0">
                <a:solidFill>
                  <a:srgbClr val="00B0F0"/>
                </a:solidFill>
              </a:rPr>
              <a:t>0.2       </a:t>
            </a:r>
            <a:r>
              <a:rPr lang="en-US" dirty="0" smtClean="0">
                <a:solidFill>
                  <a:srgbClr val="FF0000"/>
                </a:solidFill>
              </a:rPr>
              <a:t>0.6  </a:t>
            </a:r>
            <a:r>
              <a:rPr lang="en-US" dirty="0" smtClean="0">
                <a:solidFill>
                  <a:srgbClr val="00B0F0"/>
                </a:solidFill>
              </a:rPr>
              <a:t>0.4</a:t>
            </a:r>
          </a:p>
          <a:p>
            <a:pPr marL="0" indent="0">
              <a:buNone/>
            </a:pPr>
            <a:r>
              <a:rPr lang="en-US" dirty="0">
                <a:solidFill>
                  <a:srgbClr val="00B0F0"/>
                </a:solidFill>
              </a:rPr>
              <a:t> </a:t>
            </a:r>
            <a:r>
              <a:rPr lang="en-US" dirty="0" smtClean="0">
                <a:solidFill>
                  <a:srgbClr val="00B0F0"/>
                </a:solidFill>
              </a:rPr>
              <a:t>                   </a:t>
            </a:r>
            <a:r>
              <a:rPr lang="en-US" sz="2000" dirty="0" smtClean="0">
                <a:solidFill>
                  <a:srgbClr val="FF0000"/>
                </a:solidFill>
              </a:rPr>
              <a:t>0.036   </a:t>
            </a:r>
            <a:r>
              <a:rPr lang="en-US" sz="2000" dirty="0" smtClean="0">
                <a:solidFill>
                  <a:srgbClr val="00B0F0"/>
                </a:solidFill>
              </a:rPr>
              <a:t>0.009   </a:t>
            </a:r>
            <a:r>
              <a:rPr lang="en-US" sz="2000" dirty="0" smtClean="0">
                <a:solidFill>
                  <a:srgbClr val="FF0000"/>
                </a:solidFill>
              </a:rPr>
              <a:t>0.126  </a:t>
            </a:r>
            <a:r>
              <a:rPr lang="en-US" sz="2000" dirty="0" smtClean="0">
                <a:solidFill>
                  <a:srgbClr val="00B0F0"/>
                </a:solidFill>
              </a:rPr>
              <a:t>0.084  </a:t>
            </a:r>
            <a:r>
              <a:rPr lang="en-US" sz="2000" dirty="0" smtClean="0">
                <a:solidFill>
                  <a:srgbClr val="FF0000"/>
                </a:solidFill>
              </a:rPr>
              <a:t>0.048  </a:t>
            </a:r>
            <a:r>
              <a:rPr lang="en-US" sz="2000" dirty="0" smtClean="0">
                <a:solidFill>
                  <a:srgbClr val="00B0F0"/>
                </a:solidFill>
              </a:rPr>
              <a:t>0.012  </a:t>
            </a:r>
            <a:r>
              <a:rPr lang="en-US" sz="2000" dirty="0" smtClean="0">
                <a:solidFill>
                  <a:srgbClr val="FF0000"/>
                </a:solidFill>
              </a:rPr>
              <a:t>0.108</a:t>
            </a:r>
            <a:r>
              <a:rPr lang="en-US" sz="2000" dirty="0" smtClean="0">
                <a:solidFill>
                  <a:srgbClr val="00B0F0"/>
                </a:solidFill>
              </a:rPr>
              <a:t>  0.072</a:t>
            </a:r>
          </a:p>
          <a:p>
            <a:pPr marL="0" indent="0">
              <a:buNone/>
            </a:pPr>
            <a:endParaRPr lang="en-US" sz="2000" dirty="0">
              <a:solidFill>
                <a:srgbClr val="00B0F0"/>
              </a:solidFill>
            </a:endParaRPr>
          </a:p>
          <a:p>
            <a:pPr marL="0" indent="0">
              <a:buNone/>
            </a:pPr>
            <a:r>
              <a:rPr lang="en-US" sz="2000" dirty="0" smtClean="0">
                <a:solidFill>
                  <a:srgbClr val="FF0000"/>
                </a:solidFill>
              </a:rPr>
              <a:t>                  0.318 Bud Grumpy</a:t>
            </a:r>
            <a:r>
              <a:rPr lang="en-US" sz="2000" dirty="0" smtClean="0">
                <a:solidFill>
                  <a:srgbClr val="FF0000"/>
                </a:solidFill>
              </a:rPr>
              <a:t>   </a:t>
            </a:r>
            <a:r>
              <a:rPr lang="en-US" sz="2000" dirty="0" smtClean="0">
                <a:solidFill>
                  <a:srgbClr val="00B0F0"/>
                </a:solidFill>
              </a:rPr>
              <a:t>0.177 Bud not Grumpy   </a:t>
            </a:r>
            <a:r>
              <a:rPr lang="en-US" sz="2000" dirty="0" smtClean="0">
                <a:solidFill>
                  <a:schemeClr val="bg1"/>
                </a:solidFill>
              </a:rPr>
              <a:t>0.318/0.495 = 0.64</a:t>
            </a:r>
            <a:r>
              <a:rPr lang="en-US" sz="2000" dirty="0" smtClean="0">
                <a:solidFill>
                  <a:srgbClr val="00B0F0"/>
                </a:solidFill>
              </a:rPr>
              <a:t>	</a:t>
            </a:r>
            <a:endParaRPr lang="en-US" sz="2000" dirty="0">
              <a:solidFill>
                <a:srgbClr val="FF0000"/>
              </a:solidFill>
            </a:endParaRPr>
          </a:p>
          <a:p>
            <a:pPr lvl="1"/>
            <a:endParaRPr lang="en-US" dirty="0" smtClean="0">
              <a:solidFill>
                <a:srgbClr val="FF0000"/>
              </a:solidFill>
            </a:endParaRPr>
          </a:p>
          <a:p>
            <a:endParaRPr lang="en-US" dirty="0">
              <a:solidFill>
                <a:schemeClr val="bg1"/>
              </a:solidFill>
            </a:endParaRPr>
          </a:p>
        </p:txBody>
      </p:sp>
    </p:spTree>
    <p:extLst>
      <p:ext uri="{BB962C8B-B14F-4D97-AF65-F5344CB8AC3E}">
        <p14:creationId xmlns:p14="http://schemas.microsoft.com/office/powerpoint/2010/main" val="119907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How do we create Bayesian network nodes?</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The probability of a variable may be a natural function of the probability of its ancestors. (An example is the “Noisy OR” function from the book.)</a:t>
            </a:r>
            <a:endParaRPr lang="en-US" dirty="0">
              <a:solidFill>
                <a:schemeClr val="bg1"/>
              </a:solidFill>
            </a:endParaRPr>
          </a:p>
          <a:p>
            <a:endParaRPr lang="en-US" dirty="0"/>
          </a:p>
        </p:txBody>
      </p:sp>
    </p:spTree>
    <p:extLst>
      <p:ext uri="{BB962C8B-B14F-4D97-AF65-F5344CB8AC3E}">
        <p14:creationId xmlns:p14="http://schemas.microsoft.com/office/powerpoint/2010/main" val="190327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Bayesian networks: a recap so far</a:t>
            </a:r>
            <a:r>
              <a:rPr lang="mr-IN"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endParaRPr lang="en-US" dirty="0" smtClean="0">
              <a:solidFill>
                <a:schemeClr val="bg1"/>
              </a:solidFill>
            </a:endParaRPr>
          </a:p>
          <a:p>
            <a:pPr marL="0" indent="0">
              <a:buNone/>
            </a:pPr>
            <a:r>
              <a:rPr lang="en-US" dirty="0" smtClean="0">
                <a:solidFill>
                  <a:schemeClr val="bg1"/>
                </a:solidFill>
              </a:rPr>
              <a:t>These </a:t>
            </a:r>
            <a:r>
              <a:rPr lang="en-US" dirty="0">
                <a:solidFill>
                  <a:schemeClr val="bg1"/>
                </a:solidFill>
              </a:rPr>
              <a:t>are </a:t>
            </a:r>
            <a:r>
              <a:rPr lang="en-US" i="1" dirty="0">
                <a:solidFill>
                  <a:schemeClr val="bg1"/>
                </a:solidFill>
              </a:rPr>
              <a:t>directed acyclic graphs</a:t>
            </a:r>
            <a:r>
              <a:rPr lang="en-US" dirty="0">
                <a:solidFill>
                  <a:schemeClr val="bg1"/>
                </a:solidFill>
              </a:rPr>
              <a:t> (in particular, </a:t>
            </a:r>
            <a:r>
              <a:rPr lang="en-US" b="1" dirty="0">
                <a:solidFill>
                  <a:schemeClr val="bg1"/>
                </a:solidFill>
              </a:rPr>
              <a:t>no feedback loops</a:t>
            </a:r>
            <a:r>
              <a:rPr lang="en-US" dirty="0">
                <a:solidFill>
                  <a:schemeClr val="bg1"/>
                </a:solidFill>
              </a:rPr>
              <a:t>)</a:t>
            </a:r>
            <a:r>
              <a:rPr lang="en-US" i="1" dirty="0">
                <a:solidFill>
                  <a:schemeClr val="bg1"/>
                </a:solidFill>
              </a:rPr>
              <a:t> </a:t>
            </a:r>
            <a:r>
              <a:rPr lang="en-US" dirty="0">
                <a:solidFill>
                  <a:schemeClr val="bg1"/>
                </a:solidFill>
              </a:rPr>
              <a:t>in which nodes represent events (an experimental observation, an event that might cause an observation) and edges represent “influence” or “cause”</a:t>
            </a:r>
            <a:endParaRPr lang="en-US" i="1" dirty="0">
              <a:solidFill>
                <a:schemeClr val="bg1"/>
              </a:solidFill>
            </a:endParaRPr>
          </a:p>
          <a:p>
            <a:endParaRPr lang="en-US" dirty="0"/>
          </a:p>
        </p:txBody>
      </p:sp>
    </p:spTree>
    <p:extLst>
      <p:ext uri="{BB962C8B-B14F-4D97-AF65-F5344CB8AC3E}">
        <p14:creationId xmlns:p14="http://schemas.microsoft.com/office/powerpoint/2010/main" val="72015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0713" y="1266825"/>
            <a:ext cx="8610600" cy="4631840"/>
          </a:xfrm>
          <a:prstGeom prst="rect">
            <a:avLst/>
          </a:prstGeom>
        </p:spPr>
      </p:pic>
    </p:spTree>
    <p:extLst>
      <p:ext uri="{BB962C8B-B14F-4D97-AF65-F5344CB8AC3E}">
        <p14:creationId xmlns:p14="http://schemas.microsoft.com/office/powerpoint/2010/main" val="34379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chemeClr val="bg1"/>
                </a:solidFill>
              </a:rPr>
              <a:t>The networks that we have looked at so far have the nice property that there is (at most) only one possible path of causal influence between any two nodes</a:t>
            </a:r>
            <a:endParaRPr lang="en-US" dirty="0">
              <a:solidFill>
                <a:schemeClr val="bg1"/>
              </a:solidFill>
            </a:endParaRPr>
          </a:p>
          <a:p>
            <a:endParaRPr lang="en-US" dirty="0"/>
          </a:p>
        </p:txBody>
      </p:sp>
      <p:sp>
        <p:nvSpPr>
          <p:cNvPr id="6" name="Oval 5"/>
          <p:cNvSpPr/>
          <p:nvPr/>
        </p:nvSpPr>
        <p:spPr>
          <a:xfrm>
            <a:off x="3000375" y="4001294"/>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53075" y="3093244"/>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553075" y="5137149"/>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10512" y="4001294"/>
            <a:ext cx="1085850" cy="1100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7" idx="2"/>
          </p:cNvCxnSpPr>
          <p:nvPr/>
        </p:nvCxnSpPr>
        <p:spPr>
          <a:xfrm flipV="1">
            <a:off x="4086225" y="3643313"/>
            <a:ext cx="1466850" cy="657225"/>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19537" y="4976813"/>
            <a:ext cx="1633537" cy="482599"/>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38925" y="3518695"/>
            <a:ext cx="1633537" cy="482599"/>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3"/>
          </p:cNvCxnSpPr>
          <p:nvPr/>
        </p:nvCxnSpPr>
        <p:spPr>
          <a:xfrm flipV="1">
            <a:off x="6638925" y="4940320"/>
            <a:ext cx="1430606" cy="814368"/>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18" name="Multiply 17"/>
          <p:cNvSpPr/>
          <p:nvPr/>
        </p:nvSpPr>
        <p:spPr>
          <a:xfrm>
            <a:off x="6910387" y="4901407"/>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79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Nolan and Charlie help the Rockies independently</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en-US" dirty="0" smtClean="0">
                <a:solidFill>
                  <a:schemeClr val="bg1"/>
                </a:solidFill>
              </a:rPr>
              <a:t>	Nolan</a:t>
            </a:r>
            <a:r>
              <a:rPr lang="mr-IN" dirty="0">
                <a:solidFill>
                  <a:schemeClr val="bg1"/>
                </a:solidFill>
              </a:rPr>
              <a:t>	 	</a:t>
            </a:r>
            <a:r>
              <a:rPr lang="mr-IN" dirty="0" smtClean="0">
                <a:solidFill>
                  <a:schemeClr val="bg1"/>
                </a:solidFill>
              </a:rPr>
              <a:t>C</a:t>
            </a:r>
            <a:r>
              <a:rPr lang="en-US" dirty="0" err="1" smtClean="0">
                <a:solidFill>
                  <a:schemeClr val="bg1"/>
                </a:solidFill>
              </a:rPr>
              <a:t>harlie</a:t>
            </a:r>
            <a:r>
              <a:rPr lang="mr-IN" dirty="0">
                <a:solidFill>
                  <a:schemeClr val="bg1"/>
                </a:solidFill>
              </a:rPr>
              <a:t>	</a:t>
            </a:r>
            <a:r>
              <a:rPr lang="mr-IN" dirty="0" err="1">
                <a:solidFill>
                  <a:schemeClr val="bg1"/>
                </a:solidFill>
              </a:rPr>
              <a:t>P</a:t>
            </a:r>
            <a:r>
              <a:rPr lang="mr-IN" dirty="0">
                <a:solidFill>
                  <a:schemeClr val="bg1"/>
                </a:solidFill>
              </a:rPr>
              <a:t>(L) 		</a:t>
            </a:r>
            <a:r>
              <a:rPr lang="mr-IN" dirty="0" err="1">
                <a:solidFill>
                  <a:schemeClr val="bg1"/>
                </a:solidFill>
              </a:rPr>
              <a:t>P</a:t>
            </a:r>
            <a:r>
              <a:rPr lang="mr-IN" dirty="0">
                <a:solidFill>
                  <a:schemeClr val="bg1"/>
                </a:solidFill>
              </a:rPr>
              <a:t>(</a:t>
            </a:r>
            <a:r>
              <a:rPr lang="mr-IN" dirty="0" err="1">
                <a:solidFill>
                  <a:schemeClr val="bg1"/>
                </a:solidFill>
              </a:rPr>
              <a:t>not</a:t>
            </a:r>
            <a:r>
              <a:rPr lang="mr-IN" dirty="0">
                <a:solidFill>
                  <a:schemeClr val="bg1"/>
                </a:solidFill>
              </a:rPr>
              <a:t> L)</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a:solidFill>
                  <a:schemeClr val="bg1"/>
                </a:solidFill>
              </a:rPr>
              <a:t>F</a:t>
            </a:r>
            <a:r>
              <a:rPr lang="mr-IN" dirty="0">
                <a:solidFill>
                  <a:schemeClr val="bg1"/>
                </a:solidFill>
              </a:rPr>
              <a:t>		1		0</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a:solidFill>
                  <a:schemeClr val="bg1"/>
                </a:solidFill>
              </a:rPr>
              <a:t>F</a:t>
            </a:r>
            <a:r>
              <a:rPr lang="mr-IN" dirty="0">
                <a:solidFill>
                  <a:schemeClr val="bg1"/>
                </a:solidFill>
              </a:rPr>
              <a:t>		0.5		0.5</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smtClean="0">
                <a:solidFill>
                  <a:schemeClr val="bg1"/>
                </a:solidFill>
              </a:rPr>
              <a:t>T</a:t>
            </a:r>
            <a:r>
              <a:rPr lang="mr-IN" dirty="0">
                <a:solidFill>
                  <a:schemeClr val="bg1"/>
                </a:solidFill>
              </a:rPr>
              <a:t>		0.3		0.7</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smtClean="0">
                <a:solidFill>
                  <a:schemeClr val="bg1"/>
                </a:solidFill>
              </a:rPr>
              <a:t>T</a:t>
            </a:r>
            <a:r>
              <a:rPr lang="mr-IN" dirty="0">
                <a:solidFill>
                  <a:schemeClr val="bg1"/>
                </a:solidFill>
              </a:rPr>
              <a:t>		?		?</a:t>
            </a:r>
            <a:endParaRPr lang="mr-IN" dirty="0">
              <a:solidFill>
                <a:schemeClr val="bg1"/>
              </a:solidFill>
            </a:endParaRPr>
          </a:p>
          <a:p>
            <a:endParaRPr lang="en-US" dirty="0"/>
          </a:p>
        </p:txBody>
      </p:sp>
    </p:spTree>
    <p:extLst>
      <p:ext uri="{BB962C8B-B14F-4D97-AF65-F5344CB8AC3E}">
        <p14:creationId xmlns:p14="http://schemas.microsoft.com/office/powerpoint/2010/main" val="314033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Nolan and Charlie help the Rockies independently</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en-US" dirty="0" smtClean="0">
                <a:solidFill>
                  <a:schemeClr val="bg1"/>
                </a:solidFill>
              </a:rPr>
              <a:t>	Nolan</a:t>
            </a:r>
            <a:r>
              <a:rPr lang="mr-IN" dirty="0">
                <a:solidFill>
                  <a:schemeClr val="bg1"/>
                </a:solidFill>
              </a:rPr>
              <a:t>	 	</a:t>
            </a:r>
            <a:r>
              <a:rPr lang="mr-IN" dirty="0" smtClean="0">
                <a:solidFill>
                  <a:schemeClr val="bg1"/>
                </a:solidFill>
              </a:rPr>
              <a:t>C</a:t>
            </a:r>
            <a:r>
              <a:rPr lang="en-US" dirty="0" err="1" smtClean="0">
                <a:solidFill>
                  <a:schemeClr val="bg1"/>
                </a:solidFill>
              </a:rPr>
              <a:t>harlie</a:t>
            </a:r>
            <a:r>
              <a:rPr lang="mr-IN" dirty="0">
                <a:solidFill>
                  <a:schemeClr val="bg1"/>
                </a:solidFill>
              </a:rPr>
              <a:t>	</a:t>
            </a:r>
            <a:r>
              <a:rPr lang="mr-IN" dirty="0" err="1">
                <a:solidFill>
                  <a:schemeClr val="bg1"/>
                </a:solidFill>
              </a:rPr>
              <a:t>P</a:t>
            </a:r>
            <a:r>
              <a:rPr lang="mr-IN" dirty="0">
                <a:solidFill>
                  <a:schemeClr val="bg1"/>
                </a:solidFill>
              </a:rPr>
              <a:t>(L) 		</a:t>
            </a:r>
            <a:r>
              <a:rPr lang="mr-IN" dirty="0" err="1">
                <a:solidFill>
                  <a:schemeClr val="bg1"/>
                </a:solidFill>
              </a:rPr>
              <a:t>P</a:t>
            </a:r>
            <a:r>
              <a:rPr lang="mr-IN" dirty="0">
                <a:solidFill>
                  <a:schemeClr val="bg1"/>
                </a:solidFill>
              </a:rPr>
              <a:t>(</a:t>
            </a:r>
            <a:r>
              <a:rPr lang="mr-IN" dirty="0" err="1">
                <a:solidFill>
                  <a:schemeClr val="bg1"/>
                </a:solidFill>
              </a:rPr>
              <a:t>not</a:t>
            </a:r>
            <a:r>
              <a:rPr lang="mr-IN" dirty="0">
                <a:solidFill>
                  <a:schemeClr val="bg1"/>
                </a:solidFill>
              </a:rPr>
              <a:t> L)</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a:solidFill>
                  <a:schemeClr val="bg1"/>
                </a:solidFill>
              </a:rPr>
              <a:t>F</a:t>
            </a:r>
            <a:r>
              <a:rPr lang="mr-IN" dirty="0">
                <a:solidFill>
                  <a:schemeClr val="bg1"/>
                </a:solidFill>
              </a:rPr>
              <a:t>		1		0</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a:solidFill>
                  <a:schemeClr val="bg1"/>
                </a:solidFill>
              </a:rPr>
              <a:t>F</a:t>
            </a:r>
            <a:r>
              <a:rPr lang="mr-IN" dirty="0">
                <a:solidFill>
                  <a:schemeClr val="bg1"/>
                </a:solidFill>
              </a:rPr>
              <a:t>		0.5		0.5</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F</a:t>
            </a:r>
            <a:r>
              <a:rPr lang="mr-IN" dirty="0">
                <a:solidFill>
                  <a:schemeClr val="bg1"/>
                </a:solidFill>
              </a:rPr>
              <a:t>		</a:t>
            </a:r>
            <a:r>
              <a:rPr lang="mr-IN" dirty="0" err="1" smtClean="0">
                <a:solidFill>
                  <a:schemeClr val="bg1"/>
                </a:solidFill>
              </a:rPr>
              <a:t>T</a:t>
            </a:r>
            <a:r>
              <a:rPr lang="mr-IN" dirty="0">
                <a:solidFill>
                  <a:schemeClr val="bg1"/>
                </a:solidFill>
              </a:rPr>
              <a:t>		0.3		0.7</a:t>
            </a:r>
            <a:endParaRPr lang="mr-IN" dirty="0">
              <a:solidFill>
                <a:schemeClr val="bg1"/>
              </a:solidFill>
            </a:endParaRPr>
          </a:p>
          <a:p>
            <a:pPr marL="0" indent="0" fontAlgn="base">
              <a:buNone/>
            </a:pPr>
            <a:r>
              <a:rPr lang="en-US" dirty="0" smtClean="0">
                <a:solidFill>
                  <a:schemeClr val="bg1"/>
                </a:solidFill>
              </a:rPr>
              <a:t>	</a:t>
            </a:r>
            <a:r>
              <a:rPr lang="mr-IN" dirty="0" err="1" smtClean="0">
                <a:solidFill>
                  <a:schemeClr val="bg1"/>
                </a:solidFill>
              </a:rPr>
              <a:t>T</a:t>
            </a:r>
            <a:r>
              <a:rPr lang="mr-IN" dirty="0">
                <a:solidFill>
                  <a:schemeClr val="bg1"/>
                </a:solidFill>
              </a:rPr>
              <a:t>		</a:t>
            </a:r>
            <a:r>
              <a:rPr lang="mr-IN" dirty="0" err="1" smtClean="0">
                <a:solidFill>
                  <a:schemeClr val="bg1"/>
                </a:solidFill>
              </a:rPr>
              <a:t>T</a:t>
            </a:r>
            <a:r>
              <a:rPr lang="mr-IN" dirty="0">
                <a:solidFill>
                  <a:schemeClr val="bg1"/>
                </a:solidFill>
              </a:rPr>
              <a:t>		</a:t>
            </a:r>
            <a:r>
              <a:rPr lang="en-US" dirty="0" smtClean="0">
                <a:solidFill>
                  <a:schemeClr val="bg1"/>
                </a:solidFill>
              </a:rPr>
              <a:t>0.15</a:t>
            </a:r>
            <a:r>
              <a:rPr lang="mr-IN" dirty="0">
                <a:solidFill>
                  <a:schemeClr val="bg1"/>
                </a:solidFill>
              </a:rPr>
              <a:t>		</a:t>
            </a:r>
            <a:r>
              <a:rPr lang="en-US" dirty="0" smtClean="0">
                <a:solidFill>
                  <a:schemeClr val="bg1"/>
                </a:solidFill>
              </a:rPr>
              <a:t>0.85</a:t>
            </a:r>
            <a:endParaRPr lang="mr-IN" dirty="0">
              <a:solidFill>
                <a:schemeClr val="bg1"/>
              </a:solidFill>
            </a:endParaRPr>
          </a:p>
          <a:p>
            <a:endParaRPr lang="en-US" dirty="0" smtClean="0"/>
          </a:p>
          <a:p>
            <a:pPr marL="0" indent="0">
              <a:buNone/>
            </a:pPr>
            <a:r>
              <a:rPr lang="en-US" dirty="0">
                <a:solidFill>
                  <a:schemeClr val="bg1"/>
                </a:solidFill>
              </a:rPr>
              <a:t>The reasoning is that of the 50 percent of games that </a:t>
            </a:r>
            <a:r>
              <a:rPr lang="en-US" dirty="0" smtClean="0">
                <a:solidFill>
                  <a:schemeClr val="bg1"/>
                </a:solidFill>
              </a:rPr>
              <a:t>Nolan </a:t>
            </a:r>
            <a:r>
              <a:rPr lang="en-US" dirty="0">
                <a:solidFill>
                  <a:schemeClr val="bg1"/>
                </a:solidFill>
              </a:rPr>
              <a:t>fails to win “on his own”, </a:t>
            </a:r>
            <a:r>
              <a:rPr lang="en-US" dirty="0" smtClean="0">
                <a:solidFill>
                  <a:schemeClr val="bg1"/>
                </a:solidFill>
              </a:rPr>
              <a:t>Charlie </a:t>
            </a:r>
            <a:r>
              <a:rPr lang="en-US" dirty="0">
                <a:solidFill>
                  <a:schemeClr val="bg1"/>
                </a:solidFill>
              </a:rPr>
              <a:t>will win 35 on </a:t>
            </a:r>
            <a:r>
              <a:rPr lang="en-US" i="1" dirty="0">
                <a:solidFill>
                  <a:schemeClr val="bg1"/>
                </a:solidFill>
              </a:rPr>
              <a:t>his</a:t>
            </a:r>
            <a:r>
              <a:rPr lang="en-US" dirty="0">
                <a:solidFill>
                  <a:schemeClr val="bg1"/>
                </a:solidFill>
              </a:rPr>
              <a:t>  own. (This is a variant of the “noisy OR” idea.)</a:t>
            </a:r>
            <a:r>
              <a:rPr lang="en-US" dirty="0">
                <a:solidFill>
                  <a:schemeClr val="bg1"/>
                </a:solidFill>
              </a:rPr>
              <a:t> </a:t>
            </a:r>
          </a:p>
        </p:txBody>
      </p:sp>
    </p:spTree>
    <p:extLst>
      <p:ext uri="{BB962C8B-B14F-4D97-AF65-F5344CB8AC3E}">
        <p14:creationId xmlns:p14="http://schemas.microsoft.com/office/powerpoint/2010/main" val="182528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Administrivia</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For </a:t>
            </a:r>
            <a:r>
              <a:rPr lang="en-US" dirty="0" smtClean="0">
                <a:solidFill>
                  <a:schemeClr val="bg1"/>
                </a:solidFill>
              </a:rPr>
              <a:t>this </a:t>
            </a:r>
            <a:r>
              <a:rPr lang="en-US" dirty="0" smtClean="0">
                <a:solidFill>
                  <a:schemeClr val="bg1"/>
                </a:solidFill>
              </a:rPr>
              <a:t>week</a:t>
            </a:r>
            <a:r>
              <a:rPr lang="en-US" dirty="0" smtClean="0">
                <a:solidFill>
                  <a:schemeClr val="bg1"/>
                </a:solidFill>
              </a:rPr>
              <a:t>: Read Chapter 13.1-13.5 in Russell and </a:t>
            </a:r>
            <a:r>
              <a:rPr lang="en-US" dirty="0" err="1" smtClean="0">
                <a:solidFill>
                  <a:schemeClr val="bg1"/>
                </a:solidFill>
              </a:rPr>
              <a:t>Norvig</a:t>
            </a:r>
            <a:endParaRPr lang="en-US" dirty="0" smtClean="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Problem </a:t>
            </a:r>
            <a:r>
              <a:rPr lang="en-US" dirty="0" smtClean="0">
                <a:solidFill>
                  <a:schemeClr val="bg1"/>
                </a:solidFill>
              </a:rPr>
              <a:t>Set 1 will be handed </a:t>
            </a:r>
            <a:r>
              <a:rPr lang="en-US" dirty="0" smtClean="0">
                <a:solidFill>
                  <a:schemeClr val="bg1"/>
                </a:solidFill>
              </a:rPr>
              <a:t>back Wednesday.</a:t>
            </a:r>
          </a:p>
          <a:p>
            <a:pPr marL="0" indent="0">
              <a:buNone/>
            </a:pPr>
            <a:endParaRPr lang="en-US" dirty="0">
              <a:solidFill>
                <a:schemeClr val="bg1"/>
              </a:solidFill>
            </a:endParaRPr>
          </a:p>
          <a:p>
            <a:pPr marL="0" indent="0">
              <a:buNone/>
            </a:pPr>
            <a:r>
              <a:rPr lang="en-US" dirty="0" smtClean="0">
                <a:solidFill>
                  <a:schemeClr val="bg1"/>
                </a:solidFill>
              </a:rPr>
              <a:t>Problem Set 2 is due </a:t>
            </a:r>
            <a:r>
              <a:rPr lang="en-US" b="1" dirty="0" smtClean="0">
                <a:solidFill>
                  <a:schemeClr val="bg1"/>
                </a:solidFill>
              </a:rPr>
              <a:t>Wednesday 10/25</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10893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Where do we get these numbers?</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Example of Holmes-like “deduction”: “There’s a man walking on the street with a camera on a strap around his neck. I conclude that he is a tourist.”</a:t>
            </a:r>
            <a:endParaRPr lang="en-US" dirty="0">
              <a:solidFill>
                <a:schemeClr val="bg1"/>
              </a:solidFill>
            </a:endParaRPr>
          </a:p>
          <a:p>
            <a:pPr fontAlgn="base"/>
            <a:endParaRPr lang="en-US" dirty="0">
              <a:solidFill>
                <a:schemeClr val="bg1"/>
              </a:solidFill>
            </a:endParaRPr>
          </a:p>
          <a:p>
            <a:pPr fontAlgn="base"/>
            <a:r>
              <a:rPr lang="en-US" dirty="0">
                <a:solidFill>
                  <a:schemeClr val="bg1"/>
                </a:solidFill>
              </a:rPr>
              <a:t>P(</a:t>
            </a:r>
            <a:r>
              <a:rPr lang="en-US" dirty="0" err="1">
                <a:solidFill>
                  <a:schemeClr val="bg1"/>
                </a:solidFill>
              </a:rPr>
              <a:t>Tourist|Camera</a:t>
            </a:r>
            <a:r>
              <a:rPr lang="en-US" dirty="0">
                <a:solidFill>
                  <a:schemeClr val="bg1"/>
                </a:solidFill>
              </a:rPr>
              <a:t>) =</a:t>
            </a:r>
            <a:endParaRPr lang="en-US" dirty="0">
              <a:solidFill>
                <a:schemeClr val="bg1"/>
              </a:solidFill>
            </a:endParaRPr>
          </a:p>
          <a:p>
            <a:pPr marL="0" indent="0" fontAlgn="base">
              <a:buNone/>
            </a:pPr>
            <a:r>
              <a:rPr lang="en-US" dirty="0">
                <a:solidFill>
                  <a:schemeClr val="bg1"/>
                </a:solidFill>
              </a:rPr>
              <a:t>           P(</a:t>
            </a:r>
            <a:r>
              <a:rPr lang="en-US" dirty="0" err="1">
                <a:solidFill>
                  <a:schemeClr val="bg1"/>
                </a:solidFill>
              </a:rPr>
              <a:t>Camera|Tourist</a:t>
            </a:r>
            <a:r>
              <a:rPr lang="en-US" dirty="0">
                <a:solidFill>
                  <a:schemeClr val="bg1"/>
                </a:solidFill>
              </a:rPr>
              <a:t>) * P(Tourist )/ P(Camera)</a:t>
            </a:r>
            <a:endParaRPr lang="en-US" dirty="0">
              <a:solidFill>
                <a:schemeClr val="bg1"/>
              </a:solidFill>
            </a:endParaRPr>
          </a:p>
          <a:p>
            <a:endParaRPr lang="en-US" dirty="0"/>
          </a:p>
        </p:txBody>
      </p:sp>
    </p:spTree>
    <p:extLst>
      <p:ext uri="{BB962C8B-B14F-4D97-AF65-F5344CB8AC3E}">
        <p14:creationId xmlns:p14="http://schemas.microsoft.com/office/powerpoint/2010/main" val="35234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900" y="522997"/>
            <a:ext cx="5505450" cy="5792078"/>
          </a:xfrm>
        </p:spPr>
        <p:txBody>
          <a:bodyPr>
            <a:normAutofit fontScale="92500" lnSpcReduction="20000"/>
          </a:bodyPr>
          <a:lstStyle/>
          <a:p>
            <a:pPr eaLnBrk="0" fontAlgn="base" hangingPunct="0"/>
            <a:r>
              <a:rPr lang="en-US" dirty="0" smtClean="0">
                <a:solidFill>
                  <a:schemeClr val="bg1"/>
                </a:solidFill>
              </a:rPr>
              <a:t>AR </a:t>
            </a:r>
            <a:r>
              <a:rPr lang="en-US" dirty="0">
                <a:solidFill>
                  <a:schemeClr val="bg1"/>
                </a:solidFill>
              </a:rPr>
              <a:t>means </a:t>
            </a:r>
            <a:r>
              <a:rPr lang="en-US" dirty="0" smtClean="0">
                <a:solidFill>
                  <a:schemeClr val="bg1"/>
                </a:solidFill>
              </a:rPr>
              <a:t>“Nolan </a:t>
            </a:r>
            <a:r>
              <a:rPr lang="en-US" dirty="0" err="1" smtClean="0">
                <a:solidFill>
                  <a:schemeClr val="bg1"/>
                </a:solidFill>
              </a:rPr>
              <a:t>Arenado</a:t>
            </a:r>
            <a:r>
              <a:rPr lang="en-US" dirty="0" smtClean="0">
                <a:solidFill>
                  <a:schemeClr val="bg1"/>
                </a:solidFill>
              </a:rPr>
              <a:t> had a </a:t>
            </a:r>
            <a:r>
              <a:rPr lang="en-US" dirty="0">
                <a:solidFill>
                  <a:schemeClr val="bg1"/>
                </a:solidFill>
              </a:rPr>
              <a:t>good day”: </a:t>
            </a:r>
            <a:r>
              <a:rPr lang="en-US" dirty="0" smtClean="0">
                <a:solidFill>
                  <a:schemeClr val="bg1"/>
                </a:solidFill>
              </a:rPr>
              <a:t>P(AR) </a:t>
            </a:r>
            <a:r>
              <a:rPr lang="en-US" dirty="0">
                <a:solidFill>
                  <a:schemeClr val="bg1"/>
                </a:solidFill>
              </a:rPr>
              <a:t>= 0.6</a:t>
            </a:r>
          </a:p>
          <a:p>
            <a:pPr eaLnBrk="0" fontAlgn="base" hangingPunct="0"/>
            <a:r>
              <a:rPr lang="en-US" dirty="0" smtClean="0">
                <a:solidFill>
                  <a:schemeClr val="bg1"/>
                </a:solidFill>
              </a:rPr>
              <a:t>CH </a:t>
            </a:r>
            <a:r>
              <a:rPr lang="en-US" dirty="0">
                <a:solidFill>
                  <a:schemeClr val="bg1"/>
                </a:solidFill>
              </a:rPr>
              <a:t>means “</a:t>
            </a:r>
            <a:r>
              <a:rPr lang="en-US" dirty="0" smtClean="0">
                <a:solidFill>
                  <a:schemeClr val="bg1"/>
                </a:solidFill>
              </a:rPr>
              <a:t>Charlie Blackmon </a:t>
            </a:r>
            <a:r>
              <a:rPr lang="en-US" dirty="0">
                <a:solidFill>
                  <a:schemeClr val="bg1"/>
                </a:solidFill>
              </a:rPr>
              <a:t>had </a:t>
            </a:r>
            <a:r>
              <a:rPr lang="en-US" dirty="0" smtClean="0">
                <a:solidFill>
                  <a:schemeClr val="bg1"/>
                </a:solidFill>
              </a:rPr>
              <a:t>a </a:t>
            </a:r>
            <a:r>
              <a:rPr lang="en-US" dirty="0">
                <a:solidFill>
                  <a:schemeClr val="bg1"/>
                </a:solidFill>
              </a:rPr>
              <a:t>good day”: </a:t>
            </a:r>
            <a:r>
              <a:rPr lang="en-US" dirty="0" smtClean="0">
                <a:solidFill>
                  <a:schemeClr val="bg1"/>
                </a:solidFill>
              </a:rPr>
              <a:t>P(CH) </a:t>
            </a:r>
            <a:r>
              <a:rPr lang="en-US" dirty="0">
                <a:solidFill>
                  <a:schemeClr val="bg1"/>
                </a:solidFill>
              </a:rPr>
              <a:t>= 0.5</a:t>
            </a:r>
          </a:p>
          <a:p>
            <a:pPr eaLnBrk="0" fontAlgn="base" hangingPunct="0"/>
            <a:endParaRPr lang="en-US" dirty="0">
              <a:solidFill>
                <a:schemeClr val="bg1"/>
              </a:solidFill>
            </a:endParaRPr>
          </a:p>
          <a:p>
            <a:pPr eaLnBrk="0" fontAlgn="base" hangingPunct="0"/>
            <a:r>
              <a:rPr lang="en-US" dirty="0" smtClean="0">
                <a:solidFill>
                  <a:schemeClr val="bg1"/>
                </a:solidFill>
              </a:rPr>
              <a:t>P(L|AR, CH) </a:t>
            </a:r>
            <a:r>
              <a:rPr lang="en-US" dirty="0">
                <a:solidFill>
                  <a:schemeClr val="bg1"/>
                </a:solidFill>
              </a:rPr>
              <a:t>= 0.3</a:t>
            </a:r>
          </a:p>
          <a:p>
            <a:pPr eaLnBrk="0" fontAlgn="base" hangingPunct="0"/>
            <a:r>
              <a:rPr lang="en-US" dirty="0" smtClean="0">
                <a:solidFill>
                  <a:schemeClr val="bg1"/>
                </a:solidFill>
              </a:rPr>
              <a:t>P(L|AR, </a:t>
            </a:r>
            <a:r>
              <a:rPr lang="en-US" dirty="0" err="1" smtClean="0">
                <a:solidFill>
                  <a:schemeClr val="bg1"/>
                </a:solidFill>
              </a:rPr>
              <a:t>notCH</a:t>
            </a:r>
            <a:r>
              <a:rPr lang="en-US" dirty="0" smtClean="0">
                <a:solidFill>
                  <a:schemeClr val="bg1"/>
                </a:solidFill>
              </a:rPr>
              <a:t>) </a:t>
            </a:r>
            <a:r>
              <a:rPr lang="en-US" dirty="0">
                <a:solidFill>
                  <a:schemeClr val="bg1"/>
                </a:solidFill>
              </a:rPr>
              <a:t>= 0.4</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CH) </a:t>
            </a:r>
            <a:r>
              <a:rPr lang="en-US" dirty="0">
                <a:solidFill>
                  <a:schemeClr val="bg1"/>
                </a:solidFill>
              </a:rPr>
              <a:t>= 0.5</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a:t>
            </a:r>
            <a:r>
              <a:rPr lang="en-US" dirty="0" err="1" smtClean="0">
                <a:solidFill>
                  <a:schemeClr val="bg1"/>
                </a:solidFill>
              </a:rPr>
              <a:t>notCH</a:t>
            </a:r>
            <a:r>
              <a:rPr lang="en-US" dirty="0" smtClean="0">
                <a:solidFill>
                  <a:schemeClr val="bg1"/>
                </a:solidFill>
              </a:rPr>
              <a:t>) </a:t>
            </a:r>
            <a:r>
              <a:rPr lang="en-US" dirty="0">
                <a:solidFill>
                  <a:schemeClr val="bg1"/>
                </a:solidFill>
              </a:rPr>
              <a:t>= </a:t>
            </a:r>
            <a:r>
              <a:rPr lang="en-US" dirty="0" smtClean="0">
                <a:solidFill>
                  <a:schemeClr val="bg1"/>
                </a:solidFill>
              </a:rPr>
              <a:t>0.8</a:t>
            </a:r>
          </a:p>
          <a:p>
            <a:pPr marL="0" indent="0" eaLnBrk="0" fontAlgn="base" hangingPunct="0">
              <a:buNone/>
            </a:pPr>
            <a:endParaRPr lang="en-US" dirty="0" smtClean="0">
              <a:solidFill>
                <a:schemeClr val="bg1"/>
              </a:solidFill>
            </a:endParaRPr>
          </a:p>
          <a:p>
            <a:pPr marL="0" indent="0" eaLnBrk="0" fontAlgn="base" hangingPunct="0">
              <a:buNone/>
            </a:pPr>
            <a:r>
              <a:rPr lang="en-US" dirty="0" smtClean="0">
                <a:solidFill>
                  <a:schemeClr val="bg1"/>
                </a:solidFill>
              </a:rPr>
              <a:t>What’s the overall probability that the Rockies lose on a given day?</a:t>
            </a:r>
          </a:p>
          <a:p>
            <a:pPr marL="0" indent="0" eaLnBrk="0" fontAlgn="base" hangingPunct="0">
              <a:buNone/>
            </a:pPr>
            <a:r>
              <a:rPr lang="en-US" dirty="0" smtClean="0">
                <a:solidFill>
                  <a:schemeClr val="bg1"/>
                </a:solidFill>
              </a:rPr>
              <a:t>You find out that the Rockies lost today. What’s the probability that both Nolan and Charlie played well?</a:t>
            </a:r>
            <a:endParaRPr lang="en-US" dirty="0">
              <a:solidFill>
                <a:schemeClr val="bg1"/>
              </a:solidFill>
            </a:endParaRPr>
          </a:p>
          <a:p>
            <a:endParaRPr lang="en-US" dirty="0"/>
          </a:p>
        </p:txBody>
      </p:sp>
      <p:sp>
        <p:nvSpPr>
          <p:cNvPr id="4" name="Oval 3"/>
          <p:cNvSpPr/>
          <p:nvPr/>
        </p:nvSpPr>
        <p:spPr>
          <a:xfrm>
            <a:off x="4251614" y="2845436"/>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839840" y="3448108"/>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91051" y="3263442"/>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2121397" y="3866114"/>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1839840" y="1711038"/>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21397" y="2129045"/>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2993193" y="2498377"/>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988044" y="3632774"/>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720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900" y="522997"/>
            <a:ext cx="5505450" cy="5792078"/>
          </a:xfrm>
        </p:spPr>
        <p:txBody>
          <a:bodyPr>
            <a:normAutofit fontScale="92500" lnSpcReduction="20000"/>
          </a:bodyPr>
          <a:lstStyle/>
          <a:p>
            <a:pPr eaLnBrk="0" fontAlgn="base" hangingPunct="0"/>
            <a:r>
              <a:rPr lang="en-US" dirty="0" smtClean="0">
                <a:solidFill>
                  <a:schemeClr val="bg1"/>
                </a:solidFill>
              </a:rPr>
              <a:t>AR </a:t>
            </a:r>
            <a:r>
              <a:rPr lang="en-US" dirty="0">
                <a:solidFill>
                  <a:schemeClr val="bg1"/>
                </a:solidFill>
              </a:rPr>
              <a:t>means </a:t>
            </a:r>
            <a:r>
              <a:rPr lang="en-US" dirty="0" smtClean="0">
                <a:solidFill>
                  <a:schemeClr val="bg1"/>
                </a:solidFill>
              </a:rPr>
              <a:t>“Nolan </a:t>
            </a:r>
            <a:r>
              <a:rPr lang="en-US" dirty="0" err="1" smtClean="0">
                <a:solidFill>
                  <a:schemeClr val="bg1"/>
                </a:solidFill>
              </a:rPr>
              <a:t>Arenado</a:t>
            </a:r>
            <a:r>
              <a:rPr lang="en-US" dirty="0" smtClean="0">
                <a:solidFill>
                  <a:schemeClr val="bg1"/>
                </a:solidFill>
              </a:rPr>
              <a:t> had a </a:t>
            </a:r>
            <a:r>
              <a:rPr lang="en-US" dirty="0">
                <a:solidFill>
                  <a:schemeClr val="bg1"/>
                </a:solidFill>
              </a:rPr>
              <a:t>good day”: </a:t>
            </a:r>
            <a:r>
              <a:rPr lang="en-US" dirty="0" smtClean="0">
                <a:solidFill>
                  <a:schemeClr val="bg1"/>
                </a:solidFill>
              </a:rPr>
              <a:t>P(AR) </a:t>
            </a:r>
            <a:r>
              <a:rPr lang="en-US" dirty="0">
                <a:solidFill>
                  <a:schemeClr val="bg1"/>
                </a:solidFill>
              </a:rPr>
              <a:t>= 0.6</a:t>
            </a:r>
          </a:p>
          <a:p>
            <a:pPr eaLnBrk="0" fontAlgn="base" hangingPunct="0"/>
            <a:r>
              <a:rPr lang="en-US" dirty="0" smtClean="0">
                <a:solidFill>
                  <a:schemeClr val="bg1"/>
                </a:solidFill>
              </a:rPr>
              <a:t>CH </a:t>
            </a:r>
            <a:r>
              <a:rPr lang="en-US" dirty="0">
                <a:solidFill>
                  <a:schemeClr val="bg1"/>
                </a:solidFill>
              </a:rPr>
              <a:t>means “</a:t>
            </a:r>
            <a:r>
              <a:rPr lang="en-US" dirty="0" smtClean="0">
                <a:solidFill>
                  <a:schemeClr val="bg1"/>
                </a:solidFill>
              </a:rPr>
              <a:t>Charlie Blackmon </a:t>
            </a:r>
            <a:r>
              <a:rPr lang="en-US" dirty="0">
                <a:solidFill>
                  <a:schemeClr val="bg1"/>
                </a:solidFill>
              </a:rPr>
              <a:t>had </a:t>
            </a:r>
            <a:r>
              <a:rPr lang="en-US" dirty="0" smtClean="0">
                <a:solidFill>
                  <a:schemeClr val="bg1"/>
                </a:solidFill>
              </a:rPr>
              <a:t>a </a:t>
            </a:r>
            <a:r>
              <a:rPr lang="en-US" dirty="0">
                <a:solidFill>
                  <a:schemeClr val="bg1"/>
                </a:solidFill>
              </a:rPr>
              <a:t>good day”: </a:t>
            </a:r>
            <a:r>
              <a:rPr lang="en-US" dirty="0" smtClean="0">
                <a:solidFill>
                  <a:schemeClr val="bg1"/>
                </a:solidFill>
              </a:rPr>
              <a:t>P(CH) </a:t>
            </a:r>
            <a:r>
              <a:rPr lang="en-US" dirty="0">
                <a:solidFill>
                  <a:schemeClr val="bg1"/>
                </a:solidFill>
              </a:rPr>
              <a:t>= 0.5</a:t>
            </a:r>
          </a:p>
          <a:p>
            <a:pPr eaLnBrk="0" fontAlgn="base" hangingPunct="0"/>
            <a:endParaRPr lang="en-US" dirty="0">
              <a:solidFill>
                <a:schemeClr val="bg1"/>
              </a:solidFill>
            </a:endParaRPr>
          </a:p>
          <a:p>
            <a:pPr eaLnBrk="0" fontAlgn="base" hangingPunct="0"/>
            <a:r>
              <a:rPr lang="en-US" dirty="0" smtClean="0">
                <a:solidFill>
                  <a:schemeClr val="bg1"/>
                </a:solidFill>
              </a:rPr>
              <a:t>P(L|AR, CH) </a:t>
            </a:r>
            <a:r>
              <a:rPr lang="en-US" dirty="0">
                <a:solidFill>
                  <a:schemeClr val="bg1"/>
                </a:solidFill>
              </a:rPr>
              <a:t>= 0.3</a:t>
            </a:r>
          </a:p>
          <a:p>
            <a:pPr eaLnBrk="0" fontAlgn="base" hangingPunct="0"/>
            <a:r>
              <a:rPr lang="en-US" dirty="0" smtClean="0">
                <a:solidFill>
                  <a:schemeClr val="bg1"/>
                </a:solidFill>
              </a:rPr>
              <a:t>P(L|AR, </a:t>
            </a:r>
            <a:r>
              <a:rPr lang="en-US" dirty="0" err="1" smtClean="0">
                <a:solidFill>
                  <a:schemeClr val="bg1"/>
                </a:solidFill>
              </a:rPr>
              <a:t>notCH</a:t>
            </a:r>
            <a:r>
              <a:rPr lang="en-US" dirty="0" smtClean="0">
                <a:solidFill>
                  <a:schemeClr val="bg1"/>
                </a:solidFill>
              </a:rPr>
              <a:t>) </a:t>
            </a:r>
            <a:r>
              <a:rPr lang="en-US" dirty="0">
                <a:solidFill>
                  <a:schemeClr val="bg1"/>
                </a:solidFill>
              </a:rPr>
              <a:t>= 0.4</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CH) </a:t>
            </a:r>
            <a:r>
              <a:rPr lang="en-US" dirty="0">
                <a:solidFill>
                  <a:schemeClr val="bg1"/>
                </a:solidFill>
              </a:rPr>
              <a:t>= 0.5</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a:t>
            </a:r>
            <a:r>
              <a:rPr lang="en-US" dirty="0" err="1" smtClean="0">
                <a:solidFill>
                  <a:schemeClr val="bg1"/>
                </a:solidFill>
              </a:rPr>
              <a:t>notCH</a:t>
            </a:r>
            <a:r>
              <a:rPr lang="en-US" dirty="0" smtClean="0">
                <a:solidFill>
                  <a:schemeClr val="bg1"/>
                </a:solidFill>
              </a:rPr>
              <a:t>) </a:t>
            </a:r>
            <a:r>
              <a:rPr lang="en-US" dirty="0">
                <a:solidFill>
                  <a:schemeClr val="bg1"/>
                </a:solidFill>
              </a:rPr>
              <a:t>= </a:t>
            </a:r>
            <a:r>
              <a:rPr lang="en-US" dirty="0" smtClean="0">
                <a:solidFill>
                  <a:schemeClr val="bg1"/>
                </a:solidFill>
              </a:rPr>
              <a:t>0.8</a:t>
            </a:r>
          </a:p>
          <a:p>
            <a:pPr marL="0" indent="0" eaLnBrk="0" fontAlgn="base" hangingPunct="0">
              <a:buNone/>
            </a:pPr>
            <a:endParaRPr lang="en-US" dirty="0" smtClean="0">
              <a:solidFill>
                <a:schemeClr val="bg1"/>
              </a:solidFill>
            </a:endParaRPr>
          </a:p>
          <a:p>
            <a:pPr marL="0" indent="0" eaLnBrk="0" fontAlgn="base" hangingPunct="0">
              <a:buNone/>
            </a:pPr>
            <a:r>
              <a:rPr lang="en-US" dirty="0" smtClean="0">
                <a:solidFill>
                  <a:schemeClr val="bg1"/>
                </a:solidFill>
              </a:rPr>
              <a:t>What’s the overall probability that the Rockies lose on a given day?</a:t>
            </a:r>
          </a:p>
          <a:p>
            <a:pPr marL="0" indent="0" eaLnBrk="0" fontAlgn="base" hangingPunct="0">
              <a:buNone/>
            </a:pPr>
            <a:r>
              <a:rPr lang="en-US" dirty="0" smtClean="0">
                <a:solidFill>
                  <a:schemeClr val="bg1"/>
                </a:solidFill>
              </a:rPr>
              <a:t>You find out that the Rockies lost today. What’s the probability that both Nolan and Charlie played well?</a:t>
            </a:r>
            <a:endParaRPr lang="en-US" dirty="0">
              <a:solidFill>
                <a:schemeClr val="bg1"/>
              </a:solidFill>
            </a:endParaRPr>
          </a:p>
          <a:p>
            <a:endParaRPr lang="en-US" dirty="0"/>
          </a:p>
        </p:txBody>
      </p:sp>
      <p:sp>
        <p:nvSpPr>
          <p:cNvPr id="4" name="Oval 3"/>
          <p:cNvSpPr/>
          <p:nvPr/>
        </p:nvSpPr>
        <p:spPr>
          <a:xfrm>
            <a:off x="4094451" y="1657395"/>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677" y="2260067"/>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33888" y="2075401"/>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1964234" y="2678073"/>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1682677" y="522997"/>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64234" y="941004"/>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2836030" y="1310336"/>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830881" y="2444733"/>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85788" y="4271963"/>
            <a:ext cx="3583032" cy="2031325"/>
          </a:xfrm>
          <a:prstGeom prst="rect">
            <a:avLst/>
          </a:prstGeom>
          <a:noFill/>
        </p:spPr>
        <p:txBody>
          <a:bodyPr wrap="none" rtlCol="0">
            <a:spAutoFit/>
          </a:bodyPr>
          <a:lstStyle/>
          <a:p>
            <a:r>
              <a:rPr lang="en-US" dirty="0" smtClean="0">
                <a:solidFill>
                  <a:schemeClr val="bg1"/>
                </a:solidFill>
              </a:rPr>
              <a:t>Let’s look at it this way:</a:t>
            </a:r>
          </a:p>
          <a:p>
            <a:r>
              <a:rPr lang="en-US" dirty="0" smtClean="0">
                <a:solidFill>
                  <a:schemeClr val="bg1"/>
                </a:solidFill>
              </a:rPr>
              <a:t>P(AR^CH^L) = 0.6 * 0.5 * 0.3 = 0.09</a:t>
            </a:r>
          </a:p>
          <a:p>
            <a:r>
              <a:rPr lang="en-US" dirty="0" smtClean="0">
                <a:solidFill>
                  <a:schemeClr val="bg1"/>
                </a:solidFill>
              </a:rPr>
              <a:t>P(AR^~CH^L) = 0.6 * 0.5 * 0.4 = 0.12</a:t>
            </a:r>
          </a:p>
          <a:p>
            <a:r>
              <a:rPr lang="en-US" dirty="0" smtClean="0">
                <a:solidFill>
                  <a:schemeClr val="bg1"/>
                </a:solidFill>
              </a:rPr>
              <a:t>P(~AR^CH^L) = 0.4 * 0.5 * 0.5 = 0.1</a:t>
            </a:r>
          </a:p>
          <a:p>
            <a:r>
              <a:rPr lang="en-US" dirty="0" smtClean="0">
                <a:solidFill>
                  <a:schemeClr val="bg1"/>
                </a:solidFill>
              </a:rPr>
              <a:t>P(~AR^~CH^L) = 0.4*0.5*0.8  = 0.16</a:t>
            </a:r>
          </a:p>
          <a:p>
            <a:endParaRPr lang="en-US" dirty="0">
              <a:solidFill>
                <a:schemeClr val="bg1"/>
              </a:solidFill>
            </a:endParaRPr>
          </a:p>
          <a:p>
            <a:r>
              <a:rPr lang="en-US" dirty="0" smtClean="0">
                <a:solidFill>
                  <a:schemeClr val="bg1"/>
                </a:solidFill>
              </a:rPr>
              <a:t>P(L) = 0.47</a:t>
            </a:r>
            <a:endParaRPr lang="en-US" dirty="0">
              <a:solidFill>
                <a:schemeClr val="bg1"/>
              </a:solidFill>
            </a:endParaRPr>
          </a:p>
        </p:txBody>
      </p:sp>
    </p:spTree>
    <p:extLst>
      <p:ext uri="{BB962C8B-B14F-4D97-AF65-F5344CB8AC3E}">
        <p14:creationId xmlns:p14="http://schemas.microsoft.com/office/powerpoint/2010/main" val="2099184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900" y="522997"/>
            <a:ext cx="5505450" cy="5792078"/>
          </a:xfrm>
        </p:spPr>
        <p:txBody>
          <a:bodyPr>
            <a:normAutofit fontScale="92500" lnSpcReduction="20000"/>
          </a:bodyPr>
          <a:lstStyle/>
          <a:p>
            <a:pPr eaLnBrk="0" fontAlgn="base" hangingPunct="0"/>
            <a:r>
              <a:rPr lang="en-US" dirty="0" smtClean="0">
                <a:solidFill>
                  <a:schemeClr val="bg1"/>
                </a:solidFill>
              </a:rPr>
              <a:t>AR </a:t>
            </a:r>
            <a:r>
              <a:rPr lang="en-US" dirty="0">
                <a:solidFill>
                  <a:schemeClr val="bg1"/>
                </a:solidFill>
              </a:rPr>
              <a:t>means </a:t>
            </a:r>
            <a:r>
              <a:rPr lang="en-US" dirty="0" smtClean="0">
                <a:solidFill>
                  <a:schemeClr val="bg1"/>
                </a:solidFill>
              </a:rPr>
              <a:t>“Nolan </a:t>
            </a:r>
            <a:r>
              <a:rPr lang="en-US" dirty="0" err="1" smtClean="0">
                <a:solidFill>
                  <a:schemeClr val="bg1"/>
                </a:solidFill>
              </a:rPr>
              <a:t>Arenado</a:t>
            </a:r>
            <a:r>
              <a:rPr lang="en-US" dirty="0" smtClean="0">
                <a:solidFill>
                  <a:schemeClr val="bg1"/>
                </a:solidFill>
              </a:rPr>
              <a:t> had a </a:t>
            </a:r>
            <a:r>
              <a:rPr lang="en-US" dirty="0">
                <a:solidFill>
                  <a:schemeClr val="bg1"/>
                </a:solidFill>
              </a:rPr>
              <a:t>good day”: </a:t>
            </a:r>
            <a:r>
              <a:rPr lang="en-US" dirty="0" smtClean="0">
                <a:solidFill>
                  <a:schemeClr val="bg1"/>
                </a:solidFill>
              </a:rPr>
              <a:t>P(AR) </a:t>
            </a:r>
            <a:r>
              <a:rPr lang="en-US" dirty="0">
                <a:solidFill>
                  <a:schemeClr val="bg1"/>
                </a:solidFill>
              </a:rPr>
              <a:t>= 0.6</a:t>
            </a:r>
          </a:p>
          <a:p>
            <a:pPr eaLnBrk="0" fontAlgn="base" hangingPunct="0"/>
            <a:r>
              <a:rPr lang="en-US" dirty="0" smtClean="0">
                <a:solidFill>
                  <a:schemeClr val="bg1"/>
                </a:solidFill>
              </a:rPr>
              <a:t>CH </a:t>
            </a:r>
            <a:r>
              <a:rPr lang="en-US" dirty="0">
                <a:solidFill>
                  <a:schemeClr val="bg1"/>
                </a:solidFill>
              </a:rPr>
              <a:t>means “</a:t>
            </a:r>
            <a:r>
              <a:rPr lang="en-US" dirty="0" smtClean="0">
                <a:solidFill>
                  <a:schemeClr val="bg1"/>
                </a:solidFill>
              </a:rPr>
              <a:t>Charlie Blackmon </a:t>
            </a:r>
            <a:r>
              <a:rPr lang="en-US" dirty="0">
                <a:solidFill>
                  <a:schemeClr val="bg1"/>
                </a:solidFill>
              </a:rPr>
              <a:t>had </a:t>
            </a:r>
            <a:r>
              <a:rPr lang="en-US" dirty="0" smtClean="0">
                <a:solidFill>
                  <a:schemeClr val="bg1"/>
                </a:solidFill>
              </a:rPr>
              <a:t>a </a:t>
            </a:r>
            <a:r>
              <a:rPr lang="en-US" dirty="0">
                <a:solidFill>
                  <a:schemeClr val="bg1"/>
                </a:solidFill>
              </a:rPr>
              <a:t>good day”: </a:t>
            </a:r>
            <a:r>
              <a:rPr lang="en-US" dirty="0" smtClean="0">
                <a:solidFill>
                  <a:schemeClr val="bg1"/>
                </a:solidFill>
              </a:rPr>
              <a:t>P(CH) </a:t>
            </a:r>
            <a:r>
              <a:rPr lang="en-US" dirty="0">
                <a:solidFill>
                  <a:schemeClr val="bg1"/>
                </a:solidFill>
              </a:rPr>
              <a:t>= 0.5</a:t>
            </a:r>
          </a:p>
          <a:p>
            <a:pPr eaLnBrk="0" fontAlgn="base" hangingPunct="0"/>
            <a:endParaRPr lang="en-US" dirty="0">
              <a:solidFill>
                <a:schemeClr val="bg1"/>
              </a:solidFill>
            </a:endParaRPr>
          </a:p>
          <a:p>
            <a:pPr eaLnBrk="0" fontAlgn="base" hangingPunct="0"/>
            <a:r>
              <a:rPr lang="en-US" dirty="0" smtClean="0">
                <a:solidFill>
                  <a:schemeClr val="bg1"/>
                </a:solidFill>
              </a:rPr>
              <a:t>P(L|AR, CH) </a:t>
            </a:r>
            <a:r>
              <a:rPr lang="en-US" dirty="0">
                <a:solidFill>
                  <a:schemeClr val="bg1"/>
                </a:solidFill>
              </a:rPr>
              <a:t>= 0.3</a:t>
            </a:r>
          </a:p>
          <a:p>
            <a:pPr eaLnBrk="0" fontAlgn="base" hangingPunct="0"/>
            <a:r>
              <a:rPr lang="en-US" dirty="0" smtClean="0">
                <a:solidFill>
                  <a:schemeClr val="bg1"/>
                </a:solidFill>
              </a:rPr>
              <a:t>P(L|AR, </a:t>
            </a:r>
            <a:r>
              <a:rPr lang="en-US" dirty="0" err="1" smtClean="0">
                <a:solidFill>
                  <a:schemeClr val="bg1"/>
                </a:solidFill>
              </a:rPr>
              <a:t>notCH</a:t>
            </a:r>
            <a:r>
              <a:rPr lang="en-US" dirty="0" smtClean="0">
                <a:solidFill>
                  <a:schemeClr val="bg1"/>
                </a:solidFill>
              </a:rPr>
              <a:t>) </a:t>
            </a:r>
            <a:r>
              <a:rPr lang="en-US" dirty="0">
                <a:solidFill>
                  <a:schemeClr val="bg1"/>
                </a:solidFill>
              </a:rPr>
              <a:t>= 0.4</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CH) </a:t>
            </a:r>
            <a:r>
              <a:rPr lang="en-US" dirty="0">
                <a:solidFill>
                  <a:schemeClr val="bg1"/>
                </a:solidFill>
              </a:rPr>
              <a:t>= 0.5</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a:t>
            </a:r>
            <a:r>
              <a:rPr lang="en-US" dirty="0" err="1" smtClean="0">
                <a:solidFill>
                  <a:schemeClr val="bg1"/>
                </a:solidFill>
              </a:rPr>
              <a:t>notCH</a:t>
            </a:r>
            <a:r>
              <a:rPr lang="en-US" dirty="0" smtClean="0">
                <a:solidFill>
                  <a:schemeClr val="bg1"/>
                </a:solidFill>
              </a:rPr>
              <a:t>) </a:t>
            </a:r>
            <a:r>
              <a:rPr lang="en-US" dirty="0">
                <a:solidFill>
                  <a:schemeClr val="bg1"/>
                </a:solidFill>
              </a:rPr>
              <a:t>= </a:t>
            </a:r>
            <a:r>
              <a:rPr lang="en-US" dirty="0" smtClean="0">
                <a:solidFill>
                  <a:schemeClr val="bg1"/>
                </a:solidFill>
              </a:rPr>
              <a:t>0.8</a:t>
            </a:r>
          </a:p>
          <a:p>
            <a:pPr marL="0" indent="0" eaLnBrk="0" fontAlgn="base" hangingPunct="0">
              <a:buNone/>
            </a:pPr>
            <a:endParaRPr lang="en-US" dirty="0" smtClean="0">
              <a:solidFill>
                <a:schemeClr val="bg1"/>
              </a:solidFill>
            </a:endParaRPr>
          </a:p>
          <a:p>
            <a:pPr marL="0" indent="0" eaLnBrk="0" fontAlgn="base" hangingPunct="0">
              <a:buNone/>
            </a:pPr>
            <a:r>
              <a:rPr lang="en-US" dirty="0" smtClean="0">
                <a:solidFill>
                  <a:schemeClr val="bg1"/>
                </a:solidFill>
              </a:rPr>
              <a:t>What’s the overall probability that the Rockies lose on a given day?</a:t>
            </a:r>
          </a:p>
          <a:p>
            <a:pPr marL="0" indent="0" eaLnBrk="0" fontAlgn="base" hangingPunct="0">
              <a:buNone/>
            </a:pPr>
            <a:r>
              <a:rPr lang="en-US" dirty="0" smtClean="0">
                <a:solidFill>
                  <a:schemeClr val="bg1"/>
                </a:solidFill>
              </a:rPr>
              <a:t>You find out that the Rockies lost today. What’s the probability that both Nolan and Charlie played well?</a:t>
            </a:r>
            <a:endParaRPr lang="en-US" dirty="0">
              <a:solidFill>
                <a:schemeClr val="bg1"/>
              </a:solidFill>
            </a:endParaRPr>
          </a:p>
          <a:p>
            <a:endParaRPr lang="en-US" dirty="0"/>
          </a:p>
        </p:txBody>
      </p:sp>
      <p:sp>
        <p:nvSpPr>
          <p:cNvPr id="4" name="Oval 3"/>
          <p:cNvSpPr/>
          <p:nvPr/>
        </p:nvSpPr>
        <p:spPr>
          <a:xfrm>
            <a:off x="4094451" y="1657395"/>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682677" y="2260067"/>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33888" y="2075401"/>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1964234" y="2678073"/>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1682677" y="522997"/>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64234" y="941004"/>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2836030" y="1310336"/>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830881" y="2444733"/>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85788" y="4271963"/>
            <a:ext cx="3583032" cy="2308324"/>
          </a:xfrm>
          <a:prstGeom prst="rect">
            <a:avLst/>
          </a:prstGeom>
          <a:noFill/>
        </p:spPr>
        <p:txBody>
          <a:bodyPr wrap="none" rtlCol="0">
            <a:spAutoFit/>
          </a:bodyPr>
          <a:lstStyle/>
          <a:p>
            <a:r>
              <a:rPr lang="en-US" dirty="0" smtClean="0">
                <a:solidFill>
                  <a:schemeClr val="bg1"/>
                </a:solidFill>
              </a:rPr>
              <a:t>Let’s look at it this way:</a:t>
            </a:r>
          </a:p>
          <a:p>
            <a:r>
              <a:rPr lang="en-US" dirty="0" smtClean="0">
                <a:solidFill>
                  <a:schemeClr val="bg1"/>
                </a:solidFill>
              </a:rPr>
              <a:t>P(AR^CH^L) = 0.6 * 0.5 * 0.3 = 0.09</a:t>
            </a:r>
          </a:p>
          <a:p>
            <a:r>
              <a:rPr lang="en-US" dirty="0" smtClean="0">
                <a:solidFill>
                  <a:schemeClr val="bg1"/>
                </a:solidFill>
              </a:rPr>
              <a:t>P(AR^~CH^L) = 0.6 * 0.5 * 0.4 = 0.12</a:t>
            </a:r>
          </a:p>
          <a:p>
            <a:r>
              <a:rPr lang="en-US" dirty="0" smtClean="0">
                <a:solidFill>
                  <a:schemeClr val="bg1"/>
                </a:solidFill>
              </a:rPr>
              <a:t>P(~AR^CH^L) = 0.4 * 0.5 * 0.5 = 0.1</a:t>
            </a:r>
          </a:p>
          <a:p>
            <a:r>
              <a:rPr lang="en-US" dirty="0" smtClean="0">
                <a:solidFill>
                  <a:schemeClr val="bg1"/>
                </a:solidFill>
              </a:rPr>
              <a:t>P(~AR^~CH^L) = 0.4*0.5*0.8  = 0.16</a:t>
            </a:r>
          </a:p>
          <a:p>
            <a:endParaRPr lang="en-US" dirty="0">
              <a:solidFill>
                <a:schemeClr val="bg1"/>
              </a:solidFill>
            </a:endParaRPr>
          </a:p>
          <a:p>
            <a:r>
              <a:rPr lang="en-US" dirty="0" smtClean="0">
                <a:solidFill>
                  <a:schemeClr val="bg1"/>
                </a:solidFill>
              </a:rPr>
              <a:t>P(L) = 0.47</a:t>
            </a:r>
          </a:p>
          <a:p>
            <a:r>
              <a:rPr lang="en-US" dirty="0" smtClean="0">
                <a:solidFill>
                  <a:schemeClr val="bg1"/>
                </a:solidFill>
              </a:rPr>
              <a:t>P(AR^CH|L) = 0.09/0.47 =  0.19</a:t>
            </a:r>
            <a:endParaRPr lang="en-US" dirty="0">
              <a:solidFill>
                <a:schemeClr val="bg1"/>
              </a:solidFill>
            </a:endParaRPr>
          </a:p>
        </p:txBody>
      </p:sp>
    </p:spTree>
    <p:extLst>
      <p:ext uri="{BB962C8B-B14F-4D97-AF65-F5344CB8AC3E}">
        <p14:creationId xmlns:p14="http://schemas.microsoft.com/office/powerpoint/2010/main" val="63420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The Enumeration Method: a Summary</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pPr fontAlgn="base"/>
            <a:r>
              <a:rPr lang="en-US" dirty="0" smtClean="0">
                <a:solidFill>
                  <a:schemeClr val="bg1"/>
                </a:solidFill>
              </a:rPr>
              <a:t>Make a new tree in which you take into account all the relevant nodes of the Bayesian network. Include only variables that are ancestors of the query or evidence variables. (Others don’t matter!)</a:t>
            </a:r>
          </a:p>
          <a:p>
            <a:pPr fontAlgn="base"/>
            <a:r>
              <a:rPr lang="en-US" dirty="0" smtClean="0">
                <a:solidFill>
                  <a:schemeClr val="bg1"/>
                </a:solidFill>
              </a:rPr>
              <a:t>Add </a:t>
            </a:r>
            <a:r>
              <a:rPr lang="en-US" dirty="0">
                <a:solidFill>
                  <a:schemeClr val="bg1"/>
                </a:solidFill>
              </a:rPr>
              <a:t>nodes in the tree only if all their ancestors have already been added to the tree.</a:t>
            </a:r>
            <a:endParaRPr lang="en-US" dirty="0">
              <a:solidFill>
                <a:schemeClr val="bg1"/>
              </a:solidFill>
            </a:endParaRPr>
          </a:p>
          <a:p>
            <a:pPr fontAlgn="base"/>
            <a:r>
              <a:rPr lang="en-US" dirty="0">
                <a:solidFill>
                  <a:schemeClr val="bg1"/>
                </a:solidFill>
              </a:rPr>
              <a:t>If the node has a given value (an evidence variable or assumed query value) make a single branch. Otherwise, make multiple branches, one for each value of the variable</a:t>
            </a:r>
            <a:r>
              <a:rPr lang="en-US" dirty="0" smtClean="0">
                <a:solidFill>
                  <a:schemeClr val="bg1"/>
                </a:solidFill>
              </a:rPr>
              <a:t>. Weight </a:t>
            </a:r>
            <a:r>
              <a:rPr lang="en-US" dirty="0">
                <a:solidFill>
                  <a:schemeClr val="bg1"/>
                </a:solidFill>
              </a:rPr>
              <a:t>each branch by its probability given its known ancestors.</a:t>
            </a:r>
            <a:endParaRPr lang="en-US" dirty="0">
              <a:solidFill>
                <a:schemeClr val="bg1"/>
              </a:solidFill>
            </a:endParaRPr>
          </a:p>
          <a:p>
            <a:pPr fontAlgn="base"/>
            <a:r>
              <a:rPr lang="en-US" dirty="0">
                <a:solidFill>
                  <a:schemeClr val="bg1"/>
                </a:solidFill>
              </a:rPr>
              <a:t>Compute the probability value at each leaf by multiplying the weights all the way down to the leaf, and sum leaf values.</a:t>
            </a:r>
            <a:endParaRPr lang="en-US" dirty="0">
              <a:solidFill>
                <a:schemeClr val="bg1"/>
              </a:solidFill>
            </a:endParaRPr>
          </a:p>
          <a:p>
            <a:pPr fontAlgn="base"/>
            <a:r>
              <a:rPr lang="en-US" dirty="0">
                <a:solidFill>
                  <a:schemeClr val="bg1"/>
                </a:solidFill>
              </a:rPr>
              <a:t>Repeat this process for alternative values of the query variables, and compare the probability of the test value of the query variable to the sum of all probabilities.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9634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900" y="522997"/>
            <a:ext cx="5505450" cy="5792078"/>
          </a:xfrm>
        </p:spPr>
        <p:txBody>
          <a:bodyPr>
            <a:normAutofit/>
          </a:bodyPr>
          <a:lstStyle/>
          <a:p>
            <a:pPr eaLnBrk="0" fontAlgn="base" hangingPunct="0"/>
            <a:r>
              <a:rPr lang="en-US" dirty="0" smtClean="0">
                <a:solidFill>
                  <a:schemeClr val="bg1"/>
                </a:solidFill>
              </a:rPr>
              <a:t>AR </a:t>
            </a:r>
            <a:r>
              <a:rPr lang="en-US" dirty="0">
                <a:solidFill>
                  <a:schemeClr val="bg1"/>
                </a:solidFill>
              </a:rPr>
              <a:t>means </a:t>
            </a:r>
            <a:r>
              <a:rPr lang="en-US" dirty="0" smtClean="0">
                <a:solidFill>
                  <a:schemeClr val="bg1"/>
                </a:solidFill>
              </a:rPr>
              <a:t>“Nolan </a:t>
            </a:r>
            <a:r>
              <a:rPr lang="en-US" dirty="0" err="1" smtClean="0">
                <a:solidFill>
                  <a:schemeClr val="bg1"/>
                </a:solidFill>
              </a:rPr>
              <a:t>Arenado</a:t>
            </a:r>
            <a:r>
              <a:rPr lang="en-US" dirty="0" smtClean="0">
                <a:solidFill>
                  <a:schemeClr val="bg1"/>
                </a:solidFill>
              </a:rPr>
              <a:t> had a </a:t>
            </a:r>
            <a:r>
              <a:rPr lang="en-US" dirty="0">
                <a:solidFill>
                  <a:schemeClr val="bg1"/>
                </a:solidFill>
              </a:rPr>
              <a:t>good day”: </a:t>
            </a:r>
            <a:r>
              <a:rPr lang="en-US" dirty="0" smtClean="0">
                <a:solidFill>
                  <a:schemeClr val="bg1"/>
                </a:solidFill>
              </a:rPr>
              <a:t>P(AR) </a:t>
            </a:r>
            <a:r>
              <a:rPr lang="en-US" dirty="0">
                <a:solidFill>
                  <a:schemeClr val="bg1"/>
                </a:solidFill>
              </a:rPr>
              <a:t>= 0.6</a:t>
            </a:r>
          </a:p>
          <a:p>
            <a:pPr eaLnBrk="0" fontAlgn="base" hangingPunct="0"/>
            <a:r>
              <a:rPr lang="en-US" dirty="0" smtClean="0">
                <a:solidFill>
                  <a:schemeClr val="bg1"/>
                </a:solidFill>
              </a:rPr>
              <a:t>CH </a:t>
            </a:r>
            <a:r>
              <a:rPr lang="en-US" dirty="0">
                <a:solidFill>
                  <a:schemeClr val="bg1"/>
                </a:solidFill>
              </a:rPr>
              <a:t>means “</a:t>
            </a:r>
            <a:r>
              <a:rPr lang="en-US" dirty="0" smtClean="0">
                <a:solidFill>
                  <a:schemeClr val="bg1"/>
                </a:solidFill>
              </a:rPr>
              <a:t>Charlie Blackmon </a:t>
            </a:r>
            <a:r>
              <a:rPr lang="en-US" dirty="0">
                <a:solidFill>
                  <a:schemeClr val="bg1"/>
                </a:solidFill>
              </a:rPr>
              <a:t>had </a:t>
            </a:r>
            <a:r>
              <a:rPr lang="en-US" dirty="0" smtClean="0">
                <a:solidFill>
                  <a:schemeClr val="bg1"/>
                </a:solidFill>
              </a:rPr>
              <a:t>a </a:t>
            </a:r>
            <a:r>
              <a:rPr lang="en-US" dirty="0">
                <a:solidFill>
                  <a:schemeClr val="bg1"/>
                </a:solidFill>
              </a:rPr>
              <a:t>good day”: </a:t>
            </a:r>
            <a:r>
              <a:rPr lang="en-US" dirty="0" smtClean="0">
                <a:solidFill>
                  <a:schemeClr val="bg1"/>
                </a:solidFill>
              </a:rPr>
              <a:t>P(CH) </a:t>
            </a:r>
            <a:r>
              <a:rPr lang="en-US" dirty="0">
                <a:solidFill>
                  <a:schemeClr val="bg1"/>
                </a:solidFill>
              </a:rPr>
              <a:t>= 0.5</a:t>
            </a:r>
          </a:p>
          <a:p>
            <a:pPr eaLnBrk="0" fontAlgn="base" hangingPunct="0"/>
            <a:endParaRPr lang="en-US" dirty="0">
              <a:solidFill>
                <a:schemeClr val="bg1"/>
              </a:solidFill>
            </a:endParaRPr>
          </a:p>
          <a:p>
            <a:pPr eaLnBrk="0" fontAlgn="base" hangingPunct="0"/>
            <a:r>
              <a:rPr lang="en-US" dirty="0" smtClean="0">
                <a:solidFill>
                  <a:schemeClr val="bg1"/>
                </a:solidFill>
              </a:rPr>
              <a:t>P(L|AR, CH) </a:t>
            </a:r>
            <a:r>
              <a:rPr lang="en-US" dirty="0">
                <a:solidFill>
                  <a:schemeClr val="bg1"/>
                </a:solidFill>
              </a:rPr>
              <a:t>= 0.3</a:t>
            </a:r>
          </a:p>
          <a:p>
            <a:pPr eaLnBrk="0" fontAlgn="base" hangingPunct="0"/>
            <a:r>
              <a:rPr lang="en-US" dirty="0" smtClean="0">
                <a:solidFill>
                  <a:schemeClr val="bg1"/>
                </a:solidFill>
              </a:rPr>
              <a:t>P(L|AR, </a:t>
            </a:r>
            <a:r>
              <a:rPr lang="en-US" dirty="0" err="1" smtClean="0">
                <a:solidFill>
                  <a:schemeClr val="bg1"/>
                </a:solidFill>
              </a:rPr>
              <a:t>notCH</a:t>
            </a:r>
            <a:r>
              <a:rPr lang="en-US" dirty="0" smtClean="0">
                <a:solidFill>
                  <a:schemeClr val="bg1"/>
                </a:solidFill>
              </a:rPr>
              <a:t>) </a:t>
            </a:r>
            <a:r>
              <a:rPr lang="en-US" dirty="0">
                <a:solidFill>
                  <a:schemeClr val="bg1"/>
                </a:solidFill>
              </a:rPr>
              <a:t>= 0.4</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CH) </a:t>
            </a:r>
            <a:r>
              <a:rPr lang="en-US" dirty="0">
                <a:solidFill>
                  <a:schemeClr val="bg1"/>
                </a:solidFill>
              </a:rPr>
              <a:t>= 0.5</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a:t>
            </a:r>
            <a:r>
              <a:rPr lang="en-US" dirty="0" err="1" smtClean="0">
                <a:solidFill>
                  <a:schemeClr val="bg1"/>
                </a:solidFill>
              </a:rPr>
              <a:t>notCH</a:t>
            </a:r>
            <a:r>
              <a:rPr lang="en-US" dirty="0" smtClean="0">
                <a:solidFill>
                  <a:schemeClr val="bg1"/>
                </a:solidFill>
              </a:rPr>
              <a:t>) </a:t>
            </a:r>
            <a:r>
              <a:rPr lang="en-US" dirty="0">
                <a:solidFill>
                  <a:schemeClr val="bg1"/>
                </a:solidFill>
              </a:rPr>
              <a:t>= </a:t>
            </a:r>
            <a:r>
              <a:rPr lang="en-US" dirty="0" smtClean="0">
                <a:solidFill>
                  <a:schemeClr val="bg1"/>
                </a:solidFill>
              </a:rPr>
              <a:t>0.8</a:t>
            </a:r>
          </a:p>
          <a:p>
            <a:pPr marL="0" indent="0" eaLnBrk="0" fontAlgn="base" hangingPunct="0">
              <a:buNone/>
            </a:pPr>
            <a:endParaRPr lang="en-US" dirty="0" smtClean="0">
              <a:solidFill>
                <a:schemeClr val="bg1"/>
              </a:solidFill>
            </a:endParaRPr>
          </a:p>
          <a:p>
            <a:endParaRPr lang="en-US" dirty="0"/>
          </a:p>
        </p:txBody>
      </p:sp>
      <p:sp>
        <p:nvSpPr>
          <p:cNvPr id="4" name="Oval 3"/>
          <p:cNvSpPr/>
          <p:nvPr/>
        </p:nvSpPr>
        <p:spPr>
          <a:xfrm>
            <a:off x="3008601" y="207391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6827" y="267658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48038" y="2491917"/>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878384" y="3094589"/>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596827" y="93951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8384" y="1357520"/>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1750180" y="1726852"/>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45031" y="2861249"/>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75413" y="868566"/>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14850" y="1286572"/>
            <a:ext cx="457200" cy="369332"/>
          </a:xfrm>
          <a:prstGeom prst="rect">
            <a:avLst/>
          </a:prstGeom>
          <a:noFill/>
        </p:spPr>
        <p:txBody>
          <a:bodyPr wrap="square" rtlCol="0">
            <a:spAutoFit/>
          </a:bodyPr>
          <a:lstStyle/>
          <a:p>
            <a:r>
              <a:rPr lang="en-US" dirty="0" smtClean="0">
                <a:solidFill>
                  <a:schemeClr val="bg1"/>
                </a:solidFill>
              </a:rPr>
              <a:t>M</a:t>
            </a:r>
            <a:endParaRPr lang="en-US" dirty="0">
              <a:solidFill>
                <a:schemeClr val="bg1"/>
              </a:solidFill>
            </a:endParaRPr>
          </a:p>
        </p:txBody>
      </p:sp>
      <p:sp>
        <p:nvSpPr>
          <p:cNvPr id="13" name="Oval 12"/>
          <p:cNvSpPr/>
          <p:nvPr/>
        </p:nvSpPr>
        <p:spPr>
          <a:xfrm>
            <a:off x="4321084" y="346392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0521" y="3881927"/>
            <a:ext cx="457200" cy="369332"/>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cxnSp>
        <p:nvCxnSpPr>
          <p:cNvPr id="16" name="Straight Arrow Connector 15"/>
          <p:cNvCxnSpPr>
            <a:endCxn id="13" idx="1"/>
          </p:cNvCxnSpPr>
          <p:nvPr/>
        </p:nvCxnSpPr>
        <p:spPr>
          <a:xfrm>
            <a:off x="3973064" y="3159156"/>
            <a:ext cx="514394" cy="481284"/>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3"/>
          </p:cNvCxnSpPr>
          <p:nvPr/>
        </p:nvCxnSpPr>
        <p:spPr>
          <a:xfrm flipV="1">
            <a:off x="4127059" y="1897392"/>
            <a:ext cx="514728" cy="687763"/>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4423" y="4364500"/>
            <a:ext cx="4346098" cy="2308324"/>
          </a:xfrm>
          <a:prstGeom prst="rect">
            <a:avLst/>
          </a:prstGeom>
          <a:noFill/>
        </p:spPr>
        <p:txBody>
          <a:bodyPr wrap="square" rtlCol="0">
            <a:spAutoFit/>
          </a:bodyPr>
          <a:lstStyle/>
          <a:p>
            <a:r>
              <a:rPr lang="en-US" dirty="0" smtClean="0">
                <a:solidFill>
                  <a:schemeClr val="bg1"/>
                </a:solidFill>
              </a:rPr>
              <a:t>P(M|L) = 0.7</a:t>
            </a:r>
          </a:p>
          <a:p>
            <a:r>
              <a:rPr lang="en-US" dirty="0" smtClean="0">
                <a:solidFill>
                  <a:schemeClr val="bg1"/>
                </a:solidFill>
              </a:rPr>
              <a:t>P(M|~L) = 0.4</a:t>
            </a:r>
          </a:p>
          <a:p>
            <a:r>
              <a:rPr lang="en-US" dirty="0" smtClean="0">
                <a:solidFill>
                  <a:schemeClr val="bg1"/>
                </a:solidFill>
              </a:rPr>
              <a:t>P(B|L) = 0.8</a:t>
            </a:r>
          </a:p>
          <a:p>
            <a:r>
              <a:rPr lang="en-US" dirty="0" smtClean="0">
                <a:solidFill>
                  <a:schemeClr val="bg1"/>
                </a:solidFill>
              </a:rPr>
              <a:t>P(B|~L) = 0.6</a:t>
            </a:r>
          </a:p>
          <a:p>
            <a:endParaRPr lang="en-US" dirty="0" smtClean="0">
              <a:solidFill>
                <a:schemeClr val="bg1"/>
              </a:solidFill>
            </a:endParaRPr>
          </a:p>
          <a:p>
            <a:r>
              <a:rPr lang="en-US" dirty="0" smtClean="0">
                <a:solidFill>
                  <a:schemeClr val="bg1"/>
                </a:solidFill>
              </a:rPr>
              <a:t>We find out that Mike is in a good mood and that Nolan </a:t>
            </a:r>
            <a:r>
              <a:rPr lang="en-US" dirty="0" err="1" smtClean="0">
                <a:solidFill>
                  <a:schemeClr val="bg1"/>
                </a:solidFill>
              </a:rPr>
              <a:t>Arenado</a:t>
            </a:r>
            <a:r>
              <a:rPr lang="en-US" dirty="0" smtClean="0">
                <a:solidFill>
                  <a:schemeClr val="bg1"/>
                </a:solidFill>
              </a:rPr>
              <a:t> had a good day. What is the probability that Bud is grumpy?</a:t>
            </a:r>
            <a:endParaRPr lang="en-US" dirty="0">
              <a:solidFill>
                <a:schemeClr val="bg1"/>
              </a:solidFill>
            </a:endParaRPr>
          </a:p>
        </p:txBody>
      </p:sp>
    </p:spTree>
    <p:extLst>
      <p:ext uri="{BB962C8B-B14F-4D97-AF65-F5344CB8AC3E}">
        <p14:creationId xmlns:p14="http://schemas.microsoft.com/office/powerpoint/2010/main" val="1345457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8900" y="522997"/>
            <a:ext cx="5348288" cy="2062158"/>
          </a:xfrm>
        </p:spPr>
        <p:txBody>
          <a:bodyPr>
            <a:normAutofit fontScale="55000" lnSpcReduction="20000"/>
          </a:bodyPr>
          <a:lstStyle/>
          <a:p>
            <a:pPr eaLnBrk="0" fontAlgn="base" hangingPunct="0"/>
            <a:r>
              <a:rPr lang="en-US" dirty="0" smtClean="0">
                <a:solidFill>
                  <a:schemeClr val="bg1"/>
                </a:solidFill>
              </a:rPr>
              <a:t>AR </a:t>
            </a:r>
            <a:r>
              <a:rPr lang="en-US" dirty="0">
                <a:solidFill>
                  <a:schemeClr val="bg1"/>
                </a:solidFill>
              </a:rPr>
              <a:t>means </a:t>
            </a:r>
            <a:r>
              <a:rPr lang="en-US" dirty="0" smtClean="0">
                <a:solidFill>
                  <a:schemeClr val="bg1"/>
                </a:solidFill>
              </a:rPr>
              <a:t>“Nolan </a:t>
            </a:r>
            <a:r>
              <a:rPr lang="en-US" dirty="0" err="1" smtClean="0">
                <a:solidFill>
                  <a:schemeClr val="bg1"/>
                </a:solidFill>
              </a:rPr>
              <a:t>Arenado</a:t>
            </a:r>
            <a:r>
              <a:rPr lang="en-US" dirty="0" smtClean="0">
                <a:solidFill>
                  <a:schemeClr val="bg1"/>
                </a:solidFill>
              </a:rPr>
              <a:t> had a </a:t>
            </a:r>
            <a:r>
              <a:rPr lang="en-US" dirty="0">
                <a:solidFill>
                  <a:schemeClr val="bg1"/>
                </a:solidFill>
              </a:rPr>
              <a:t>good day”: </a:t>
            </a:r>
            <a:r>
              <a:rPr lang="en-US" dirty="0" smtClean="0">
                <a:solidFill>
                  <a:schemeClr val="bg1"/>
                </a:solidFill>
              </a:rPr>
              <a:t>P(AR) </a:t>
            </a:r>
            <a:r>
              <a:rPr lang="en-US" dirty="0">
                <a:solidFill>
                  <a:schemeClr val="bg1"/>
                </a:solidFill>
              </a:rPr>
              <a:t>= 0.6</a:t>
            </a:r>
          </a:p>
          <a:p>
            <a:pPr eaLnBrk="0" fontAlgn="base" hangingPunct="0"/>
            <a:r>
              <a:rPr lang="en-US" dirty="0" smtClean="0">
                <a:solidFill>
                  <a:schemeClr val="bg1"/>
                </a:solidFill>
              </a:rPr>
              <a:t>CH </a:t>
            </a:r>
            <a:r>
              <a:rPr lang="en-US" dirty="0">
                <a:solidFill>
                  <a:schemeClr val="bg1"/>
                </a:solidFill>
              </a:rPr>
              <a:t>means “</a:t>
            </a:r>
            <a:r>
              <a:rPr lang="en-US" dirty="0" smtClean="0">
                <a:solidFill>
                  <a:schemeClr val="bg1"/>
                </a:solidFill>
              </a:rPr>
              <a:t>Charlie Blackmon </a:t>
            </a:r>
            <a:r>
              <a:rPr lang="en-US" dirty="0">
                <a:solidFill>
                  <a:schemeClr val="bg1"/>
                </a:solidFill>
              </a:rPr>
              <a:t>had </a:t>
            </a:r>
            <a:r>
              <a:rPr lang="en-US" dirty="0" smtClean="0">
                <a:solidFill>
                  <a:schemeClr val="bg1"/>
                </a:solidFill>
              </a:rPr>
              <a:t>a </a:t>
            </a:r>
            <a:r>
              <a:rPr lang="en-US" dirty="0">
                <a:solidFill>
                  <a:schemeClr val="bg1"/>
                </a:solidFill>
              </a:rPr>
              <a:t>good day”: </a:t>
            </a:r>
            <a:r>
              <a:rPr lang="en-US" dirty="0" smtClean="0">
                <a:solidFill>
                  <a:schemeClr val="bg1"/>
                </a:solidFill>
              </a:rPr>
              <a:t>P(CH) </a:t>
            </a:r>
            <a:r>
              <a:rPr lang="en-US" dirty="0">
                <a:solidFill>
                  <a:schemeClr val="bg1"/>
                </a:solidFill>
              </a:rPr>
              <a:t>= 0.5</a:t>
            </a:r>
          </a:p>
          <a:p>
            <a:pPr eaLnBrk="0" fontAlgn="base" hangingPunct="0"/>
            <a:endParaRPr lang="en-US" dirty="0">
              <a:solidFill>
                <a:schemeClr val="bg1"/>
              </a:solidFill>
            </a:endParaRPr>
          </a:p>
          <a:p>
            <a:pPr eaLnBrk="0" fontAlgn="base" hangingPunct="0"/>
            <a:r>
              <a:rPr lang="en-US" dirty="0" smtClean="0">
                <a:solidFill>
                  <a:schemeClr val="bg1"/>
                </a:solidFill>
              </a:rPr>
              <a:t>P(L|AR, CH) </a:t>
            </a:r>
            <a:r>
              <a:rPr lang="en-US" dirty="0">
                <a:solidFill>
                  <a:schemeClr val="bg1"/>
                </a:solidFill>
              </a:rPr>
              <a:t>= 0.3</a:t>
            </a:r>
          </a:p>
          <a:p>
            <a:pPr eaLnBrk="0" fontAlgn="base" hangingPunct="0"/>
            <a:r>
              <a:rPr lang="en-US" dirty="0" smtClean="0">
                <a:solidFill>
                  <a:schemeClr val="bg1"/>
                </a:solidFill>
              </a:rPr>
              <a:t>P(L|AR, </a:t>
            </a:r>
            <a:r>
              <a:rPr lang="en-US" dirty="0" err="1" smtClean="0">
                <a:solidFill>
                  <a:schemeClr val="bg1"/>
                </a:solidFill>
              </a:rPr>
              <a:t>notCH</a:t>
            </a:r>
            <a:r>
              <a:rPr lang="en-US" dirty="0" smtClean="0">
                <a:solidFill>
                  <a:schemeClr val="bg1"/>
                </a:solidFill>
              </a:rPr>
              <a:t>) </a:t>
            </a:r>
            <a:r>
              <a:rPr lang="en-US" dirty="0">
                <a:solidFill>
                  <a:schemeClr val="bg1"/>
                </a:solidFill>
              </a:rPr>
              <a:t>= 0.4</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CH) </a:t>
            </a:r>
            <a:r>
              <a:rPr lang="en-US" dirty="0">
                <a:solidFill>
                  <a:schemeClr val="bg1"/>
                </a:solidFill>
              </a:rPr>
              <a:t>= 0.5</a:t>
            </a:r>
          </a:p>
          <a:p>
            <a:pPr eaLnBrk="0" fontAlgn="base" hangingPunct="0"/>
            <a:r>
              <a:rPr lang="en-US" dirty="0" smtClean="0">
                <a:solidFill>
                  <a:schemeClr val="bg1"/>
                </a:solidFill>
              </a:rPr>
              <a:t>P(</a:t>
            </a:r>
            <a:r>
              <a:rPr lang="en-US" dirty="0" err="1" smtClean="0">
                <a:solidFill>
                  <a:schemeClr val="bg1"/>
                </a:solidFill>
              </a:rPr>
              <a:t>L|notAR</a:t>
            </a:r>
            <a:r>
              <a:rPr lang="en-US" dirty="0" smtClean="0">
                <a:solidFill>
                  <a:schemeClr val="bg1"/>
                </a:solidFill>
              </a:rPr>
              <a:t>, </a:t>
            </a:r>
            <a:r>
              <a:rPr lang="en-US" dirty="0" err="1" smtClean="0">
                <a:solidFill>
                  <a:schemeClr val="bg1"/>
                </a:solidFill>
              </a:rPr>
              <a:t>notCH</a:t>
            </a:r>
            <a:r>
              <a:rPr lang="en-US" dirty="0" smtClean="0">
                <a:solidFill>
                  <a:schemeClr val="bg1"/>
                </a:solidFill>
              </a:rPr>
              <a:t>) </a:t>
            </a:r>
            <a:r>
              <a:rPr lang="en-US" dirty="0">
                <a:solidFill>
                  <a:schemeClr val="bg1"/>
                </a:solidFill>
              </a:rPr>
              <a:t>= </a:t>
            </a:r>
            <a:r>
              <a:rPr lang="en-US" dirty="0" smtClean="0">
                <a:solidFill>
                  <a:schemeClr val="bg1"/>
                </a:solidFill>
              </a:rPr>
              <a:t>0.8</a:t>
            </a:r>
          </a:p>
          <a:p>
            <a:pPr eaLnBrk="0" fontAlgn="base" hangingPunct="0"/>
            <a:endParaRPr lang="en-US" dirty="0">
              <a:solidFill>
                <a:schemeClr val="bg1"/>
              </a:solidFill>
            </a:endParaRPr>
          </a:p>
          <a:p>
            <a:pPr marL="0" indent="0" eaLnBrk="0" fontAlgn="base" hangingPunct="0">
              <a:buNone/>
            </a:pPr>
            <a:endParaRPr lang="en-US" dirty="0" smtClean="0">
              <a:solidFill>
                <a:schemeClr val="bg1"/>
              </a:solidFill>
            </a:endParaRPr>
          </a:p>
          <a:p>
            <a:pPr marL="0" indent="0" eaLnBrk="0" fontAlgn="base" hangingPunct="0">
              <a:buNone/>
            </a:pPr>
            <a:endParaRPr lang="en-US" dirty="0" smtClean="0">
              <a:solidFill>
                <a:schemeClr val="bg1"/>
              </a:solidFill>
            </a:endParaRPr>
          </a:p>
          <a:p>
            <a:endParaRPr lang="en-US" dirty="0"/>
          </a:p>
        </p:txBody>
      </p:sp>
      <p:sp>
        <p:nvSpPr>
          <p:cNvPr id="4" name="Oval 3"/>
          <p:cNvSpPr/>
          <p:nvPr/>
        </p:nvSpPr>
        <p:spPr>
          <a:xfrm>
            <a:off x="3008601" y="207391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96827" y="267658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348038" y="2491917"/>
            <a:ext cx="457200" cy="369332"/>
          </a:xfrm>
          <a:prstGeom prst="rect">
            <a:avLst/>
          </a:prstGeom>
          <a:noFill/>
        </p:spPr>
        <p:txBody>
          <a:bodyPr wrap="square" rtlCol="0">
            <a:spAutoFit/>
          </a:bodyPr>
          <a:lstStyle/>
          <a:p>
            <a:r>
              <a:rPr lang="en-US" smtClean="0">
                <a:solidFill>
                  <a:schemeClr val="bg1"/>
                </a:solidFill>
              </a:rPr>
              <a:t>L</a:t>
            </a:r>
            <a:endParaRPr lang="en-US">
              <a:solidFill>
                <a:schemeClr val="bg1"/>
              </a:solidFill>
            </a:endParaRPr>
          </a:p>
        </p:txBody>
      </p:sp>
      <p:sp>
        <p:nvSpPr>
          <p:cNvPr id="7" name="TextBox 6"/>
          <p:cNvSpPr txBox="1"/>
          <p:nvPr/>
        </p:nvSpPr>
        <p:spPr>
          <a:xfrm>
            <a:off x="878384" y="3094589"/>
            <a:ext cx="457200" cy="369332"/>
          </a:xfrm>
          <a:prstGeom prst="rect">
            <a:avLst/>
          </a:prstGeom>
          <a:noFill/>
        </p:spPr>
        <p:txBody>
          <a:bodyPr wrap="square" rtlCol="0">
            <a:spAutoFit/>
          </a:bodyPr>
          <a:lstStyle/>
          <a:p>
            <a:r>
              <a:rPr lang="en-US" smtClean="0">
                <a:solidFill>
                  <a:schemeClr val="bg1"/>
                </a:solidFill>
              </a:rPr>
              <a:t>CH</a:t>
            </a:r>
            <a:endParaRPr lang="en-US" dirty="0">
              <a:solidFill>
                <a:schemeClr val="bg1"/>
              </a:solidFill>
            </a:endParaRPr>
          </a:p>
        </p:txBody>
      </p:sp>
      <p:sp>
        <p:nvSpPr>
          <p:cNvPr id="8" name="Oval 7"/>
          <p:cNvSpPr/>
          <p:nvPr/>
        </p:nvSpPr>
        <p:spPr>
          <a:xfrm>
            <a:off x="596827" y="939513"/>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78384" y="1357520"/>
            <a:ext cx="788452" cy="369332"/>
          </a:xfrm>
          <a:prstGeom prst="rect">
            <a:avLst/>
          </a:prstGeom>
          <a:noFill/>
        </p:spPr>
        <p:txBody>
          <a:bodyPr wrap="square" rtlCol="0">
            <a:spAutoFit/>
          </a:bodyPr>
          <a:lstStyle/>
          <a:p>
            <a:r>
              <a:rPr lang="en-US" smtClean="0">
                <a:solidFill>
                  <a:schemeClr val="bg1"/>
                </a:solidFill>
              </a:rPr>
              <a:t>AR</a:t>
            </a:r>
            <a:endParaRPr lang="en-US" dirty="0">
              <a:solidFill>
                <a:schemeClr val="bg1"/>
              </a:solidFill>
            </a:endParaRPr>
          </a:p>
        </p:txBody>
      </p:sp>
      <p:cxnSp>
        <p:nvCxnSpPr>
          <p:cNvPr id="10" name="Straight Arrow Connector 9"/>
          <p:cNvCxnSpPr/>
          <p:nvPr/>
        </p:nvCxnSpPr>
        <p:spPr>
          <a:xfrm>
            <a:off x="1750180" y="1726852"/>
            <a:ext cx="1312106" cy="45296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45031" y="2861249"/>
            <a:ext cx="1246290" cy="418006"/>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475413" y="868566"/>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14850" y="1286572"/>
            <a:ext cx="457200" cy="369332"/>
          </a:xfrm>
          <a:prstGeom prst="rect">
            <a:avLst/>
          </a:prstGeom>
          <a:noFill/>
        </p:spPr>
        <p:txBody>
          <a:bodyPr wrap="square" rtlCol="0">
            <a:spAutoFit/>
          </a:bodyPr>
          <a:lstStyle/>
          <a:p>
            <a:r>
              <a:rPr lang="en-US" dirty="0" smtClean="0">
                <a:solidFill>
                  <a:schemeClr val="bg1"/>
                </a:solidFill>
              </a:rPr>
              <a:t>M</a:t>
            </a:r>
            <a:endParaRPr lang="en-US" dirty="0">
              <a:solidFill>
                <a:schemeClr val="bg1"/>
              </a:solidFill>
            </a:endParaRPr>
          </a:p>
        </p:txBody>
      </p:sp>
      <p:sp>
        <p:nvSpPr>
          <p:cNvPr id="13" name="Oval 12"/>
          <p:cNvSpPr/>
          <p:nvPr/>
        </p:nvSpPr>
        <p:spPr>
          <a:xfrm>
            <a:off x="4321084" y="3463921"/>
            <a:ext cx="1136073" cy="120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660521" y="3881927"/>
            <a:ext cx="457200" cy="369332"/>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cxnSp>
        <p:nvCxnSpPr>
          <p:cNvPr id="16" name="Straight Arrow Connector 15"/>
          <p:cNvCxnSpPr>
            <a:endCxn id="13" idx="1"/>
          </p:cNvCxnSpPr>
          <p:nvPr/>
        </p:nvCxnSpPr>
        <p:spPr>
          <a:xfrm>
            <a:off x="3973064" y="3159156"/>
            <a:ext cx="514394" cy="481284"/>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3"/>
          </p:cNvCxnSpPr>
          <p:nvPr/>
        </p:nvCxnSpPr>
        <p:spPr>
          <a:xfrm flipV="1">
            <a:off x="4127059" y="1897392"/>
            <a:ext cx="514728" cy="687763"/>
          </a:xfrm>
          <a:prstGeom prst="straightConnector1">
            <a:avLst/>
          </a:prstGeom>
          <a:ln w="28575">
            <a:headEnd w="lg" len="med"/>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5689" y="4364500"/>
            <a:ext cx="4346098" cy="2308324"/>
          </a:xfrm>
          <a:prstGeom prst="rect">
            <a:avLst/>
          </a:prstGeom>
          <a:noFill/>
        </p:spPr>
        <p:txBody>
          <a:bodyPr wrap="square" rtlCol="0">
            <a:spAutoFit/>
          </a:bodyPr>
          <a:lstStyle/>
          <a:p>
            <a:r>
              <a:rPr lang="en-US" dirty="0" smtClean="0">
                <a:solidFill>
                  <a:schemeClr val="bg1"/>
                </a:solidFill>
              </a:rPr>
              <a:t>P(M|L) = 0.7</a:t>
            </a:r>
          </a:p>
          <a:p>
            <a:r>
              <a:rPr lang="en-US" dirty="0" smtClean="0">
                <a:solidFill>
                  <a:schemeClr val="bg1"/>
                </a:solidFill>
              </a:rPr>
              <a:t>P(M|~L) = 0.4</a:t>
            </a:r>
          </a:p>
          <a:p>
            <a:r>
              <a:rPr lang="en-US" dirty="0" smtClean="0">
                <a:solidFill>
                  <a:schemeClr val="bg1"/>
                </a:solidFill>
              </a:rPr>
              <a:t>P(B|L) = 0.8</a:t>
            </a:r>
          </a:p>
          <a:p>
            <a:r>
              <a:rPr lang="en-US" dirty="0" smtClean="0">
                <a:solidFill>
                  <a:schemeClr val="bg1"/>
                </a:solidFill>
              </a:rPr>
              <a:t>P(B|~L) = 0.6</a:t>
            </a:r>
          </a:p>
          <a:p>
            <a:endParaRPr lang="en-US" dirty="0" smtClean="0">
              <a:solidFill>
                <a:schemeClr val="bg1"/>
              </a:solidFill>
            </a:endParaRPr>
          </a:p>
          <a:p>
            <a:r>
              <a:rPr lang="en-US" dirty="0" smtClean="0">
                <a:solidFill>
                  <a:schemeClr val="bg1"/>
                </a:solidFill>
              </a:rPr>
              <a:t>We find out that Mike is in a good mood and that Nolan </a:t>
            </a:r>
            <a:r>
              <a:rPr lang="en-US" dirty="0" err="1" smtClean="0">
                <a:solidFill>
                  <a:schemeClr val="bg1"/>
                </a:solidFill>
              </a:rPr>
              <a:t>Arenado</a:t>
            </a:r>
            <a:r>
              <a:rPr lang="en-US" dirty="0" smtClean="0">
                <a:solidFill>
                  <a:schemeClr val="bg1"/>
                </a:solidFill>
              </a:rPr>
              <a:t> had a good day. What is the probability that Bud is grumpy?</a:t>
            </a:r>
            <a:endParaRPr lang="en-US" dirty="0">
              <a:solidFill>
                <a:schemeClr val="bg1"/>
              </a:solidFill>
            </a:endParaRPr>
          </a:p>
        </p:txBody>
      </p:sp>
      <p:sp>
        <p:nvSpPr>
          <p:cNvPr id="2" name="TextBox 1"/>
          <p:cNvSpPr txBox="1"/>
          <p:nvPr/>
        </p:nvSpPr>
        <p:spPr>
          <a:xfrm>
            <a:off x="6438900" y="2971800"/>
            <a:ext cx="502061" cy="369332"/>
          </a:xfrm>
          <a:prstGeom prst="rect">
            <a:avLst/>
          </a:prstGeom>
          <a:noFill/>
        </p:spPr>
        <p:txBody>
          <a:bodyPr wrap="none" rtlCol="0">
            <a:spAutoFit/>
          </a:bodyPr>
          <a:lstStyle/>
          <a:p>
            <a:r>
              <a:rPr lang="en-US" dirty="0" smtClean="0"/>
              <a:t>      </a:t>
            </a:r>
            <a:endParaRPr lang="en-US" dirty="0"/>
          </a:p>
        </p:txBody>
      </p:sp>
      <p:sp>
        <p:nvSpPr>
          <p:cNvPr id="18" name="TextBox 17"/>
          <p:cNvSpPr txBox="1"/>
          <p:nvPr/>
        </p:nvSpPr>
        <p:spPr>
          <a:xfrm>
            <a:off x="6438900" y="2875536"/>
            <a:ext cx="4876800" cy="3693319"/>
          </a:xfrm>
          <a:prstGeom prst="rect">
            <a:avLst/>
          </a:prstGeom>
          <a:noFill/>
        </p:spPr>
        <p:txBody>
          <a:bodyPr wrap="square" rtlCol="0">
            <a:spAutoFit/>
          </a:bodyPr>
          <a:lstStyle/>
          <a:p>
            <a:r>
              <a:rPr lang="en-US" dirty="0" smtClean="0">
                <a:solidFill>
                  <a:schemeClr val="bg1"/>
                </a:solidFill>
              </a:rPr>
              <a:t>		         AR 	</a:t>
            </a:r>
          </a:p>
          <a:p>
            <a:r>
              <a:rPr lang="en-US" dirty="0" smtClean="0">
                <a:solidFill>
                  <a:schemeClr val="bg1"/>
                </a:solidFill>
              </a:rPr>
              <a:t>                                          </a:t>
            </a:r>
            <a:r>
              <a:rPr lang="en-US" dirty="0" smtClean="0">
                <a:solidFill>
                  <a:srgbClr val="FF0000"/>
                </a:solidFill>
              </a:rPr>
              <a:t> 0.6</a:t>
            </a:r>
            <a:endParaRPr lang="en-US" dirty="0">
              <a:solidFill>
                <a:schemeClr val="bg1"/>
              </a:solidFill>
            </a:endParaRPr>
          </a:p>
          <a:p>
            <a:r>
              <a:rPr lang="en-US" dirty="0" smtClean="0">
                <a:solidFill>
                  <a:schemeClr val="bg1"/>
                </a:solidFill>
              </a:rPr>
              <a:t>   	                          CH</a:t>
            </a:r>
          </a:p>
          <a:p>
            <a:r>
              <a:rPr lang="en-US" dirty="0" smtClean="0">
                <a:solidFill>
                  <a:schemeClr val="bg1"/>
                </a:solidFill>
              </a:rPr>
              <a:t>                               </a:t>
            </a:r>
            <a:r>
              <a:rPr lang="en-US" dirty="0" smtClean="0">
                <a:solidFill>
                  <a:srgbClr val="FF0000"/>
                </a:solidFill>
              </a:rPr>
              <a:t>0.5                </a:t>
            </a:r>
            <a:r>
              <a:rPr lang="en-US" dirty="0" smtClean="0">
                <a:solidFill>
                  <a:srgbClr val="00B0F0"/>
                </a:solidFill>
              </a:rPr>
              <a:t>0.5</a:t>
            </a:r>
            <a:endParaRPr lang="en-US" dirty="0">
              <a:solidFill>
                <a:srgbClr val="FF0000"/>
              </a:solidFill>
            </a:endParaRPr>
          </a:p>
          <a:p>
            <a:r>
              <a:rPr lang="en-US" dirty="0" smtClean="0">
                <a:solidFill>
                  <a:schemeClr val="bg1"/>
                </a:solidFill>
              </a:rPr>
              <a:t> 	            L                          L  </a:t>
            </a:r>
          </a:p>
          <a:p>
            <a:r>
              <a:rPr lang="en-US" dirty="0" smtClean="0">
                <a:solidFill>
                  <a:schemeClr val="bg1"/>
                </a:solidFill>
              </a:rPr>
              <a:t>                        </a:t>
            </a:r>
            <a:r>
              <a:rPr lang="en-US" dirty="0" smtClean="0">
                <a:solidFill>
                  <a:srgbClr val="FF0000"/>
                </a:solidFill>
              </a:rPr>
              <a:t>0.3</a:t>
            </a:r>
            <a:r>
              <a:rPr lang="en-US" dirty="0">
                <a:solidFill>
                  <a:srgbClr val="FF0000"/>
                </a:solidFill>
              </a:rPr>
              <a:t> </a:t>
            </a:r>
            <a:r>
              <a:rPr lang="en-US" dirty="0" smtClean="0">
                <a:solidFill>
                  <a:srgbClr val="FF0000"/>
                </a:solidFill>
              </a:rPr>
              <a:t>  </a:t>
            </a:r>
            <a:r>
              <a:rPr lang="en-US" dirty="0" smtClean="0">
                <a:solidFill>
                  <a:srgbClr val="00B0F0"/>
                </a:solidFill>
              </a:rPr>
              <a:t>0.7           </a:t>
            </a:r>
            <a:r>
              <a:rPr lang="en-US" dirty="0" smtClean="0">
                <a:solidFill>
                  <a:srgbClr val="FF0000"/>
                </a:solidFill>
              </a:rPr>
              <a:t>0.4      </a:t>
            </a:r>
            <a:r>
              <a:rPr lang="en-US" dirty="0" smtClean="0">
                <a:solidFill>
                  <a:srgbClr val="00B0F0"/>
                </a:solidFill>
              </a:rPr>
              <a:t>0.6</a:t>
            </a:r>
            <a:endParaRPr lang="en-US" dirty="0" smtClean="0">
              <a:solidFill>
                <a:schemeClr val="bg1"/>
              </a:solidFill>
            </a:endParaRPr>
          </a:p>
          <a:p>
            <a:r>
              <a:rPr lang="en-US" dirty="0">
                <a:solidFill>
                  <a:schemeClr val="bg1"/>
                </a:solidFill>
              </a:rPr>
              <a:t> </a:t>
            </a:r>
            <a:r>
              <a:rPr lang="en-US" dirty="0" smtClean="0">
                <a:solidFill>
                  <a:schemeClr val="bg1"/>
                </a:solidFill>
              </a:rPr>
              <a:t>                    M          M</a:t>
            </a:r>
            <a:r>
              <a:rPr lang="en-US" dirty="0">
                <a:solidFill>
                  <a:schemeClr val="bg1"/>
                </a:solidFill>
              </a:rPr>
              <a:t> </a:t>
            </a:r>
            <a:r>
              <a:rPr lang="en-US" dirty="0" smtClean="0">
                <a:solidFill>
                  <a:schemeClr val="bg1"/>
                </a:solidFill>
              </a:rPr>
              <a:t>       M</a:t>
            </a:r>
            <a:r>
              <a:rPr lang="en-US" dirty="0" smtClean="0">
                <a:solidFill>
                  <a:schemeClr val="bg1"/>
                </a:solidFill>
              </a:rPr>
              <a:t>                 M</a:t>
            </a:r>
          </a:p>
          <a:p>
            <a:r>
              <a:rPr lang="en-US" dirty="0" smtClean="0">
                <a:solidFill>
                  <a:schemeClr val="bg1"/>
                </a:solidFill>
              </a:rPr>
              <a:t>                     </a:t>
            </a:r>
            <a:r>
              <a:rPr lang="en-US" dirty="0" smtClean="0">
                <a:solidFill>
                  <a:srgbClr val="00B0F0"/>
                </a:solidFill>
              </a:rPr>
              <a:t>0.3</a:t>
            </a:r>
            <a:r>
              <a:rPr lang="en-US" dirty="0" smtClean="0">
                <a:solidFill>
                  <a:srgbClr val="FF0000"/>
                </a:solidFill>
              </a:rPr>
              <a:t>         </a:t>
            </a:r>
            <a:r>
              <a:rPr lang="en-US" dirty="0" smtClean="0">
                <a:solidFill>
                  <a:srgbClr val="00B0F0"/>
                </a:solidFill>
              </a:rPr>
              <a:t>0.6</a:t>
            </a:r>
            <a:r>
              <a:rPr lang="en-US" dirty="0">
                <a:solidFill>
                  <a:srgbClr val="00B0F0"/>
                </a:solidFill>
              </a:rPr>
              <a:t> </a:t>
            </a:r>
            <a:r>
              <a:rPr lang="en-US" dirty="0" smtClean="0">
                <a:solidFill>
                  <a:srgbClr val="00B0F0"/>
                </a:solidFill>
              </a:rPr>
              <a:t>    0.3               0.6</a:t>
            </a:r>
            <a:endParaRPr lang="en-US" dirty="0" smtClean="0">
              <a:solidFill>
                <a:schemeClr val="bg1"/>
              </a:solidFill>
            </a:endParaRPr>
          </a:p>
          <a:p>
            <a:r>
              <a:rPr lang="en-US" dirty="0">
                <a:solidFill>
                  <a:schemeClr val="bg1"/>
                </a:solidFill>
              </a:rPr>
              <a:t> </a:t>
            </a:r>
            <a:r>
              <a:rPr lang="en-US" dirty="0" smtClean="0">
                <a:solidFill>
                  <a:schemeClr val="bg1"/>
                </a:solidFill>
              </a:rPr>
              <a:t>                    B            B         B                   B</a:t>
            </a:r>
            <a:endParaRPr lang="en-US" dirty="0">
              <a:solidFill>
                <a:schemeClr val="bg1"/>
              </a:solidFill>
            </a:endParaRPr>
          </a:p>
          <a:p>
            <a:r>
              <a:rPr lang="en-US" dirty="0" smtClean="0">
                <a:solidFill>
                  <a:schemeClr val="bg1"/>
                </a:solidFill>
              </a:rPr>
              <a:t>              </a:t>
            </a:r>
            <a:r>
              <a:rPr lang="en-US" dirty="0" smtClean="0">
                <a:solidFill>
                  <a:srgbClr val="FF0000"/>
                </a:solidFill>
              </a:rPr>
              <a:t>0.8</a:t>
            </a:r>
            <a:r>
              <a:rPr lang="en-US" dirty="0" smtClean="0">
                <a:solidFill>
                  <a:srgbClr val="FF0000"/>
                </a:solidFill>
              </a:rPr>
              <a:t>   </a:t>
            </a:r>
            <a:r>
              <a:rPr lang="en-US" dirty="0" smtClean="0">
                <a:solidFill>
                  <a:srgbClr val="00B0F0"/>
                </a:solidFill>
              </a:rPr>
              <a:t>0.2   </a:t>
            </a:r>
            <a:r>
              <a:rPr lang="en-US" dirty="0" smtClean="0">
                <a:solidFill>
                  <a:srgbClr val="FF0000"/>
                </a:solidFill>
              </a:rPr>
              <a:t>0.6 </a:t>
            </a:r>
            <a:r>
              <a:rPr lang="en-US" dirty="0" smtClean="0">
                <a:solidFill>
                  <a:srgbClr val="00B0F0"/>
                </a:solidFill>
              </a:rPr>
              <a:t>0.4  </a:t>
            </a:r>
            <a:r>
              <a:rPr lang="en-US" dirty="0" smtClean="0">
                <a:solidFill>
                  <a:srgbClr val="FF0000"/>
                </a:solidFill>
              </a:rPr>
              <a:t>0.8 </a:t>
            </a:r>
            <a:r>
              <a:rPr lang="en-US" dirty="0" smtClean="0">
                <a:solidFill>
                  <a:srgbClr val="00B0F0"/>
                </a:solidFill>
              </a:rPr>
              <a:t>0.2       </a:t>
            </a:r>
            <a:r>
              <a:rPr lang="en-US" dirty="0" smtClean="0">
                <a:solidFill>
                  <a:srgbClr val="FF0000"/>
                </a:solidFill>
              </a:rPr>
              <a:t>0.6  </a:t>
            </a:r>
            <a:r>
              <a:rPr lang="en-US" dirty="0" smtClean="0">
                <a:solidFill>
                  <a:srgbClr val="00B0F0"/>
                </a:solidFill>
              </a:rPr>
              <a:t>0.4</a:t>
            </a:r>
            <a:endParaRPr lang="en-US" dirty="0">
              <a:solidFill>
                <a:schemeClr val="bg1"/>
              </a:solidFill>
            </a:endParaRPr>
          </a:p>
          <a:p>
            <a:r>
              <a:rPr lang="en-US" dirty="0" smtClean="0">
                <a:solidFill>
                  <a:schemeClr val="bg1"/>
                </a:solidFill>
              </a:rPr>
              <a:t>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8377493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43402</TotalTime>
  <Words>978</Words>
  <Application>Microsoft Macintosh PowerPoint</Application>
  <PresentationFormat>Widescreen</PresentationFormat>
  <Paragraphs>158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Mangal</vt:lpstr>
      <vt:lpstr>Arial</vt:lpstr>
      <vt:lpstr>Office Theme</vt:lpstr>
      <vt:lpstr>Bayesian Networks, Continued</vt:lpstr>
      <vt:lpstr>Administrivia</vt:lpstr>
      <vt:lpstr>Where do we get these numbers?</vt:lpstr>
      <vt:lpstr>PowerPoint Presentation</vt:lpstr>
      <vt:lpstr>PowerPoint Presentation</vt:lpstr>
      <vt:lpstr>PowerPoint Presentation</vt:lpstr>
      <vt:lpstr>The Enumeration Method: a Summary</vt:lpstr>
      <vt:lpstr>PowerPoint Presentation</vt:lpstr>
      <vt:lpstr>PowerPoint Presentation</vt:lpstr>
      <vt:lpstr>PowerPoint Presentation</vt:lpstr>
      <vt:lpstr>How do we create Bayesian network nodes?</vt:lpstr>
      <vt:lpstr>Bayesian networks: a recap so far…</vt:lpstr>
      <vt:lpstr>PowerPoint Presentation</vt:lpstr>
      <vt:lpstr>PowerPoint Presentation</vt:lpstr>
      <vt:lpstr>Nolan and Charlie help the Rockies independently</vt:lpstr>
      <vt:lpstr>Nolan and Charlie help the Rockies independently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Philosophy and Foundations</dc:title>
  <dc:creator>Microsoft Office User</dc:creator>
  <cp:lastModifiedBy>Microsoft Office User</cp:lastModifiedBy>
  <cp:revision>194</cp:revision>
  <dcterms:created xsi:type="dcterms:W3CDTF">2017-08-27T18:15:55Z</dcterms:created>
  <dcterms:modified xsi:type="dcterms:W3CDTF">2017-10-09T19:03:19Z</dcterms:modified>
</cp:coreProperties>
</file>