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436" r:id="rId3"/>
    <p:sldId id="322" r:id="rId4"/>
    <p:sldId id="418" r:id="rId5"/>
    <p:sldId id="422" r:id="rId6"/>
    <p:sldId id="437" r:id="rId7"/>
    <p:sldId id="438" r:id="rId8"/>
    <p:sldId id="427" r:id="rId9"/>
    <p:sldId id="429" r:id="rId10"/>
    <p:sldId id="424" r:id="rId11"/>
    <p:sldId id="425" r:id="rId12"/>
    <p:sldId id="426" r:id="rId13"/>
    <p:sldId id="428" r:id="rId14"/>
    <p:sldId id="430" r:id="rId15"/>
    <p:sldId id="431" r:id="rId16"/>
    <p:sldId id="432" r:id="rId17"/>
    <p:sldId id="433" r:id="rId18"/>
    <p:sldId id="434" r:id="rId19"/>
    <p:sldId id="439" r:id="rId20"/>
    <p:sldId id="44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3"/>
    <p:restoredTop sz="95872"/>
  </p:normalViewPr>
  <p:slideViewPr>
    <p:cSldViewPr snapToGrid="0" snapToObjects="1">
      <p:cViewPr>
        <p:scale>
          <a:sx n="97" d="100"/>
          <a:sy n="97" d="100"/>
        </p:scale>
        <p:origin x="11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of Scores</c:v>
                </c:pt>
              </c:strCache>
            </c:strRef>
          </c:tx>
          <c:spPr>
            <a:solidFill>
              <a:schemeClr val="accent1"/>
            </a:solidFill>
            <a:ln>
              <a:noFill/>
            </a:ln>
            <a:effectLst/>
          </c:spPr>
          <c:invertIfNegative val="0"/>
          <c:cat>
            <c:strRef>
              <c:f>Sheet1!$A$2:$A$7</c:f>
              <c:strCache>
                <c:ptCount val="6"/>
                <c:pt idx="0">
                  <c:v>&lt;70</c:v>
                </c:pt>
                <c:pt idx="1">
                  <c:v>70-80</c:v>
                </c:pt>
                <c:pt idx="2">
                  <c:v>81-85</c:v>
                </c:pt>
                <c:pt idx="3">
                  <c:v>86-90</c:v>
                </c:pt>
                <c:pt idx="4">
                  <c:v>91-95</c:v>
                </c:pt>
                <c:pt idx="5">
                  <c:v>96-100</c:v>
                </c:pt>
              </c:strCache>
            </c:strRef>
          </c:cat>
          <c:val>
            <c:numRef>
              <c:f>Sheet1!$B$2:$B$7</c:f>
              <c:numCache>
                <c:formatCode>General</c:formatCode>
                <c:ptCount val="6"/>
                <c:pt idx="0">
                  <c:v>13.0</c:v>
                </c:pt>
                <c:pt idx="1">
                  <c:v>1.0</c:v>
                </c:pt>
                <c:pt idx="2">
                  <c:v>9.0</c:v>
                </c:pt>
                <c:pt idx="3">
                  <c:v>21.0</c:v>
                </c:pt>
                <c:pt idx="4">
                  <c:v>27.0</c:v>
                </c:pt>
                <c:pt idx="5">
                  <c:v>31.0</c:v>
                </c:pt>
              </c:numCache>
            </c:numRef>
          </c:val>
        </c:ser>
        <c:dLbls>
          <c:showLegendKey val="0"/>
          <c:showVal val="0"/>
          <c:showCatName val="0"/>
          <c:showSerName val="0"/>
          <c:showPercent val="0"/>
          <c:showBubbleSize val="0"/>
        </c:dLbls>
        <c:gapWidth val="219"/>
        <c:overlap val="-27"/>
        <c:axId val="-2074826768"/>
        <c:axId val="-2099230608"/>
      </c:barChart>
      <c:catAx>
        <c:axId val="-207482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9230608"/>
        <c:crosses val="autoZero"/>
        <c:auto val="1"/>
        <c:lblAlgn val="ctr"/>
        <c:lblOffset val="100"/>
        <c:noMultiLvlLbl val="0"/>
      </c:catAx>
      <c:valAx>
        <c:axId val="-2099230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4826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18CB3-12EC-F544-8AAB-33C786FC9EC9}" type="datetimeFigureOut">
              <a:rPr lang="en-US" smtClean="0"/>
              <a:t>10/11/17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53491-C76D-4444-B2F6-116BDB17F769}" type="slidenum">
              <a:rPr lang="en-US" smtClean="0"/>
              <a:t>‹#›</a:t>
            </a:fld>
            <a:endParaRPr lang="en-US"/>
          </a:p>
        </p:txBody>
      </p:sp>
    </p:spTree>
    <p:extLst>
      <p:ext uri="{BB962C8B-B14F-4D97-AF65-F5344CB8AC3E}">
        <p14:creationId xmlns:p14="http://schemas.microsoft.com/office/powerpoint/2010/main" val="147585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C53491-C76D-4444-B2F6-116BDB17F769}" type="slidenum">
              <a:rPr lang="en-US" smtClean="0"/>
              <a:t>18</a:t>
            </a:fld>
            <a:endParaRPr lang="en-US"/>
          </a:p>
        </p:txBody>
      </p:sp>
    </p:spTree>
    <p:extLst>
      <p:ext uri="{BB962C8B-B14F-4D97-AF65-F5344CB8AC3E}">
        <p14:creationId xmlns:p14="http://schemas.microsoft.com/office/powerpoint/2010/main" val="133192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742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42913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0019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37244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0F09F0-6685-134E-9BE2-1C41183F9C09}"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47949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0F09F0-6685-134E-9BE2-1C41183F9C09}" type="datetimeFigureOut">
              <a:rPr lang="en-US" smtClean="0"/>
              <a:t>10/11/17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53933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0F09F0-6685-134E-9BE2-1C41183F9C09}" type="datetimeFigureOut">
              <a:rPr lang="en-US" smtClean="0"/>
              <a:t>10/11/17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85914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0F09F0-6685-134E-9BE2-1C41183F9C09}" type="datetimeFigureOut">
              <a:rPr lang="en-US" smtClean="0"/>
              <a:t>10/11/17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9333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F09F0-6685-134E-9BE2-1C41183F9C09}" type="datetimeFigureOut">
              <a:rPr lang="en-US" smtClean="0"/>
              <a:t>10/11/17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1010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10/11/17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2315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10/11/17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9200518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F09F0-6685-134E-9BE2-1C41183F9C09}" type="datetimeFigureOut">
              <a:rPr lang="en-US" smtClean="0"/>
              <a:t>10/11/17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443CD-A3A3-0E4C-A0E0-E92FEFFD023B}" type="slidenum">
              <a:rPr lang="en-US" smtClean="0"/>
              <a:t>‹#›</a:t>
            </a:fld>
            <a:endParaRPr lang="en-US"/>
          </a:p>
        </p:txBody>
      </p:sp>
    </p:spTree>
    <p:extLst>
      <p:ext uri="{BB962C8B-B14F-4D97-AF65-F5344CB8AC3E}">
        <p14:creationId xmlns:p14="http://schemas.microsoft.com/office/powerpoint/2010/main" val="133011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1726854"/>
          </a:xfrm>
        </p:spPr>
        <p:txBody>
          <a:bodyPr>
            <a:normAutofit fontScale="90000"/>
          </a:bodyPr>
          <a:lstStyle/>
          <a:p>
            <a:r>
              <a:rPr lang="en-US" dirty="0" smtClean="0">
                <a:solidFill>
                  <a:schemeClr val="bg1"/>
                </a:solidFill>
              </a:rPr>
              <a:t>Bayesian Networks, Continued</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CS</a:t>
            </a:r>
            <a:r>
              <a:rPr lang="en-US" dirty="0" smtClean="0">
                <a:solidFill>
                  <a:schemeClr val="bg1"/>
                </a:solidFill>
              </a:rPr>
              <a:t>CSCI 3202, Fall 2017</a:t>
            </a:r>
          </a:p>
          <a:p>
            <a:r>
              <a:rPr lang="en-US" dirty="0" smtClean="0">
                <a:solidFill>
                  <a:schemeClr val="bg1"/>
                </a:solidFill>
              </a:rPr>
              <a:t>Prof. Mike Eisenberg</a:t>
            </a:r>
          </a:p>
          <a:p>
            <a:r>
              <a:rPr lang="en-US" i="1" dirty="0" err="1" smtClean="0">
                <a:solidFill>
                  <a:schemeClr val="bg1"/>
                </a:solidFill>
              </a:rPr>
              <a:t>duck@cs.colorado.edu</a:t>
            </a:r>
            <a:endParaRPr lang="en-US" i="1" dirty="0" smtClean="0">
              <a:solidFill>
                <a:schemeClr val="bg1"/>
              </a:solidFill>
            </a:endParaRPr>
          </a:p>
        </p:txBody>
      </p:sp>
    </p:spTree>
    <p:extLst>
      <p:ext uri="{BB962C8B-B14F-4D97-AF65-F5344CB8AC3E}">
        <p14:creationId xmlns:p14="http://schemas.microsoft.com/office/powerpoint/2010/main" val="165930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How do we create Bayesian network nodes?</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The probability of a variable may be a natural function of the probability of its ancestors. (An example is the “Noisy OR” function from the book.)</a:t>
            </a:r>
          </a:p>
          <a:p>
            <a:endParaRPr lang="en-US" dirty="0"/>
          </a:p>
        </p:txBody>
      </p:sp>
    </p:spTree>
    <p:extLst>
      <p:ext uri="{BB962C8B-B14F-4D97-AF65-F5344CB8AC3E}">
        <p14:creationId xmlns:p14="http://schemas.microsoft.com/office/powerpoint/2010/main" val="1903272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Nolan and Charlie help the Rockies independently</a:t>
            </a:r>
            <a:endParaRPr lang="en-US" dirty="0">
              <a:solidFill>
                <a:schemeClr val="bg1"/>
              </a:solidFill>
            </a:endParaRPr>
          </a:p>
        </p:txBody>
      </p:sp>
      <p:sp>
        <p:nvSpPr>
          <p:cNvPr id="3" name="Content Placeholder 2"/>
          <p:cNvSpPr>
            <a:spLocks noGrp="1"/>
          </p:cNvSpPr>
          <p:nvPr>
            <p:ph idx="1"/>
          </p:nvPr>
        </p:nvSpPr>
        <p:spPr/>
        <p:txBody>
          <a:bodyPr/>
          <a:lstStyle/>
          <a:p>
            <a:pPr marL="0" indent="0" fontAlgn="base">
              <a:buNone/>
            </a:pPr>
            <a:r>
              <a:rPr lang="en-US" dirty="0" smtClean="0">
                <a:solidFill>
                  <a:schemeClr val="bg1"/>
                </a:solidFill>
              </a:rPr>
              <a:t>	Nolan</a:t>
            </a:r>
            <a:r>
              <a:rPr lang="mr-IN" dirty="0">
                <a:solidFill>
                  <a:schemeClr val="bg1"/>
                </a:solidFill>
              </a:rPr>
              <a:t>	 	</a:t>
            </a:r>
            <a:r>
              <a:rPr lang="mr-IN" dirty="0" smtClean="0">
                <a:solidFill>
                  <a:schemeClr val="bg1"/>
                </a:solidFill>
              </a:rPr>
              <a:t>C</a:t>
            </a:r>
            <a:r>
              <a:rPr lang="en-US" dirty="0" err="1" smtClean="0">
                <a:solidFill>
                  <a:schemeClr val="bg1"/>
                </a:solidFill>
              </a:rPr>
              <a:t>harlie</a:t>
            </a:r>
            <a:r>
              <a:rPr lang="mr-IN" dirty="0">
                <a:solidFill>
                  <a:schemeClr val="bg1"/>
                </a:solidFill>
              </a:rPr>
              <a:t>	</a:t>
            </a:r>
            <a:r>
              <a:rPr lang="mr-IN" dirty="0" err="1">
                <a:solidFill>
                  <a:schemeClr val="bg1"/>
                </a:solidFill>
              </a:rPr>
              <a:t>P</a:t>
            </a:r>
            <a:r>
              <a:rPr lang="mr-IN" dirty="0">
                <a:solidFill>
                  <a:schemeClr val="bg1"/>
                </a:solidFill>
              </a:rPr>
              <a:t>(L) 		</a:t>
            </a:r>
            <a:r>
              <a:rPr lang="mr-IN" dirty="0" err="1">
                <a:solidFill>
                  <a:schemeClr val="bg1"/>
                </a:solidFill>
              </a:rPr>
              <a:t>P</a:t>
            </a:r>
            <a:r>
              <a:rPr lang="mr-IN" dirty="0">
                <a:solidFill>
                  <a:schemeClr val="bg1"/>
                </a:solidFill>
              </a:rPr>
              <a:t>(</a:t>
            </a:r>
            <a:r>
              <a:rPr lang="mr-IN" dirty="0" err="1">
                <a:solidFill>
                  <a:schemeClr val="bg1"/>
                </a:solidFill>
              </a:rPr>
              <a:t>not</a:t>
            </a:r>
            <a:r>
              <a:rPr lang="mr-IN" dirty="0">
                <a:solidFill>
                  <a:schemeClr val="bg1"/>
                </a:solidFill>
              </a:rPr>
              <a:t> L)</a:t>
            </a:r>
          </a:p>
          <a:p>
            <a:pPr marL="0" indent="0" fontAlgn="base">
              <a:buNone/>
            </a:pPr>
            <a:r>
              <a:rPr lang="en-US" dirty="0" smtClean="0">
                <a:solidFill>
                  <a:schemeClr val="bg1"/>
                </a:solidFill>
              </a:rPr>
              <a:t>	</a:t>
            </a:r>
            <a:r>
              <a:rPr lang="mr-IN" dirty="0" err="1" smtClean="0">
                <a:solidFill>
                  <a:schemeClr val="bg1"/>
                </a:solidFill>
              </a:rPr>
              <a:t>F</a:t>
            </a:r>
            <a:r>
              <a:rPr lang="mr-IN" dirty="0">
                <a:solidFill>
                  <a:schemeClr val="bg1"/>
                </a:solidFill>
              </a:rPr>
              <a:t>		</a:t>
            </a:r>
            <a:r>
              <a:rPr lang="mr-IN" dirty="0" err="1">
                <a:solidFill>
                  <a:schemeClr val="bg1"/>
                </a:solidFill>
              </a:rPr>
              <a:t>F</a:t>
            </a:r>
            <a:r>
              <a:rPr lang="mr-IN" dirty="0">
                <a:solidFill>
                  <a:schemeClr val="bg1"/>
                </a:solidFill>
              </a:rPr>
              <a:t>		1		0</a:t>
            </a:r>
          </a:p>
          <a:p>
            <a:pPr marL="0" indent="0" fontAlgn="base">
              <a:buNone/>
            </a:pPr>
            <a:r>
              <a:rPr lang="en-US" dirty="0" smtClean="0">
                <a:solidFill>
                  <a:schemeClr val="bg1"/>
                </a:solidFill>
              </a:rPr>
              <a:t>	</a:t>
            </a:r>
            <a:r>
              <a:rPr lang="mr-IN" dirty="0" err="1" smtClean="0">
                <a:solidFill>
                  <a:schemeClr val="bg1"/>
                </a:solidFill>
              </a:rPr>
              <a:t>T</a:t>
            </a:r>
            <a:r>
              <a:rPr lang="mr-IN" dirty="0">
                <a:solidFill>
                  <a:schemeClr val="bg1"/>
                </a:solidFill>
              </a:rPr>
              <a:t>		</a:t>
            </a:r>
            <a:r>
              <a:rPr lang="mr-IN" dirty="0" err="1">
                <a:solidFill>
                  <a:schemeClr val="bg1"/>
                </a:solidFill>
              </a:rPr>
              <a:t>F</a:t>
            </a:r>
            <a:r>
              <a:rPr lang="mr-IN" dirty="0">
                <a:solidFill>
                  <a:schemeClr val="bg1"/>
                </a:solidFill>
              </a:rPr>
              <a:t>		0.5		0.5</a:t>
            </a:r>
          </a:p>
          <a:p>
            <a:pPr marL="0" indent="0" fontAlgn="base">
              <a:buNone/>
            </a:pPr>
            <a:r>
              <a:rPr lang="en-US" dirty="0" smtClean="0">
                <a:solidFill>
                  <a:schemeClr val="bg1"/>
                </a:solidFill>
              </a:rPr>
              <a:t>	</a:t>
            </a:r>
            <a:r>
              <a:rPr lang="mr-IN" dirty="0" err="1" smtClean="0">
                <a:solidFill>
                  <a:schemeClr val="bg1"/>
                </a:solidFill>
              </a:rPr>
              <a:t>F</a:t>
            </a:r>
            <a:r>
              <a:rPr lang="mr-IN" dirty="0">
                <a:solidFill>
                  <a:schemeClr val="bg1"/>
                </a:solidFill>
              </a:rPr>
              <a:t>		</a:t>
            </a:r>
            <a:r>
              <a:rPr lang="mr-IN" dirty="0" err="1" smtClean="0">
                <a:solidFill>
                  <a:schemeClr val="bg1"/>
                </a:solidFill>
              </a:rPr>
              <a:t>T</a:t>
            </a:r>
            <a:r>
              <a:rPr lang="mr-IN" dirty="0">
                <a:solidFill>
                  <a:schemeClr val="bg1"/>
                </a:solidFill>
              </a:rPr>
              <a:t>		0.3		0.7</a:t>
            </a:r>
          </a:p>
          <a:p>
            <a:pPr marL="0" indent="0" fontAlgn="base">
              <a:buNone/>
            </a:pPr>
            <a:r>
              <a:rPr lang="en-US" dirty="0" smtClean="0">
                <a:solidFill>
                  <a:schemeClr val="bg1"/>
                </a:solidFill>
              </a:rPr>
              <a:t>	</a:t>
            </a:r>
            <a:r>
              <a:rPr lang="mr-IN" dirty="0" err="1" smtClean="0">
                <a:solidFill>
                  <a:schemeClr val="bg1"/>
                </a:solidFill>
              </a:rPr>
              <a:t>T</a:t>
            </a:r>
            <a:r>
              <a:rPr lang="mr-IN" dirty="0">
                <a:solidFill>
                  <a:schemeClr val="bg1"/>
                </a:solidFill>
              </a:rPr>
              <a:t>		</a:t>
            </a:r>
            <a:r>
              <a:rPr lang="mr-IN" dirty="0" err="1" smtClean="0">
                <a:solidFill>
                  <a:schemeClr val="bg1"/>
                </a:solidFill>
              </a:rPr>
              <a:t>T</a:t>
            </a:r>
            <a:r>
              <a:rPr lang="mr-IN" dirty="0">
                <a:solidFill>
                  <a:schemeClr val="bg1"/>
                </a:solidFill>
              </a:rPr>
              <a:t>		?		?</a:t>
            </a:r>
          </a:p>
          <a:p>
            <a:endParaRPr lang="en-US" dirty="0"/>
          </a:p>
        </p:txBody>
      </p:sp>
    </p:spTree>
    <p:extLst>
      <p:ext uri="{BB962C8B-B14F-4D97-AF65-F5344CB8AC3E}">
        <p14:creationId xmlns:p14="http://schemas.microsoft.com/office/powerpoint/2010/main" val="31403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Nolan and Charlie help the Rockies independently</a:t>
            </a:r>
            <a:endParaRPr lang="en-US" dirty="0">
              <a:solidFill>
                <a:schemeClr val="bg1"/>
              </a:solidFill>
            </a:endParaRPr>
          </a:p>
        </p:txBody>
      </p:sp>
      <p:sp>
        <p:nvSpPr>
          <p:cNvPr id="3" name="Content Placeholder 2"/>
          <p:cNvSpPr>
            <a:spLocks noGrp="1"/>
          </p:cNvSpPr>
          <p:nvPr>
            <p:ph idx="1"/>
          </p:nvPr>
        </p:nvSpPr>
        <p:spPr/>
        <p:txBody>
          <a:bodyPr/>
          <a:lstStyle/>
          <a:p>
            <a:pPr marL="0" indent="0" fontAlgn="base">
              <a:buNone/>
            </a:pPr>
            <a:r>
              <a:rPr lang="en-US" dirty="0" smtClean="0">
                <a:solidFill>
                  <a:schemeClr val="bg1"/>
                </a:solidFill>
              </a:rPr>
              <a:t>	Nolan</a:t>
            </a:r>
            <a:r>
              <a:rPr lang="mr-IN" dirty="0">
                <a:solidFill>
                  <a:schemeClr val="bg1"/>
                </a:solidFill>
              </a:rPr>
              <a:t>	 	</a:t>
            </a:r>
            <a:r>
              <a:rPr lang="mr-IN" dirty="0" smtClean="0">
                <a:solidFill>
                  <a:schemeClr val="bg1"/>
                </a:solidFill>
              </a:rPr>
              <a:t>C</a:t>
            </a:r>
            <a:r>
              <a:rPr lang="en-US" dirty="0" err="1" smtClean="0">
                <a:solidFill>
                  <a:schemeClr val="bg1"/>
                </a:solidFill>
              </a:rPr>
              <a:t>harlie</a:t>
            </a:r>
            <a:r>
              <a:rPr lang="mr-IN" dirty="0">
                <a:solidFill>
                  <a:schemeClr val="bg1"/>
                </a:solidFill>
              </a:rPr>
              <a:t>	</a:t>
            </a:r>
            <a:r>
              <a:rPr lang="mr-IN" dirty="0" err="1">
                <a:solidFill>
                  <a:schemeClr val="bg1"/>
                </a:solidFill>
              </a:rPr>
              <a:t>P</a:t>
            </a:r>
            <a:r>
              <a:rPr lang="mr-IN" dirty="0">
                <a:solidFill>
                  <a:schemeClr val="bg1"/>
                </a:solidFill>
              </a:rPr>
              <a:t>(L) 		</a:t>
            </a:r>
            <a:r>
              <a:rPr lang="mr-IN" dirty="0" err="1">
                <a:solidFill>
                  <a:schemeClr val="bg1"/>
                </a:solidFill>
              </a:rPr>
              <a:t>P</a:t>
            </a:r>
            <a:r>
              <a:rPr lang="mr-IN" dirty="0">
                <a:solidFill>
                  <a:schemeClr val="bg1"/>
                </a:solidFill>
              </a:rPr>
              <a:t>(</a:t>
            </a:r>
            <a:r>
              <a:rPr lang="mr-IN" dirty="0" err="1">
                <a:solidFill>
                  <a:schemeClr val="bg1"/>
                </a:solidFill>
              </a:rPr>
              <a:t>not</a:t>
            </a:r>
            <a:r>
              <a:rPr lang="mr-IN" dirty="0">
                <a:solidFill>
                  <a:schemeClr val="bg1"/>
                </a:solidFill>
              </a:rPr>
              <a:t> L)</a:t>
            </a:r>
          </a:p>
          <a:p>
            <a:pPr marL="0" indent="0" fontAlgn="base">
              <a:buNone/>
            </a:pPr>
            <a:r>
              <a:rPr lang="en-US" dirty="0" smtClean="0">
                <a:solidFill>
                  <a:schemeClr val="bg1"/>
                </a:solidFill>
              </a:rPr>
              <a:t>	</a:t>
            </a:r>
            <a:r>
              <a:rPr lang="mr-IN" dirty="0" err="1" smtClean="0">
                <a:solidFill>
                  <a:schemeClr val="bg1"/>
                </a:solidFill>
              </a:rPr>
              <a:t>F</a:t>
            </a:r>
            <a:r>
              <a:rPr lang="mr-IN" dirty="0">
                <a:solidFill>
                  <a:schemeClr val="bg1"/>
                </a:solidFill>
              </a:rPr>
              <a:t>		</a:t>
            </a:r>
            <a:r>
              <a:rPr lang="mr-IN" dirty="0" err="1">
                <a:solidFill>
                  <a:schemeClr val="bg1"/>
                </a:solidFill>
              </a:rPr>
              <a:t>F</a:t>
            </a:r>
            <a:r>
              <a:rPr lang="mr-IN" dirty="0">
                <a:solidFill>
                  <a:schemeClr val="bg1"/>
                </a:solidFill>
              </a:rPr>
              <a:t>		1		0</a:t>
            </a:r>
          </a:p>
          <a:p>
            <a:pPr marL="0" indent="0" fontAlgn="base">
              <a:buNone/>
            </a:pPr>
            <a:r>
              <a:rPr lang="en-US" dirty="0" smtClean="0">
                <a:solidFill>
                  <a:schemeClr val="bg1"/>
                </a:solidFill>
              </a:rPr>
              <a:t>	</a:t>
            </a:r>
            <a:r>
              <a:rPr lang="mr-IN" dirty="0" err="1" smtClean="0">
                <a:solidFill>
                  <a:schemeClr val="bg1"/>
                </a:solidFill>
              </a:rPr>
              <a:t>T</a:t>
            </a:r>
            <a:r>
              <a:rPr lang="mr-IN" dirty="0">
                <a:solidFill>
                  <a:schemeClr val="bg1"/>
                </a:solidFill>
              </a:rPr>
              <a:t>		</a:t>
            </a:r>
            <a:r>
              <a:rPr lang="mr-IN" dirty="0" err="1">
                <a:solidFill>
                  <a:schemeClr val="bg1"/>
                </a:solidFill>
              </a:rPr>
              <a:t>F</a:t>
            </a:r>
            <a:r>
              <a:rPr lang="mr-IN" dirty="0">
                <a:solidFill>
                  <a:schemeClr val="bg1"/>
                </a:solidFill>
              </a:rPr>
              <a:t>		0.5		0.5</a:t>
            </a:r>
          </a:p>
          <a:p>
            <a:pPr marL="0" indent="0" fontAlgn="base">
              <a:buNone/>
            </a:pPr>
            <a:r>
              <a:rPr lang="en-US" dirty="0" smtClean="0">
                <a:solidFill>
                  <a:schemeClr val="bg1"/>
                </a:solidFill>
              </a:rPr>
              <a:t>	</a:t>
            </a:r>
            <a:r>
              <a:rPr lang="mr-IN" dirty="0" err="1" smtClean="0">
                <a:solidFill>
                  <a:schemeClr val="bg1"/>
                </a:solidFill>
              </a:rPr>
              <a:t>F</a:t>
            </a:r>
            <a:r>
              <a:rPr lang="mr-IN" dirty="0">
                <a:solidFill>
                  <a:schemeClr val="bg1"/>
                </a:solidFill>
              </a:rPr>
              <a:t>		</a:t>
            </a:r>
            <a:r>
              <a:rPr lang="mr-IN" dirty="0" err="1" smtClean="0">
                <a:solidFill>
                  <a:schemeClr val="bg1"/>
                </a:solidFill>
              </a:rPr>
              <a:t>T</a:t>
            </a:r>
            <a:r>
              <a:rPr lang="mr-IN" dirty="0">
                <a:solidFill>
                  <a:schemeClr val="bg1"/>
                </a:solidFill>
              </a:rPr>
              <a:t>		0.3		0.7</a:t>
            </a:r>
          </a:p>
          <a:p>
            <a:pPr marL="0" indent="0" fontAlgn="base">
              <a:buNone/>
            </a:pPr>
            <a:r>
              <a:rPr lang="en-US" dirty="0" smtClean="0">
                <a:solidFill>
                  <a:schemeClr val="bg1"/>
                </a:solidFill>
              </a:rPr>
              <a:t>	</a:t>
            </a:r>
            <a:r>
              <a:rPr lang="mr-IN" dirty="0" err="1" smtClean="0">
                <a:solidFill>
                  <a:schemeClr val="bg1"/>
                </a:solidFill>
              </a:rPr>
              <a:t>T</a:t>
            </a:r>
            <a:r>
              <a:rPr lang="mr-IN" dirty="0">
                <a:solidFill>
                  <a:schemeClr val="bg1"/>
                </a:solidFill>
              </a:rPr>
              <a:t>		</a:t>
            </a:r>
            <a:r>
              <a:rPr lang="mr-IN" dirty="0" err="1" smtClean="0">
                <a:solidFill>
                  <a:schemeClr val="bg1"/>
                </a:solidFill>
              </a:rPr>
              <a:t>T</a:t>
            </a:r>
            <a:r>
              <a:rPr lang="mr-IN" dirty="0">
                <a:solidFill>
                  <a:schemeClr val="bg1"/>
                </a:solidFill>
              </a:rPr>
              <a:t>		</a:t>
            </a:r>
            <a:r>
              <a:rPr lang="en-US" dirty="0" smtClean="0">
                <a:solidFill>
                  <a:schemeClr val="bg1"/>
                </a:solidFill>
              </a:rPr>
              <a:t>0.15</a:t>
            </a:r>
            <a:r>
              <a:rPr lang="mr-IN" dirty="0">
                <a:solidFill>
                  <a:schemeClr val="bg1"/>
                </a:solidFill>
              </a:rPr>
              <a:t>		</a:t>
            </a:r>
            <a:r>
              <a:rPr lang="en-US" dirty="0" smtClean="0">
                <a:solidFill>
                  <a:schemeClr val="bg1"/>
                </a:solidFill>
              </a:rPr>
              <a:t>0.85</a:t>
            </a:r>
            <a:endParaRPr lang="mr-IN" dirty="0">
              <a:solidFill>
                <a:schemeClr val="bg1"/>
              </a:solidFill>
            </a:endParaRPr>
          </a:p>
          <a:p>
            <a:endParaRPr lang="en-US" dirty="0" smtClean="0"/>
          </a:p>
          <a:p>
            <a:pPr marL="0" indent="0">
              <a:buNone/>
            </a:pPr>
            <a:r>
              <a:rPr lang="en-US" dirty="0">
                <a:solidFill>
                  <a:schemeClr val="bg1"/>
                </a:solidFill>
              </a:rPr>
              <a:t>The reasoning is that of the 50 percent of games that </a:t>
            </a:r>
            <a:r>
              <a:rPr lang="en-US" dirty="0" smtClean="0">
                <a:solidFill>
                  <a:schemeClr val="bg1"/>
                </a:solidFill>
              </a:rPr>
              <a:t>Nolan </a:t>
            </a:r>
            <a:r>
              <a:rPr lang="en-US" dirty="0">
                <a:solidFill>
                  <a:schemeClr val="bg1"/>
                </a:solidFill>
              </a:rPr>
              <a:t>fails to win “on his own”, </a:t>
            </a:r>
            <a:r>
              <a:rPr lang="en-US" dirty="0" smtClean="0">
                <a:solidFill>
                  <a:schemeClr val="bg1"/>
                </a:solidFill>
              </a:rPr>
              <a:t>Charlie </a:t>
            </a:r>
            <a:r>
              <a:rPr lang="en-US" dirty="0">
                <a:solidFill>
                  <a:schemeClr val="bg1"/>
                </a:solidFill>
              </a:rPr>
              <a:t>will win 35 on </a:t>
            </a:r>
            <a:r>
              <a:rPr lang="en-US" i="1" dirty="0">
                <a:solidFill>
                  <a:schemeClr val="bg1"/>
                </a:solidFill>
              </a:rPr>
              <a:t>his</a:t>
            </a:r>
            <a:r>
              <a:rPr lang="en-US" dirty="0">
                <a:solidFill>
                  <a:schemeClr val="bg1"/>
                </a:solidFill>
              </a:rPr>
              <a:t>  own. (This is a variant of the “noisy OR” idea.) </a:t>
            </a:r>
          </a:p>
        </p:txBody>
      </p:sp>
    </p:spTree>
    <p:extLst>
      <p:ext uri="{BB962C8B-B14F-4D97-AF65-F5344CB8AC3E}">
        <p14:creationId xmlns:p14="http://schemas.microsoft.com/office/powerpoint/2010/main" val="182528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chemeClr val="bg1"/>
                </a:solidFill>
              </a:rPr>
              <a:t>The networks that we have looked at so far have the nice property that there is (at most) only one possible path of causal influence between any two nodes</a:t>
            </a:r>
          </a:p>
          <a:p>
            <a:endParaRPr lang="en-US" dirty="0"/>
          </a:p>
        </p:txBody>
      </p:sp>
      <p:sp>
        <p:nvSpPr>
          <p:cNvPr id="6" name="Oval 5"/>
          <p:cNvSpPr/>
          <p:nvPr/>
        </p:nvSpPr>
        <p:spPr>
          <a:xfrm>
            <a:off x="3000375" y="4001294"/>
            <a:ext cx="1085850" cy="1100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53075" y="3093244"/>
            <a:ext cx="1085850" cy="1100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53075" y="5137149"/>
            <a:ext cx="1085850" cy="1100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10512" y="4001294"/>
            <a:ext cx="1085850" cy="1100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7" idx="2"/>
          </p:cNvCxnSpPr>
          <p:nvPr/>
        </p:nvCxnSpPr>
        <p:spPr>
          <a:xfrm flipV="1">
            <a:off x="4086225" y="3643313"/>
            <a:ext cx="1466850" cy="657225"/>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919537" y="4976813"/>
            <a:ext cx="1633537" cy="482599"/>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38925" y="3518695"/>
            <a:ext cx="1633537" cy="482599"/>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3"/>
          </p:cNvCxnSpPr>
          <p:nvPr/>
        </p:nvCxnSpPr>
        <p:spPr>
          <a:xfrm flipV="1">
            <a:off x="6638925" y="4940320"/>
            <a:ext cx="1430606" cy="814368"/>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8" name="Multiply 17"/>
          <p:cNvSpPr/>
          <p:nvPr/>
        </p:nvSpPr>
        <p:spPr>
          <a:xfrm>
            <a:off x="6910387" y="4901407"/>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790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Using Bayesian Reasoning for Diagnosis</a:t>
            </a:r>
            <a:endParaRPr lang="en-US" dirty="0">
              <a:solidFill>
                <a:schemeClr val="bg1"/>
              </a:solidFill>
            </a:endParaRPr>
          </a:p>
        </p:txBody>
      </p:sp>
      <p:sp>
        <p:nvSpPr>
          <p:cNvPr id="3" name="Content Placeholder 2"/>
          <p:cNvSpPr>
            <a:spLocks noGrp="1"/>
          </p:cNvSpPr>
          <p:nvPr>
            <p:ph idx="1"/>
          </p:nvPr>
        </p:nvSpPr>
        <p:spPr/>
        <p:txBody>
          <a:bodyPr/>
          <a:lstStyle/>
          <a:p>
            <a:pPr fontAlgn="base"/>
            <a:endParaRPr lang="en-US" dirty="0">
              <a:solidFill>
                <a:schemeClr val="bg1"/>
              </a:solidFill>
            </a:endParaRPr>
          </a:p>
          <a:p>
            <a:pPr marL="0" indent="0" fontAlgn="base">
              <a:buNone/>
            </a:pPr>
            <a:r>
              <a:rPr lang="en-US" dirty="0">
                <a:solidFill>
                  <a:schemeClr val="bg1"/>
                </a:solidFill>
              </a:rPr>
              <a:t>We give Johnny a subtraction problem, and</a:t>
            </a:r>
          </a:p>
          <a:p>
            <a:pPr marL="0" indent="0" fontAlgn="base">
              <a:buNone/>
            </a:pPr>
            <a:r>
              <a:rPr lang="en-US" dirty="0">
                <a:solidFill>
                  <a:schemeClr val="bg1"/>
                </a:solidFill>
              </a:rPr>
              <a:t>He hands us back the following answer:</a:t>
            </a:r>
          </a:p>
          <a:p>
            <a:pPr fontAlgn="base"/>
            <a:endParaRPr lang="en-US" dirty="0">
              <a:solidFill>
                <a:schemeClr val="bg1"/>
              </a:solidFill>
            </a:endParaRPr>
          </a:p>
          <a:p>
            <a:pPr marL="0" indent="0" fontAlgn="base">
              <a:buNone/>
            </a:pPr>
            <a:r>
              <a:rPr lang="en-US" dirty="0">
                <a:solidFill>
                  <a:schemeClr val="bg1"/>
                </a:solidFill>
                <a:latin typeface="Courier" charset="0"/>
                <a:ea typeface="Courier" charset="0"/>
                <a:cs typeface="Courier" charset="0"/>
              </a:rPr>
              <a:t>    10</a:t>
            </a:r>
          </a:p>
          <a:p>
            <a:pPr marL="0" indent="0" fontAlgn="base">
              <a:buNone/>
            </a:pPr>
            <a:r>
              <a:rPr lang="en-US" dirty="0">
                <a:solidFill>
                  <a:schemeClr val="bg1"/>
                </a:solidFill>
                <a:latin typeface="Courier" charset="0"/>
                <a:ea typeface="Courier" charset="0"/>
                <a:cs typeface="Courier" charset="0"/>
              </a:rPr>
              <a:t>  -  5</a:t>
            </a:r>
          </a:p>
          <a:p>
            <a:pPr marL="0" indent="0" fontAlgn="base">
              <a:buNone/>
            </a:pPr>
            <a:r>
              <a:rPr lang="en-US" dirty="0" smtClean="0">
                <a:solidFill>
                  <a:schemeClr val="bg1"/>
                </a:solidFill>
                <a:latin typeface="Courier" charset="0"/>
                <a:ea typeface="Courier" charset="0"/>
                <a:cs typeface="Courier" charset="0"/>
              </a:rPr>
              <a:t>---------</a:t>
            </a:r>
          </a:p>
          <a:p>
            <a:pPr marL="0" indent="0" fontAlgn="base">
              <a:buNone/>
            </a:pPr>
            <a:r>
              <a:rPr lang="en-US" dirty="0" smtClean="0">
                <a:solidFill>
                  <a:schemeClr val="bg1"/>
                </a:solidFill>
                <a:latin typeface="Courier" charset="0"/>
                <a:ea typeface="Courier" charset="0"/>
                <a:cs typeface="Courier" charset="0"/>
              </a:rPr>
              <a:t>    15</a:t>
            </a:r>
            <a:endParaRPr lang="en-US" dirty="0">
              <a:solidFill>
                <a:schemeClr val="bg1"/>
              </a:solidFill>
              <a:latin typeface="Courier" charset="0"/>
              <a:ea typeface="Courier" charset="0"/>
              <a:cs typeface="Courier" charset="0"/>
            </a:endParaRPr>
          </a:p>
          <a:p>
            <a:endParaRPr lang="en-US" dirty="0">
              <a:latin typeface="Courier" charset="0"/>
              <a:ea typeface="Courier" charset="0"/>
              <a:cs typeface="Courier" charset="0"/>
            </a:endParaRPr>
          </a:p>
        </p:txBody>
      </p:sp>
    </p:spTree>
    <p:extLst>
      <p:ext uri="{BB962C8B-B14F-4D97-AF65-F5344CB8AC3E}">
        <p14:creationId xmlns:p14="http://schemas.microsoft.com/office/powerpoint/2010/main" val="83581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Subtraction “Bugs” (Burton and Brown)</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The “carry without a decrement bug”: Johnny may be carrying correctly in the rightmost column, but not decrementing the 1 in the 10’s place.</a:t>
            </a:r>
          </a:p>
          <a:p>
            <a:pPr fontAlgn="base"/>
            <a:r>
              <a:rPr lang="en-US" dirty="0">
                <a:solidFill>
                  <a:schemeClr val="bg1"/>
                </a:solidFill>
              </a:rPr>
              <a:t>The “subtract smaller from larger bug”: Johnny may be operating on each column in parallel, subtracting the smaller number from the larger number.</a:t>
            </a:r>
          </a:p>
          <a:p>
            <a:endParaRPr lang="en-US" dirty="0"/>
          </a:p>
        </p:txBody>
      </p:sp>
    </p:spTree>
    <p:extLst>
      <p:ext uri="{BB962C8B-B14F-4D97-AF65-F5344CB8AC3E}">
        <p14:creationId xmlns:p14="http://schemas.microsoft.com/office/powerpoint/2010/main" val="2080084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Making a Bayesian Network for Subtraction Problems </a:t>
            </a:r>
          </a:p>
        </p:txBody>
      </p:sp>
      <p:sp>
        <p:nvSpPr>
          <p:cNvPr id="3" name="Content Placeholder 2"/>
          <p:cNvSpPr>
            <a:spLocks noGrp="1"/>
          </p:cNvSpPr>
          <p:nvPr>
            <p:ph idx="1"/>
          </p:nvPr>
        </p:nvSpPr>
        <p:spPr>
          <a:xfrm>
            <a:off x="6586331" y="2143401"/>
            <a:ext cx="3890963" cy="3346450"/>
          </a:xfrm>
        </p:spPr>
        <p:txBody>
          <a:bodyPr/>
          <a:lstStyle/>
          <a:p>
            <a:pPr marL="0" indent="0" eaLnBrk="0" fontAlgn="base" hangingPunct="0">
              <a:buNone/>
            </a:pPr>
            <a:r>
              <a:rPr lang="en-US" dirty="0" err="1">
                <a:solidFill>
                  <a:schemeClr val="bg1"/>
                </a:solidFill>
              </a:rPr>
              <a:t>Ans|C</a:t>
            </a:r>
            <a:r>
              <a:rPr lang="en-US" dirty="0">
                <a:solidFill>
                  <a:schemeClr val="bg1"/>
                </a:solidFill>
              </a:rPr>
              <a:t> </a:t>
            </a:r>
            <a:r>
              <a:rPr lang="en-US" dirty="0" err="1">
                <a:solidFill>
                  <a:schemeClr val="bg1"/>
                </a:solidFill>
              </a:rPr>
              <a:t>notS</a:t>
            </a:r>
            <a:r>
              <a:rPr lang="en-US" dirty="0">
                <a:solidFill>
                  <a:schemeClr val="bg1"/>
                </a:solidFill>
              </a:rPr>
              <a:t> = 0.95</a:t>
            </a:r>
          </a:p>
          <a:p>
            <a:pPr marL="0" indent="0" eaLnBrk="0" fontAlgn="base" hangingPunct="0">
              <a:buNone/>
            </a:pPr>
            <a:r>
              <a:rPr lang="en-US" dirty="0" err="1">
                <a:solidFill>
                  <a:schemeClr val="bg1"/>
                </a:solidFill>
              </a:rPr>
              <a:t>Ans|S</a:t>
            </a:r>
            <a:r>
              <a:rPr lang="en-US" dirty="0">
                <a:solidFill>
                  <a:schemeClr val="bg1"/>
                </a:solidFill>
              </a:rPr>
              <a:t> not C = 0.95</a:t>
            </a:r>
          </a:p>
          <a:p>
            <a:pPr marL="0" indent="0" eaLnBrk="0" fontAlgn="base" hangingPunct="0">
              <a:buNone/>
            </a:pPr>
            <a:r>
              <a:rPr lang="en-US" dirty="0" err="1">
                <a:solidFill>
                  <a:schemeClr val="bg1"/>
                </a:solidFill>
              </a:rPr>
              <a:t>Ans|C</a:t>
            </a:r>
            <a:r>
              <a:rPr lang="en-US" dirty="0">
                <a:solidFill>
                  <a:schemeClr val="bg1"/>
                </a:solidFill>
              </a:rPr>
              <a:t> S = 0.99</a:t>
            </a:r>
          </a:p>
          <a:p>
            <a:pPr marL="0" indent="0" eaLnBrk="0" fontAlgn="base" hangingPunct="0">
              <a:buNone/>
            </a:pPr>
            <a:r>
              <a:rPr lang="en-US" dirty="0" err="1">
                <a:solidFill>
                  <a:schemeClr val="bg1"/>
                </a:solidFill>
              </a:rPr>
              <a:t>Ans</a:t>
            </a:r>
            <a:r>
              <a:rPr lang="en-US" dirty="0">
                <a:solidFill>
                  <a:schemeClr val="bg1"/>
                </a:solidFill>
              </a:rPr>
              <a:t>| not C not S = 0.05</a:t>
            </a:r>
          </a:p>
          <a:p>
            <a:endParaRPr lang="en-US" dirty="0"/>
          </a:p>
        </p:txBody>
      </p:sp>
      <p:sp>
        <p:nvSpPr>
          <p:cNvPr id="4" name="Oval 3"/>
          <p:cNvSpPr/>
          <p:nvPr/>
        </p:nvSpPr>
        <p:spPr>
          <a:xfrm>
            <a:off x="1298713" y="2358887"/>
            <a:ext cx="1431235" cy="1457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Carry-without-</a:t>
            </a:r>
            <a:r>
              <a:rPr lang="en-US" dirty="0" err="1" smtClean="0">
                <a:solidFill>
                  <a:schemeClr val="tx1"/>
                </a:solidFill>
              </a:rPr>
              <a:t>dec</a:t>
            </a:r>
            <a:endParaRPr lang="en-US" dirty="0">
              <a:solidFill>
                <a:schemeClr val="tx1"/>
              </a:solidFill>
            </a:endParaRPr>
          </a:p>
        </p:txBody>
      </p:sp>
      <p:sp>
        <p:nvSpPr>
          <p:cNvPr id="5" name="Oval 4"/>
          <p:cNvSpPr/>
          <p:nvPr/>
        </p:nvSpPr>
        <p:spPr>
          <a:xfrm>
            <a:off x="3942522" y="2358887"/>
            <a:ext cx="1431235" cy="1457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11287" y="4484825"/>
            <a:ext cx="1431235" cy="1457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7"/>
          </p:cNvCxnSpPr>
          <p:nvPr/>
        </p:nvCxnSpPr>
        <p:spPr>
          <a:xfrm flipH="1">
            <a:off x="3732922" y="3816626"/>
            <a:ext cx="574035" cy="88168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348977" y="3816626"/>
            <a:ext cx="538780" cy="76040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25417" y="4922066"/>
            <a:ext cx="1002974" cy="646331"/>
          </a:xfrm>
          <a:prstGeom prst="rect">
            <a:avLst/>
          </a:prstGeom>
          <a:noFill/>
        </p:spPr>
        <p:txBody>
          <a:bodyPr wrap="square" rtlCol="0">
            <a:spAutoFit/>
          </a:bodyPr>
          <a:lstStyle/>
          <a:p>
            <a:r>
              <a:rPr lang="en-US" smtClean="0"/>
              <a:t>This answer</a:t>
            </a:r>
            <a:endParaRPr lang="en-US"/>
          </a:p>
        </p:txBody>
      </p:sp>
      <p:sp>
        <p:nvSpPr>
          <p:cNvPr id="13" name="TextBox 12"/>
          <p:cNvSpPr txBox="1"/>
          <p:nvPr/>
        </p:nvSpPr>
        <p:spPr>
          <a:xfrm>
            <a:off x="4156652" y="2626091"/>
            <a:ext cx="1002974" cy="923330"/>
          </a:xfrm>
          <a:prstGeom prst="rect">
            <a:avLst/>
          </a:prstGeom>
          <a:noFill/>
        </p:spPr>
        <p:txBody>
          <a:bodyPr wrap="square" rtlCol="0">
            <a:spAutoFit/>
          </a:bodyPr>
          <a:lstStyle/>
          <a:p>
            <a:r>
              <a:rPr lang="en-US" dirty="0" smtClean="0"/>
              <a:t>Smaller </a:t>
            </a:r>
            <a:r>
              <a:rPr lang="en-US" smtClean="0"/>
              <a:t>from Larger</a:t>
            </a:r>
            <a:endParaRPr lang="en-US" dirty="0"/>
          </a:p>
        </p:txBody>
      </p:sp>
    </p:spTree>
    <p:extLst>
      <p:ext uri="{BB962C8B-B14F-4D97-AF65-F5344CB8AC3E}">
        <p14:creationId xmlns:p14="http://schemas.microsoft.com/office/powerpoint/2010/main" val="1273498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Disambiguating hypotheses</a:t>
            </a:r>
            <a:endParaRPr lang="en-US" dirty="0">
              <a:solidFill>
                <a:schemeClr val="bg1"/>
              </a:solidFill>
            </a:endParaRPr>
          </a:p>
        </p:txBody>
      </p:sp>
      <p:sp>
        <p:nvSpPr>
          <p:cNvPr id="3" name="Content Placeholder 2"/>
          <p:cNvSpPr>
            <a:spLocks noGrp="1"/>
          </p:cNvSpPr>
          <p:nvPr>
            <p:ph idx="1"/>
          </p:nvPr>
        </p:nvSpPr>
        <p:spPr/>
        <p:txBody>
          <a:bodyPr/>
          <a:lstStyle/>
          <a:p>
            <a:pPr marL="0" indent="0" fontAlgn="base">
              <a:buNone/>
            </a:pPr>
            <a:r>
              <a:rPr lang="de-DE" dirty="0">
                <a:solidFill>
                  <a:schemeClr val="bg1"/>
                </a:solidFill>
                <a:latin typeface="Courier" charset="0"/>
                <a:ea typeface="Courier" charset="0"/>
                <a:cs typeface="Courier" charset="0"/>
              </a:rPr>
              <a:t> </a:t>
            </a:r>
            <a:r>
              <a:rPr lang="de-DE" dirty="0" smtClean="0">
                <a:solidFill>
                  <a:schemeClr val="bg1"/>
                </a:solidFill>
                <a:latin typeface="Courier" charset="0"/>
                <a:ea typeface="Courier" charset="0"/>
                <a:cs typeface="Courier" charset="0"/>
              </a:rPr>
              <a:t>    3 </a:t>
            </a:r>
            <a:r>
              <a:rPr lang="de-DE" dirty="0">
                <a:solidFill>
                  <a:schemeClr val="bg1"/>
                </a:solidFill>
                <a:latin typeface="Courier" charset="0"/>
                <a:ea typeface="Courier" charset="0"/>
                <a:cs typeface="Courier" charset="0"/>
              </a:rPr>
              <a:t>2</a:t>
            </a:r>
          </a:p>
          <a:p>
            <a:pPr marL="0" indent="0" fontAlgn="base">
              <a:buNone/>
            </a:pPr>
            <a:r>
              <a:rPr lang="de-DE" dirty="0" smtClean="0">
                <a:solidFill>
                  <a:schemeClr val="bg1"/>
                </a:solidFill>
                <a:latin typeface="Courier" charset="0"/>
                <a:ea typeface="Courier" charset="0"/>
                <a:cs typeface="Courier" charset="0"/>
              </a:rPr>
              <a:t>   </a:t>
            </a:r>
            <a:r>
              <a:rPr lang="de-DE" dirty="0">
                <a:solidFill>
                  <a:schemeClr val="bg1"/>
                </a:solidFill>
                <a:latin typeface="Courier" charset="0"/>
                <a:ea typeface="Courier" charset="0"/>
                <a:cs typeface="Courier" charset="0"/>
              </a:rPr>
              <a:t>- 2 6</a:t>
            </a:r>
          </a:p>
          <a:p>
            <a:pPr marL="0" indent="0" fontAlgn="base">
              <a:buNone/>
            </a:pPr>
            <a:r>
              <a:rPr lang="de-DE" dirty="0">
                <a:solidFill>
                  <a:schemeClr val="bg1"/>
                </a:solidFill>
                <a:latin typeface="Courier" charset="0"/>
                <a:ea typeface="Courier" charset="0"/>
                <a:cs typeface="Courier" charset="0"/>
              </a:rPr>
              <a:t>---------</a:t>
            </a:r>
          </a:p>
          <a:p>
            <a:pPr marL="0" indent="0" fontAlgn="base">
              <a:buNone/>
            </a:pPr>
            <a:r>
              <a:rPr lang="de-DE" dirty="0" smtClean="0">
                <a:solidFill>
                  <a:schemeClr val="bg1"/>
                </a:solidFill>
                <a:latin typeface="Courier" charset="0"/>
                <a:ea typeface="Courier" charset="0"/>
                <a:cs typeface="Courier" charset="0"/>
              </a:rPr>
              <a:t>     </a:t>
            </a:r>
            <a:r>
              <a:rPr lang="de-DE" dirty="0">
                <a:solidFill>
                  <a:schemeClr val="bg1"/>
                </a:solidFill>
                <a:latin typeface="Courier" charset="0"/>
                <a:ea typeface="Courier" charset="0"/>
                <a:cs typeface="Courier" charset="0"/>
              </a:rPr>
              <a:t>1 4    [Small </a:t>
            </a:r>
            <a:r>
              <a:rPr lang="de-DE" dirty="0" err="1">
                <a:solidFill>
                  <a:schemeClr val="bg1"/>
                </a:solidFill>
                <a:latin typeface="Courier" charset="0"/>
                <a:ea typeface="Courier" charset="0"/>
                <a:cs typeface="Courier" charset="0"/>
              </a:rPr>
              <a:t>from</a:t>
            </a:r>
            <a:r>
              <a:rPr lang="de-DE" dirty="0">
                <a:solidFill>
                  <a:schemeClr val="bg1"/>
                </a:solidFill>
                <a:latin typeface="Courier" charset="0"/>
                <a:ea typeface="Courier" charset="0"/>
                <a:cs typeface="Courier" charset="0"/>
              </a:rPr>
              <a:t> large]</a:t>
            </a:r>
          </a:p>
          <a:p>
            <a:pPr fontAlgn="base"/>
            <a:endParaRPr lang="de-DE" dirty="0">
              <a:solidFill>
                <a:schemeClr val="bg1"/>
              </a:solidFill>
              <a:latin typeface="Courier" charset="0"/>
              <a:ea typeface="Courier" charset="0"/>
              <a:cs typeface="Courier" charset="0"/>
            </a:endParaRPr>
          </a:p>
          <a:p>
            <a:pPr marL="0" indent="0" fontAlgn="base">
              <a:buNone/>
            </a:pPr>
            <a:r>
              <a:rPr lang="de-DE" dirty="0" smtClean="0">
                <a:solidFill>
                  <a:schemeClr val="bg1"/>
                </a:solidFill>
                <a:latin typeface="Courier" charset="0"/>
                <a:ea typeface="Courier" charset="0"/>
                <a:cs typeface="Courier" charset="0"/>
              </a:rPr>
              <a:t>     </a:t>
            </a:r>
            <a:r>
              <a:rPr lang="de-DE" dirty="0">
                <a:solidFill>
                  <a:schemeClr val="bg1"/>
                </a:solidFill>
                <a:latin typeface="Courier" charset="0"/>
                <a:ea typeface="Courier" charset="0"/>
                <a:cs typeface="Courier" charset="0"/>
              </a:rPr>
              <a:t>1 6    </a:t>
            </a:r>
            <a:r>
              <a:rPr lang="de-DE" dirty="0">
                <a:solidFill>
                  <a:schemeClr val="bg1"/>
                </a:solidFill>
              </a:rPr>
              <a:t>[Carry </a:t>
            </a:r>
            <a:r>
              <a:rPr lang="de-DE" dirty="0" err="1">
                <a:solidFill>
                  <a:schemeClr val="bg1"/>
                </a:solidFill>
              </a:rPr>
              <a:t>w</a:t>
            </a:r>
            <a:r>
              <a:rPr lang="de-DE" dirty="0">
                <a:solidFill>
                  <a:schemeClr val="bg1"/>
                </a:solidFill>
              </a:rPr>
              <a:t>/o </a:t>
            </a:r>
            <a:r>
              <a:rPr lang="de-DE" dirty="0" err="1">
                <a:solidFill>
                  <a:schemeClr val="bg1"/>
                </a:solidFill>
              </a:rPr>
              <a:t>dec</a:t>
            </a:r>
            <a:r>
              <a:rPr lang="de-DE"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880885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A couple of representative complications</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smtClean="0">
                <a:solidFill>
                  <a:schemeClr val="bg1"/>
                </a:solidFill>
              </a:rPr>
              <a:t>The </a:t>
            </a:r>
            <a:r>
              <a:rPr lang="en-US" dirty="0">
                <a:solidFill>
                  <a:schemeClr val="bg1"/>
                </a:solidFill>
              </a:rPr>
              <a:t>multiple bug problem: how do bugs interact?</a:t>
            </a:r>
          </a:p>
          <a:p>
            <a:pPr fontAlgn="base"/>
            <a:r>
              <a:rPr lang="en-US" dirty="0" smtClean="0">
                <a:solidFill>
                  <a:schemeClr val="bg1"/>
                </a:solidFill>
              </a:rPr>
              <a:t> </a:t>
            </a:r>
            <a:r>
              <a:rPr lang="en-US" dirty="0">
                <a:solidFill>
                  <a:schemeClr val="bg1"/>
                </a:solidFill>
              </a:rPr>
              <a:t>Bugs might be fluid (e.g., they might grow stronger or weaker) even over the course of a single set of </a:t>
            </a:r>
            <a:r>
              <a:rPr lang="en-US" dirty="0" smtClean="0">
                <a:solidFill>
                  <a:schemeClr val="bg1"/>
                </a:solidFill>
              </a:rPr>
              <a:t>problems</a:t>
            </a:r>
          </a:p>
          <a:p>
            <a:pPr fontAlgn="base"/>
            <a:r>
              <a:rPr lang="en-US" dirty="0" smtClean="0">
                <a:solidFill>
                  <a:schemeClr val="bg1"/>
                </a:solidFill>
              </a:rPr>
              <a:t>Note the limitations (and advantages) of this sort of way of looking at arithmetic mistakes</a:t>
            </a:r>
            <a:r>
              <a:rPr lang="mr-IN" dirty="0" smtClean="0">
                <a:solidFill>
                  <a:schemeClr val="bg1"/>
                </a:solidFill>
              </a:rPr>
              <a:t>…</a:t>
            </a:r>
            <a:endParaRPr lang="en-US" dirty="0">
              <a:solidFill>
                <a:schemeClr val="bg1"/>
              </a:solidFill>
            </a:endParaRPr>
          </a:p>
          <a:p>
            <a:endParaRPr lang="en-US" dirty="0"/>
          </a:p>
        </p:txBody>
      </p:sp>
    </p:spTree>
    <p:extLst>
      <p:ext uri="{BB962C8B-B14F-4D97-AF65-F5344CB8AC3E}">
        <p14:creationId xmlns:p14="http://schemas.microsoft.com/office/powerpoint/2010/main" val="199644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A More Complex Type of Bayesian Network </a:t>
            </a:r>
            <a:endParaRPr lang="en-US" dirty="0">
              <a:solidFill>
                <a:schemeClr val="bg1"/>
              </a:solidFill>
            </a:endParaRPr>
          </a:p>
        </p:txBody>
      </p:sp>
      <p:sp>
        <p:nvSpPr>
          <p:cNvPr id="3" name="Content Placeholder 2"/>
          <p:cNvSpPr>
            <a:spLocks noGrp="1"/>
          </p:cNvSpPr>
          <p:nvPr>
            <p:ph idx="1"/>
          </p:nvPr>
        </p:nvSpPr>
        <p:spPr>
          <a:xfrm>
            <a:off x="5888182" y="1825625"/>
            <a:ext cx="5846618" cy="4228811"/>
          </a:xfrm>
        </p:spPr>
        <p:txBody>
          <a:bodyPr/>
          <a:lstStyle/>
          <a:p>
            <a:pPr marL="0" indent="0">
              <a:buNone/>
            </a:pPr>
            <a:r>
              <a:rPr lang="en-US" dirty="0" smtClean="0">
                <a:solidFill>
                  <a:schemeClr val="bg1"/>
                </a:solidFill>
              </a:rPr>
              <a:t>L means “Rockies lose”</a:t>
            </a:r>
          </a:p>
          <a:p>
            <a:pPr marL="0" indent="0">
              <a:buNone/>
            </a:pPr>
            <a:r>
              <a:rPr lang="en-US" dirty="0" smtClean="0">
                <a:solidFill>
                  <a:schemeClr val="bg1"/>
                </a:solidFill>
              </a:rPr>
              <a:t>M means “Mike is grumpy”</a:t>
            </a:r>
          </a:p>
          <a:p>
            <a:pPr marL="0" indent="0">
              <a:buNone/>
            </a:pPr>
            <a:r>
              <a:rPr lang="en-US" dirty="0" smtClean="0">
                <a:solidFill>
                  <a:schemeClr val="bg1"/>
                </a:solidFill>
              </a:rPr>
              <a:t>XB means “Mike lets Adam play Xbox”</a:t>
            </a:r>
          </a:p>
          <a:p>
            <a:pPr marL="0" indent="0">
              <a:buNone/>
            </a:pPr>
            <a:r>
              <a:rPr lang="en-US" dirty="0" smtClean="0">
                <a:solidFill>
                  <a:schemeClr val="bg1"/>
                </a:solidFill>
              </a:rPr>
              <a:t>A means “Adam is grumpy”</a:t>
            </a:r>
          </a:p>
          <a:p>
            <a:pPr marL="0" indent="0">
              <a:buNone/>
            </a:pPr>
            <a:r>
              <a:rPr lang="en-US" dirty="0" smtClean="0">
                <a:solidFill>
                  <a:schemeClr val="bg1"/>
                </a:solidFill>
              </a:rPr>
              <a:t>A(L^M^XB) =  0.8</a:t>
            </a:r>
          </a:p>
          <a:p>
            <a:pPr marL="0" indent="0">
              <a:buNone/>
            </a:pPr>
            <a:r>
              <a:rPr lang="en-US" dirty="0" smtClean="0">
                <a:solidFill>
                  <a:schemeClr val="bg1"/>
                </a:solidFill>
              </a:rPr>
              <a:t>A (L^M^~XB) = 0.9</a:t>
            </a:r>
          </a:p>
          <a:p>
            <a:pPr marL="0" indent="0">
              <a:buNone/>
            </a:pPr>
            <a:r>
              <a:rPr lang="en-US" dirty="0" smtClean="0">
                <a:solidFill>
                  <a:schemeClr val="bg1"/>
                </a:solidFill>
              </a:rPr>
              <a:t>A (L^~M^XB) = 0.72</a:t>
            </a:r>
          </a:p>
          <a:p>
            <a:pPr marL="0" indent="0">
              <a:buNone/>
            </a:pPr>
            <a:r>
              <a:rPr lang="en-US" dirty="0" smtClean="0">
                <a:solidFill>
                  <a:schemeClr val="bg1"/>
                </a:solidFill>
              </a:rPr>
              <a:t>Etc.</a:t>
            </a:r>
            <a:endParaRPr lang="en-US" dirty="0">
              <a:solidFill>
                <a:schemeClr val="bg1"/>
              </a:solidFill>
            </a:endParaRPr>
          </a:p>
        </p:txBody>
      </p:sp>
      <p:sp>
        <p:nvSpPr>
          <p:cNvPr id="4" name="Oval 3"/>
          <p:cNvSpPr/>
          <p:nvPr/>
        </p:nvSpPr>
        <p:spPr>
          <a:xfrm>
            <a:off x="1685581" y="2699133"/>
            <a:ext cx="1024568" cy="1024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5" name="Oval 4"/>
          <p:cNvSpPr/>
          <p:nvPr/>
        </p:nvSpPr>
        <p:spPr>
          <a:xfrm>
            <a:off x="1685581" y="4438048"/>
            <a:ext cx="1024568" cy="1024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endParaRPr lang="en-US" dirty="0"/>
          </a:p>
        </p:txBody>
      </p:sp>
      <p:sp>
        <p:nvSpPr>
          <p:cNvPr id="6" name="Oval 5"/>
          <p:cNvSpPr/>
          <p:nvPr/>
        </p:nvSpPr>
        <p:spPr>
          <a:xfrm>
            <a:off x="3931185" y="4438048"/>
            <a:ext cx="1024568" cy="1024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XB</a:t>
            </a:r>
            <a:endParaRPr lang="en-US" dirty="0"/>
          </a:p>
        </p:txBody>
      </p:sp>
      <p:sp>
        <p:nvSpPr>
          <p:cNvPr id="7" name="Oval 6"/>
          <p:cNvSpPr/>
          <p:nvPr/>
        </p:nvSpPr>
        <p:spPr>
          <a:xfrm>
            <a:off x="3931185" y="2699133"/>
            <a:ext cx="1024568" cy="1024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9" name="Straight Arrow Connector 8"/>
          <p:cNvCxnSpPr>
            <a:endCxn id="5" idx="0"/>
          </p:cNvCxnSpPr>
          <p:nvPr/>
        </p:nvCxnSpPr>
        <p:spPr>
          <a:xfrm>
            <a:off x="2197865" y="3723701"/>
            <a:ext cx="0" cy="71434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710149" y="5105442"/>
            <a:ext cx="1221036" cy="6885"/>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33434" y="3216864"/>
            <a:ext cx="1221036" cy="6885"/>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3"/>
          </p:cNvCxnSpPr>
          <p:nvPr/>
        </p:nvCxnSpPr>
        <p:spPr>
          <a:xfrm flipV="1">
            <a:off x="2710149" y="3573656"/>
            <a:ext cx="1371081" cy="108744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43469" y="3723701"/>
            <a:ext cx="0" cy="71434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2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Problem Set 1 Histogram</a:t>
            </a:r>
            <a:endParaRPr lang="en-US"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413730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0474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A </a:t>
            </a:r>
            <a:r>
              <a:rPr lang="en-US" smtClean="0">
                <a:solidFill>
                  <a:schemeClr val="bg1"/>
                </a:solidFill>
              </a:rPr>
              <a:t>More Complex Type of Bayesian </a:t>
            </a:r>
            <a:r>
              <a:rPr lang="en-US" dirty="0" smtClean="0">
                <a:solidFill>
                  <a:schemeClr val="bg1"/>
                </a:solidFill>
              </a:rPr>
              <a:t>Network </a:t>
            </a:r>
            <a:endParaRPr lang="en-US" dirty="0">
              <a:solidFill>
                <a:schemeClr val="bg1"/>
              </a:solidFill>
            </a:endParaRPr>
          </a:p>
        </p:txBody>
      </p:sp>
      <p:sp>
        <p:nvSpPr>
          <p:cNvPr id="3" name="Content Placeholder 2"/>
          <p:cNvSpPr>
            <a:spLocks noGrp="1"/>
          </p:cNvSpPr>
          <p:nvPr>
            <p:ph idx="1"/>
          </p:nvPr>
        </p:nvSpPr>
        <p:spPr>
          <a:xfrm>
            <a:off x="5888182" y="1825625"/>
            <a:ext cx="5846618" cy="4228811"/>
          </a:xfrm>
        </p:spPr>
        <p:txBody>
          <a:bodyPr>
            <a:noAutofit/>
          </a:bodyPr>
          <a:lstStyle/>
          <a:p>
            <a:pPr marL="0" indent="0" eaLnBrk="0" fontAlgn="base" hangingPunct="0">
              <a:buNone/>
            </a:pPr>
            <a:r>
              <a:rPr lang="en-US" sz="2000" dirty="0" smtClean="0">
                <a:solidFill>
                  <a:schemeClr val="bg1"/>
                </a:solidFill>
              </a:rPr>
              <a:t>Monte Carlo (Sampling) method for analyzing Bayesian networks</a:t>
            </a:r>
            <a:r>
              <a:rPr lang="en-US" sz="2000" dirty="0">
                <a:solidFill>
                  <a:schemeClr val="bg1"/>
                </a:solidFill>
              </a:rPr>
              <a:t>:</a:t>
            </a:r>
            <a:endParaRPr lang="en-US" sz="2000" dirty="0">
              <a:solidFill>
                <a:schemeClr val="bg1"/>
              </a:solidFill>
            </a:endParaRPr>
          </a:p>
          <a:p>
            <a:pPr eaLnBrk="0" fontAlgn="base" hangingPunct="0"/>
            <a:endParaRPr lang="en-US" sz="2000" dirty="0">
              <a:solidFill>
                <a:schemeClr val="bg1"/>
              </a:solidFill>
            </a:endParaRPr>
          </a:p>
          <a:p>
            <a:pPr marL="0" indent="0" eaLnBrk="0" fontAlgn="base" hangingPunct="0">
              <a:buNone/>
            </a:pPr>
            <a:r>
              <a:rPr lang="en-US" sz="2000" dirty="0">
                <a:solidFill>
                  <a:schemeClr val="bg1"/>
                </a:solidFill>
              </a:rPr>
              <a:t>Simulate the presence of </a:t>
            </a:r>
            <a:r>
              <a:rPr lang="en-US" sz="2000" dirty="0" smtClean="0">
                <a:solidFill>
                  <a:schemeClr val="bg1"/>
                </a:solidFill>
              </a:rPr>
              <a:t>many (thousands</a:t>
            </a:r>
            <a:r>
              <a:rPr lang="en-US" sz="2000" dirty="0">
                <a:solidFill>
                  <a:schemeClr val="bg1"/>
                </a:solidFill>
              </a:rPr>
              <a:t>? millions?) of cases </a:t>
            </a:r>
            <a:r>
              <a:rPr lang="en-US" sz="2000" dirty="0" smtClean="0">
                <a:solidFill>
                  <a:schemeClr val="bg1"/>
                </a:solidFill>
              </a:rPr>
              <a:t>until </a:t>
            </a:r>
            <a:r>
              <a:rPr lang="en-US" sz="2000" dirty="0">
                <a:solidFill>
                  <a:schemeClr val="bg1"/>
                </a:solidFill>
              </a:rPr>
              <a:t>you can make a </a:t>
            </a:r>
            <a:r>
              <a:rPr lang="en-US" sz="2000" dirty="0" smtClean="0">
                <a:solidFill>
                  <a:schemeClr val="bg1"/>
                </a:solidFill>
              </a:rPr>
              <a:t>realistic estimate </a:t>
            </a:r>
            <a:r>
              <a:rPr lang="en-US" sz="2000" dirty="0">
                <a:solidFill>
                  <a:schemeClr val="bg1"/>
                </a:solidFill>
              </a:rPr>
              <a:t>of the probability that </a:t>
            </a:r>
            <a:r>
              <a:rPr lang="en-US" sz="2000" dirty="0" smtClean="0">
                <a:solidFill>
                  <a:schemeClr val="bg1"/>
                </a:solidFill>
              </a:rPr>
              <a:t>you seek</a:t>
            </a:r>
            <a:r>
              <a:rPr lang="en-US" sz="2000" dirty="0">
                <a:solidFill>
                  <a:schemeClr val="bg1"/>
                </a:solidFill>
              </a:rPr>
              <a:t>. For instance, suppose you </a:t>
            </a:r>
            <a:r>
              <a:rPr lang="en-US" sz="2000" dirty="0" smtClean="0">
                <a:solidFill>
                  <a:schemeClr val="bg1"/>
                </a:solidFill>
              </a:rPr>
              <a:t>want to </a:t>
            </a:r>
            <a:r>
              <a:rPr lang="en-US" sz="2000" dirty="0">
                <a:solidFill>
                  <a:schemeClr val="bg1"/>
                </a:solidFill>
              </a:rPr>
              <a:t>know the probability that Adam </a:t>
            </a:r>
            <a:r>
              <a:rPr lang="en-US" sz="2000" dirty="0" smtClean="0">
                <a:solidFill>
                  <a:schemeClr val="bg1"/>
                </a:solidFill>
              </a:rPr>
              <a:t>is grumpy </a:t>
            </a:r>
            <a:r>
              <a:rPr lang="en-US" sz="2000" dirty="0">
                <a:solidFill>
                  <a:schemeClr val="bg1"/>
                </a:solidFill>
              </a:rPr>
              <a:t>given that Mike isn’t </a:t>
            </a:r>
            <a:r>
              <a:rPr lang="en-US" sz="2000" dirty="0" smtClean="0">
                <a:solidFill>
                  <a:schemeClr val="bg1"/>
                </a:solidFill>
              </a:rPr>
              <a:t>grumpy. You </a:t>
            </a:r>
            <a:r>
              <a:rPr lang="en-US" sz="2000" dirty="0">
                <a:solidFill>
                  <a:schemeClr val="bg1"/>
                </a:solidFill>
              </a:rPr>
              <a:t>try millions of cases, </a:t>
            </a:r>
            <a:r>
              <a:rPr lang="en-US" sz="2000" dirty="0" smtClean="0">
                <a:solidFill>
                  <a:schemeClr val="bg1"/>
                </a:solidFill>
              </a:rPr>
              <a:t>obeying the </a:t>
            </a:r>
            <a:r>
              <a:rPr lang="en-US" sz="2000" dirty="0">
                <a:solidFill>
                  <a:schemeClr val="bg1"/>
                </a:solidFill>
              </a:rPr>
              <a:t>conditional probabilities along </a:t>
            </a:r>
            <a:r>
              <a:rPr lang="en-US" sz="2000" dirty="0" smtClean="0">
                <a:solidFill>
                  <a:schemeClr val="bg1"/>
                </a:solidFill>
              </a:rPr>
              <a:t>the way</a:t>
            </a:r>
            <a:r>
              <a:rPr lang="en-US" sz="2000" dirty="0">
                <a:solidFill>
                  <a:schemeClr val="bg1"/>
                </a:solidFill>
              </a:rPr>
              <a:t>,  and simply throw out those in which </a:t>
            </a:r>
            <a:r>
              <a:rPr lang="en-US" sz="2000" dirty="0" smtClean="0">
                <a:solidFill>
                  <a:schemeClr val="bg1"/>
                </a:solidFill>
              </a:rPr>
              <a:t>Mike </a:t>
            </a:r>
            <a:r>
              <a:rPr lang="en-US" sz="2000" dirty="0">
                <a:solidFill>
                  <a:schemeClr val="bg1"/>
                </a:solidFill>
              </a:rPr>
              <a:t>isn’t grumpy while counting </a:t>
            </a:r>
            <a:r>
              <a:rPr lang="en-US" sz="2000" dirty="0" smtClean="0">
                <a:solidFill>
                  <a:schemeClr val="bg1"/>
                </a:solidFill>
              </a:rPr>
              <a:t>the proportion </a:t>
            </a:r>
            <a:r>
              <a:rPr lang="en-US" sz="2000" dirty="0">
                <a:solidFill>
                  <a:schemeClr val="bg1"/>
                </a:solidFill>
              </a:rPr>
              <a:t>of the remainder in which </a:t>
            </a:r>
            <a:r>
              <a:rPr lang="en-US" sz="2000" dirty="0" smtClean="0">
                <a:solidFill>
                  <a:schemeClr val="bg1"/>
                </a:solidFill>
              </a:rPr>
              <a:t>Adam </a:t>
            </a:r>
            <a:r>
              <a:rPr lang="en-US" sz="2000" dirty="0">
                <a:solidFill>
                  <a:schemeClr val="bg1"/>
                </a:solidFill>
              </a:rPr>
              <a:t>is grumpy.</a:t>
            </a:r>
          </a:p>
        </p:txBody>
      </p:sp>
      <p:sp>
        <p:nvSpPr>
          <p:cNvPr id="4" name="Oval 3"/>
          <p:cNvSpPr/>
          <p:nvPr/>
        </p:nvSpPr>
        <p:spPr>
          <a:xfrm>
            <a:off x="1685581" y="2699133"/>
            <a:ext cx="1024568" cy="1024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5" name="Oval 4"/>
          <p:cNvSpPr/>
          <p:nvPr/>
        </p:nvSpPr>
        <p:spPr>
          <a:xfrm>
            <a:off x="1685581" y="4438048"/>
            <a:ext cx="1024568" cy="1024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endParaRPr lang="en-US" dirty="0"/>
          </a:p>
        </p:txBody>
      </p:sp>
      <p:sp>
        <p:nvSpPr>
          <p:cNvPr id="6" name="Oval 5"/>
          <p:cNvSpPr/>
          <p:nvPr/>
        </p:nvSpPr>
        <p:spPr>
          <a:xfrm>
            <a:off x="3931185" y="4438048"/>
            <a:ext cx="1024568" cy="1024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XB</a:t>
            </a:r>
            <a:endParaRPr lang="en-US" dirty="0"/>
          </a:p>
        </p:txBody>
      </p:sp>
      <p:sp>
        <p:nvSpPr>
          <p:cNvPr id="7" name="Oval 6"/>
          <p:cNvSpPr/>
          <p:nvPr/>
        </p:nvSpPr>
        <p:spPr>
          <a:xfrm>
            <a:off x="3931185" y="2699133"/>
            <a:ext cx="1024568" cy="1024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9" name="Straight Arrow Connector 8"/>
          <p:cNvCxnSpPr>
            <a:endCxn id="5" idx="0"/>
          </p:cNvCxnSpPr>
          <p:nvPr/>
        </p:nvCxnSpPr>
        <p:spPr>
          <a:xfrm>
            <a:off x="2197865" y="3723701"/>
            <a:ext cx="0" cy="71434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710149" y="5105442"/>
            <a:ext cx="1221036" cy="6885"/>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33434" y="3216864"/>
            <a:ext cx="1221036" cy="6885"/>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3"/>
          </p:cNvCxnSpPr>
          <p:nvPr/>
        </p:nvCxnSpPr>
        <p:spPr>
          <a:xfrm flipV="1">
            <a:off x="2710149" y="3573656"/>
            <a:ext cx="1371081" cy="108744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43469" y="3723701"/>
            <a:ext cx="0" cy="71434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97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bg1"/>
                </a:solidFill>
              </a:rPr>
              <a:t>Administrivia</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solidFill>
              </a:rPr>
              <a:t>For this week: Read Chapter 13.1-13.5 in Russell and </a:t>
            </a:r>
            <a:r>
              <a:rPr lang="en-US" dirty="0" err="1" smtClean="0">
                <a:solidFill>
                  <a:schemeClr val="bg1"/>
                </a:solidFill>
              </a:rPr>
              <a:t>Norvig</a:t>
            </a:r>
            <a:endParaRPr lang="en-US" dirty="0" smtClean="0">
              <a:solidFill>
                <a:schemeClr val="bg1"/>
              </a:solidFill>
            </a:endParaRPr>
          </a:p>
          <a:p>
            <a:pPr marL="0" indent="0">
              <a:buNone/>
            </a:pPr>
            <a:endParaRPr lang="en-US" dirty="0">
              <a:solidFill>
                <a:schemeClr val="bg1"/>
              </a:solidFill>
            </a:endParaRPr>
          </a:p>
          <a:p>
            <a:pPr marL="0" indent="0">
              <a:buNone/>
            </a:pPr>
            <a:r>
              <a:rPr lang="en-US" dirty="0" smtClean="0">
                <a:solidFill>
                  <a:schemeClr val="bg1"/>
                </a:solidFill>
              </a:rPr>
              <a:t>Problem Set 2 is due </a:t>
            </a:r>
            <a:r>
              <a:rPr lang="en-US" b="1" dirty="0" smtClean="0">
                <a:solidFill>
                  <a:schemeClr val="bg1"/>
                </a:solidFill>
              </a:rPr>
              <a:t>Wednesday 10/25</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10893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The Enumeration Method: a Summary</a:t>
            </a:r>
            <a:endParaRPr lang="en-US" dirty="0">
              <a:solidFill>
                <a:schemeClr val="bg1"/>
              </a:solidFill>
            </a:endParaRPr>
          </a:p>
        </p:txBody>
      </p:sp>
      <p:sp>
        <p:nvSpPr>
          <p:cNvPr id="3" name="Content Placeholder 2"/>
          <p:cNvSpPr>
            <a:spLocks noGrp="1"/>
          </p:cNvSpPr>
          <p:nvPr>
            <p:ph idx="1"/>
          </p:nvPr>
        </p:nvSpPr>
        <p:spPr/>
        <p:txBody>
          <a:bodyPr>
            <a:normAutofit fontScale="85000" lnSpcReduction="10000"/>
          </a:bodyPr>
          <a:lstStyle/>
          <a:p>
            <a:pPr fontAlgn="base"/>
            <a:r>
              <a:rPr lang="en-US" dirty="0" smtClean="0">
                <a:solidFill>
                  <a:schemeClr val="bg1"/>
                </a:solidFill>
              </a:rPr>
              <a:t>Make a new tree in which you take into account all the relevant nodes of the Bayesian network. Include only variables that are ancestors of the query or evidence variables. (Others don’t matter!)</a:t>
            </a:r>
          </a:p>
          <a:p>
            <a:pPr fontAlgn="base"/>
            <a:r>
              <a:rPr lang="en-US" dirty="0" smtClean="0">
                <a:solidFill>
                  <a:schemeClr val="bg1"/>
                </a:solidFill>
              </a:rPr>
              <a:t>Add </a:t>
            </a:r>
            <a:r>
              <a:rPr lang="en-US" dirty="0">
                <a:solidFill>
                  <a:schemeClr val="bg1"/>
                </a:solidFill>
              </a:rPr>
              <a:t>nodes in the tree only if all their ancestors have already been added to the tree.</a:t>
            </a:r>
          </a:p>
          <a:p>
            <a:pPr fontAlgn="base"/>
            <a:r>
              <a:rPr lang="en-US" dirty="0">
                <a:solidFill>
                  <a:schemeClr val="bg1"/>
                </a:solidFill>
              </a:rPr>
              <a:t>If the node has a given value (an evidence variable or assumed query value) make a single branch. Otherwise, make multiple branches, one for each value of the variable</a:t>
            </a:r>
            <a:r>
              <a:rPr lang="en-US" dirty="0" smtClean="0">
                <a:solidFill>
                  <a:schemeClr val="bg1"/>
                </a:solidFill>
              </a:rPr>
              <a:t>. Weight </a:t>
            </a:r>
            <a:r>
              <a:rPr lang="en-US" dirty="0">
                <a:solidFill>
                  <a:schemeClr val="bg1"/>
                </a:solidFill>
              </a:rPr>
              <a:t>each branch by its probability given its known ancestors.</a:t>
            </a:r>
          </a:p>
          <a:p>
            <a:pPr fontAlgn="base"/>
            <a:r>
              <a:rPr lang="en-US" dirty="0">
                <a:solidFill>
                  <a:schemeClr val="bg1"/>
                </a:solidFill>
              </a:rPr>
              <a:t>Compute the probability value at each leaf by multiplying the weights all the way down to the leaf, and sum leaf values.</a:t>
            </a:r>
          </a:p>
          <a:p>
            <a:pPr fontAlgn="base"/>
            <a:r>
              <a:rPr lang="en-US" dirty="0">
                <a:solidFill>
                  <a:schemeClr val="bg1"/>
                </a:solidFill>
              </a:rPr>
              <a:t>Repeat this process for alternative values of the query variables, and compare the probability of the test value of the query variable to the sum of all probabilities.</a:t>
            </a:r>
          </a:p>
          <a:p>
            <a:endParaRPr lang="en-US" dirty="0">
              <a:solidFill>
                <a:schemeClr val="bg1"/>
              </a:solidFill>
            </a:endParaRPr>
          </a:p>
        </p:txBody>
      </p:sp>
    </p:spTree>
    <p:extLst>
      <p:ext uri="{BB962C8B-B14F-4D97-AF65-F5344CB8AC3E}">
        <p14:creationId xmlns:p14="http://schemas.microsoft.com/office/powerpoint/2010/main" val="496340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8900" y="522997"/>
            <a:ext cx="5348288" cy="2062158"/>
          </a:xfrm>
        </p:spPr>
        <p:txBody>
          <a:bodyPr>
            <a:normAutofit fontScale="55000" lnSpcReduction="20000"/>
          </a:bodyPr>
          <a:lstStyle/>
          <a:p>
            <a:pPr eaLnBrk="0" fontAlgn="base" hangingPunct="0"/>
            <a:r>
              <a:rPr lang="en-US" dirty="0" smtClean="0">
                <a:solidFill>
                  <a:schemeClr val="bg1"/>
                </a:solidFill>
              </a:rPr>
              <a:t>AR </a:t>
            </a:r>
            <a:r>
              <a:rPr lang="en-US" dirty="0">
                <a:solidFill>
                  <a:schemeClr val="bg1"/>
                </a:solidFill>
              </a:rPr>
              <a:t>means </a:t>
            </a:r>
            <a:r>
              <a:rPr lang="en-US" dirty="0" smtClean="0">
                <a:solidFill>
                  <a:schemeClr val="bg1"/>
                </a:solidFill>
              </a:rPr>
              <a:t>“Nolan </a:t>
            </a:r>
            <a:r>
              <a:rPr lang="en-US" dirty="0" err="1" smtClean="0">
                <a:solidFill>
                  <a:schemeClr val="bg1"/>
                </a:solidFill>
              </a:rPr>
              <a:t>Arenado</a:t>
            </a:r>
            <a:r>
              <a:rPr lang="en-US" dirty="0" smtClean="0">
                <a:solidFill>
                  <a:schemeClr val="bg1"/>
                </a:solidFill>
              </a:rPr>
              <a:t> had a </a:t>
            </a:r>
            <a:r>
              <a:rPr lang="en-US" dirty="0">
                <a:solidFill>
                  <a:schemeClr val="bg1"/>
                </a:solidFill>
              </a:rPr>
              <a:t>good day”: </a:t>
            </a:r>
            <a:r>
              <a:rPr lang="en-US" dirty="0" smtClean="0">
                <a:solidFill>
                  <a:schemeClr val="bg1"/>
                </a:solidFill>
              </a:rPr>
              <a:t>P(AR) </a:t>
            </a:r>
            <a:r>
              <a:rPr lang="en-US" dirty="0">
                <a:solidFill>
                  <a:schemeClr val="bg1"/>
                </a:solidFill>
              </a:rPr>
              <a:t>= 0.6</a:t>
            </a:r>
          </a:p>
          <a:p>
            <a:pPr eaLnBrk="0" fontAlgn="base" hangingPunct="0"/>
            <a:r>
              <a:rPr lang="en-US" dirty="0" smtClean="0">
                <a:solidFill>
                  <a:schemeClr val="bg1"/>
                </a:solidFill>
              </a:rPr>
              <a:t>CH </a:t>
            </a:r>
            <a:r>
              <a:rPr lang="en-US" dirty="0">
                <a:solidFill>
                  <a:schemeClr val="bg1"/>
                </a:solidFill>
              </a:rPr>
              <a:t>means “</a:t>
            </a:r>
            <a:r>
              <a:rPr lang="en-US" dirty="0" smtClean="0">
                <a:solidFill>
                  <a:schemeClr val="bg1"/>
                </a:solidFill>
              </a:rPr>
              <a:t>Charlie Blackmon </a:t>
            </a:r>
            <a:r>
              <a:rPr lang="en-US" dirty="0">
                <a:solidFill>
                  <a:schemeClr val="bg1"/>
                </a:solidFill>
              </a:rPr>
              <a:t>had </a:t>
            </a:r>
            <a:r>
              <a:rPr lang="en-US" dirty="0" smtClean="0">
                <a:solidFill>
                  <a:schemeClr val="bg1"/>
                </a:solidFill>
              </a:rPr>
              <a:t>a </a:t>
            </a:r>
            <a:r>
              <a:rPr lang="en-US" dirty="0">
                <a:solidFill>
                  <a:schemeClr val="bg1"/>
                </a:solidFill>
              </a:rPr>
              <a:t>good day”: </a:t>
            </a:r>
            <a:r>
              <a:rPr lang="en-US" dirty="0" smtClean="0">
                <a:solidFill>
                  <a:schemeClr val="bg1"/>
                </a:solidFill>
              </a:rPr>
              <a:t>P(CH) </a:t>
            </a:r>
            <a:r>
              <a:rPr lang="en-US" dirty="0">
                <a:solidFill>
                  <a:schemeClr val="bg1"/>
                </a:solidFill>
              </a:rPr>
              <a:t>= 0.5</a:t>
            </a:r>
          </a:p>
          <a:p>
            <a:pPr eaLnBrk="0" fontAlgn="base" hangingPunct="0"/>
            <a:endParaRPr lang="en-US" dirty="0">
              <a:solidFill>
                <a:schemeClr val="bg1"/>
              </a:solidFill>
            </a:endParaRPr>
          </a:p>
          <a:p>
            <a:pPr eaLnBrk="0" fontAlgn="base" hangingPunct="0"/>
            <a:r>
              <a:rPr lang="en-US" dirty="0" smtClean="0">
                <a:solidFill>
                  <a:schemeClr val="bg1"/>
                </a:solidFill>
              </a:rPr>
              <a:t>P(L|AR, CH) </a:t>
            </a:r>
            <a:r>
              <a:rPr lang="en-US" dirty="0">
                <a:solidFill>
                  <a:schemeClr val="bg1"/>
                </a:solidFill>
              </a:rPr>
              <a:t>= 0.3</a:t>
            </a:r>
          </a:p>
          <a:p>
            <a:pPr eaLnBrk="0" fontAlgn="base" hangingPunct="0"/>
            <a:r>
              <a:rPr lang="en-US" dirty="0" smtClean="0">
                <a:solidFill>
                  <a:schemeClr val="bg1"/>
                </a:solidFill>
              </a:rPr>
              <a:t>P(L|AR, </a:t>
            </a:r>
            <a:r>
              <a:rPr lang="en-US" dirty="0" err="1" smtClean="0">
                <a:solidFill>
                  <a:schemeClr val="bg1"/>
                </a:solidFill>
              </a:rPr>
              <a:t>notCH</a:t>
            </a:r>
            <a:r>
              <a:rPr lang="en-US" dirty="0" smtClean="0">
                <a:solidFill>
                  <a:schemeClr val="bg1"/>
                </a:solidFill>
              </a:rPr>
              <a:t>) </a:t>
            </a:r>
            <a:r>
              <a:rPr lang="en-US" dirty="0">
                <a:solidFill>
                  <a:schemeClr val="bg1"/>
                </a:solidFill>
              </a:rPr>
              <a:t>= 0.4</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CH) </a:t>
            </a:r>
            <a:r>
              <a:rPr lang="en-US" dirty="0">
                <a:solidFill>
                  <a:schemeClr val="bg1"/>
                </a:solidFill>
              </a:rPr>
              <a:t>= 0.5</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a:t>
            </a:r>
            <a:r>
              <a:rPr lang="en-US" dirty="0" err="1" smtClean="0">
                <a:solidFill>
                  <a:schemeClr val="bg1"/>
                </a:solidFill>
              </a:rPr>
              <a:t>notCH</a:t>
            </a:r>
            <a:r>
              <a:rPr lang="en-US" dirty="0" smtClean="0">
                <a:solidFill>
                  <a:schemeClr val="bg1"/>
                </a:solidFill>
              </a:rPr>
              <a:t>) </a:t>
            </a:r>
            <a:r>
              <a:rPr lang="en-US" dirty="0">
                <a:solidFill>
                  <a:schemeClr val="bg1"/>
                </a:solidFill>
              </a:rPr>
              <a:t>= </a:t>
            </a:r>
            <a:r>
              <a:rPr lang="en-US" dirty="0" smtClean="0">
                <a:solidFill>
                  <a:schemeClr val="bg1"/>
                </a:solidFill>
              </a:rPr>
              <a:t>0.8</a:t>
            </a:r>
          </a:p>
          <a:p>
            <a:pPr eaLnBrk="0" fontAlgn="base" hangingPunct="0"/>
            <a:endParaRPr lang="en-US" dirty="0">
              <a:solidFill>
                <a:schemeClr val="bg1"/>
              </a:solidFill>
            </a:endParaRPr>
          </a:p>
          <a:p>
            <a:pPr marL="0" indent="0" eaLnBrk="0" fontAlgn="base" hangingPunct="0">
              <a:buNone/>
            </a:pPr>
            <a:endParaRPr lang="en-US" dirty="0" smtClean="0">
              <a:solidFill>
                <a:schemeClr val="bg1"/>
              </a:solidFill>
            </a:endParaRPr>
          </a:p>
          <a:p>
            <a:pPr marL="0" indent="0" eaLnBrk="0" fontAlgn="base" hangingPunct="0">
              <a:buNone/>
            </a:pPr>
            <a:endParaRPr lang="en-US" dirty="0" smtClean="0">
              <a:solidFill>
                <a:schemeClr val="bg1"/>
              </a:solidFill>
            </a:endParaRPr>
          </a:p>
          <a:p>
            <a:endParaRPr lang="en-US" dirty="0"/>
          </a:p>
        </p:txBody>
      </p:sp>
      <p:sp>
        <p:nvSpPr>
          <p:cNvPr id="4" name="Oval 3"/>
          <p:cNvSpPr/>
          <p:nvPr/>
        </p:nvSpPr>
        <p:spPr>
          <a:xfrm>
            <a:off x="3008601" y="2073911"/>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96827" y="2676583"/>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48038" y="2491917"/>
            <a:ext cx="457200" cy="369332"/>
          </a:xfrm>
          <a:prstGeom prst="rect">
            <a:avLst/>
          </a:prstGeom>
          <a:noFill/>
        </p:spPr>
        <p:txBody>
          <a:bodyPr wrap="square" rtlCol="0">
            <a:spAutoFit/>
          </a:bodyPr>
          <a:lstStyle/>
          <a:p>
            <a:r>
              <a:rPr lang="en-US" smtClean="0">
                <a:solidFill>
                  <a:schemeClr val="bg1"/>
                </a:solidFill>
              </a:rPr>
              <a:t>L</a:t>
            </a:r>
            <a:endParaRPr lang="en-US">
              <a:solidFill>
                <a:schemeClr val="bg1"/>
              </a:solidFill>
            </a:endParaRPr>
          </a:p>
        </p:txBody>
      </p:sp>
      <p:sp>
        <p:nvSpPr>
          <p:cNvPr id="7" name="TextBox 6"/>
          <p:cNvSpPr txBox="1"/>
          <p:nvPr/>
        </p:nvSpPr>
        <p:spPr>
          <a:xfrm>
            <a:off x="878384" y="3094589"/>
            <a:ext cx="457200" cy="369332"/>
          </a:xfrm>
          <a:prstGeom prst="rect">
            <a:avLst/>
          </a:prstGeom>
          <a:noFill/>
        </p:spPr>
        <p:txBody>
          <a:bodyPr wrap="square" rtlCol="0">
            <a:spAutoFit/>
          </a:bodyPr>
          <a:lstStyle/>
          <a:p>
            <a:r>
              <a:rPr lang="en-US" smtClean="0">
                <a:solidFill>
                  <a:schemeClr val="bg1"/>
                </a:solidFill>
              </a:rPr>
              <a:t>CH</a:t>
            </a:r>
            <a:endParaRPr lang="en-US" dirty="0">
              <a:solidFill>
                <a:schemeClr val="bg1"/>
              </a:solidFill>
            </a:endParaRPr>
          </a:p>
        </p:txBody>
      </p:sp>
      <p:sp>
        <p:nvSpPr>
          <p:cNvPr id="8" name="Oval 7"/>
          <p:cNvSpPr/>
          <p:nvPr/>
        </p:nvSpPr>
        <p:spPr>
          <a:xfrm>
            <a:off x="596827" y="939513"/>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78384" y="1357520"/>
            <a:ext cx="788452" cy="369332"/>
          </a:xfrm>
          <a:prstGeom prst="rect">
            <a:avLst/>
          </a:prstGeom>
          <a:noFill/>
        </p:spPr>
        <p:txBody>
          <a:bodyPr wrap="square" rtlCol="0">
            <a:spAutoFit/>
          </a:bodyPr>
          <a:lstStyle/>
          <a:p>
            <a:r>
              <a:rPr lang="en-US" smtClean="0">
                <a:solidFill>
                  <a:schemeClr val="bg1"/>
                </a:solidFill>
              </a:rPr>
              <a:t>AR</a:t>
            </a:r>
            <a:endParaRPr lang="en-US" dirty="0">
              <a:solidFill>
                <a:schemeClr val="bg1"/>
              </a:solidFill>
            </a:endParaRPr>
          </a:p>
        </p:txBody>
      </p:sp>
      <p:cxnSp>
        <p:nvCxnSpPr>
          <p:cNvPr id="10" name="Straight Arrow Connector 9"/>
          <p:cNvCxnSpPr/>
          <p:nvPr/>
        </p:nvCxnSpPr>
        <p:spPr>
          <a:xfrm>
            <a:off x="1750180" y="1726852"/>
            <a:ext cx="1312106" cy="45296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745031" y="2861249"/>
            <a:ext cx="1246290" cy="41800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475413" y="868566"/>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814850" y="1286572"/>
            <a:ext cx="457200" cy="369332"/>
          </a:xfrm>
          <a:prstGeom prst="rect">
            <a:avLst/>
          </a:prstGeom>
          <a:noFill/>
        </p:spPr>
        <p:txBody>
          <a:bodyPr wrap="square" rtlCol="0">
            <a:spAutoFit/>
          </a:bodyPr>
          <a:lstStyle/>
          <a:p>
            <a:r>
              <a:rPr lang="en-US" dirty="0" smtClean="0">
                <a:solidFill>
                  <a:schemeClr val="bg1"/>
                </a:solidFill>
              </a:rPr>
              <a:t>M</a:t>
            </a:r>
            <a:endParaRPr lang="en-US" dirty="0">
              <a:solidFill>
                <a:schemeClr val="bg1"/>
              </a:solidFill>
            </a:endParaRPr>
          </a:p>
        </p:txBody>
      </p:sp>
      <p:sp>
        <p:nvSpPr>
          <p:cNvPr id="13" name="Oval 12"/>
          <p:cNvSpPr/>
          <p:nvPr/>
        </p:nvSpPr>
        <p:spPr>
          <a:xfrm>
            <a:off x="4321084" y="3463921"/>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0521" y="3881927"/>
            <a:ext cx="457200" cy="369332"/>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cxnSp>
        <p:nvCxnSpPr>
          <p:cNvPr id="16" name="Straight Arrow Connector 15"/>
          <p:cNvCxnSpPr>
            <a:endCxn id="13" idx="1"/>
          </p:cNvCxnSpPr>
          <p:nvPr/>
        </p:nvCxnSpPr>
        <p:spPr>
          <a:xfrm>
            <a:off x="3973064" y="3159156"/>
            <a:ext cx="514394" cy="481284"/>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3"/>
          </p:cNvCxnSpPr>
          <p:nvPr/>
        </p:nvCxnSpPr>
        <p:spPr>
          <a:xfrm flipV="1">
            <a:off x="4127059" y="1897392"/>
            <a:ext cx="514728" cy="687763"/>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5689" y="4364500"/>
            <a:ext cx="4346098" cy="2308324"/>
          </a:xfrm>
          <a:prstGeom prst="rect">
            <a:avLst/>
          </a:prstGeom>
          <a:noFill/>
        </p:spPr>
        <p:txBody>
          <a:bodyPr wrap="square" rtlCol="0">
            <a:spAutoFit/>
          </a:bodyPr>
          <a:lstStyle/>
          <a:p>
            <a:r>
              <a:rPr lang="en-US" dirty="0" smtClean="0">
                <a:solidFill>
                  <a:schemeClr val="bg1"/>
                </a:solidFill>
              </a:rPr>
              <a:t>P(M|L) = 0.7</a:t>
            </a:r>
          </a:p>
          <a:p>
            <a:r>
              <a:rPr lang="en-US" dirty="0" smtClean="0">
                <a:solidFill>
                  <a:schemeClr val="bg1"/>
                </a:solidFill>
              </a:rPr>
              <a:t>P(M|~L) = 0.4</a:t>
            </a:r>
          </a:p>
          <a:p>
            <a:r>
              <a:rPr lang="en-US" dirty="0" smtClean="0">
                <a:solidFill>
                  <a:schemeClr val="bg1"/>
                </a:solidFill>
              </a:rPr>
              <a:t>P(B|L) = 0.8</a:t>
            </a:r>
          </a:p>
          <a:p>
            <a:r>
              <a:rPr lang="en-US" dirty="0" smtClean="0">
                <a:solidFill>
                  <a:schemeClr val="bg1"/>
                </a:solidFill>
              </a:rPr>
              <a:t>P(B|~L) = 0.6</a:t>
            </a:r>
          </a:p>
          <a:p>
            <a:endParaRPr lang="en-US" dirty="0" smtClean="0">
              <a:solidFill>
                <a:schemeClr val="bg1"/>
              </a:solidFill>
            </a:endParaRPr>
          </a:p>
          <a:p>
            <a:r>
              <a:rPr lang="en-US" dirty="0" smtClean="0">
                <a:solidFill>
                  <a:schemeClr val="bg1"/>
                </a:solidFill>
              </a:rPr>
              <a:t>We find out that Mike is in a good mood and that Nolan </a:t>
            </a:r>
            <a:r>
              <a:rPr lang="en-US" dirty="0" err="1" smtClean="0">
                <a:solidFill>
                  <a:schemeClr val="bg1"/>
                </a:solidFill>
              </a:rPr>
              <a:t>Arenado</a:t>
            </a:r>
            <a:r>
              <a:rPr lang="en-US" dirty="0" smtClean="0">
                <a:solidFill>
                  <a:schemeClr val="bg1"/>
                </a:solidFill>
              </a:rPr>
              <a:t> had a good day. What is the probability that Bud is grumpy?</a:t>
            </a:r>
            <a:endParaRPr lang="en-US" dirty="0">
              <a:solidFill>
                <a:schemeClr val="bg1"/>
              </a:solidFill>
            </a:endParaRPr>
          </a:p>
        </p:txBody>
      </p:sp>
      <p:sp>
        <p:nvSpPr>
          <p:cNvPr id="2" name="TextBox 1"/>
          <p:cNvSpPr txBox="1"/>
          <p:nvPr/>
        </p:nvSpPr>
        <p:spPr>
          <a:xfrm>
            <a:off x="6438900" y="2971800"/>
            <a:ext cx="502061" cy="369332"/>
          </a:xfrm>
          <a:prstGeom prst="rect">
            <a:avLst/>
          </a:prstGeom>
          <a:noFill/>
        </p:spPr>
        <p:txBody>
          <a:bodyPr wrap="none" rtlCol="0">
            <a:spAutoFit/>
          </a:bodyPr>
          <a:lstStyle/>
          <a:p>
            <a:r>
              <a:rPr lang="en-US" dirty="0" smtClean="0"/>
              <a:t>      </a:t>
            </a:r>
            <a:endParaRPr lang="en-US" dirty="0"/>
          </a:p>
        </p:txBody>
      </p:sp>
      <p:sp>
        <p:nvSpPr>
          <p:cNvPr id="18" name="TextBox 17"/>
          <p:cNvSpPr txBox="1"/>
          <p:nvPr/>
        </p:nvSpPr>
        <p:spPr>
          <a:xfrm>
            <a:off x="6438900" y="2875536"/>
            <a:ext cx="4876800" cy="3693319"/>
          </a:xfrm>
          <a:prstGeom prst="rect">
            <a:avLst/>
          </a:prstGeom>
          <a:noFill/>
        </p:spPr>
        <p:txBody>
          <a:bodyPr wrap="square" rtlCol="0">
            <a:spAutoFit/>
          </a:bodyPr>
          <a:lstStyle/>
          <a:p>
            <a:r>
              <a:rPr lang="en-US" dirty="0" smtClean="0">
                <a:solidFill>
                  <a:schemeClr val="bg1"/>
                </a:solidFill>
              </a:rPr>
              <a:t>		         AR 	</a:t>
            </a:r>
          </a:p>
          <a:p>
            <a:r>
              <a:rPr lang="en-US" dirty="0" smtClean="0">
                <a:solidFill>
                  <a:schemeClr val="bg1"/>
                </a:solidFill>
              </a:rPr>
              <a:t>                                          </a:t>
            </a:r>
            <a:r>
              <a:rPr lang="en-US" dirty="0" smtClean="0">
                <a:solidFill>
                  <a:srgbClr val="FF0000"/>
                </a:solidFill>
              </a:rPr>
              <a:t> 0.6</a:t>
            </a:r>
            <a:endParaRPr lang="en-US" dirty="0">
              <a:solidFill>
                <a:schemeClr val="bg1"/>
              </a:solidFill>
            </a:endParaRPr>
          </a:p>
          <a:p>
            <a:r>
              <a:rPr lang="en-US" dirty="0" smtClean="0">
                <a:solidFill>
                  <a:schemeClr val="bg1"/>
                </a:solidFill>
              </a:rPr>
              <a:t>   	                          CH</a:t>
            </a:r>
          </a:p>
          <a:p>
            <a:r>
              <a:rPr lang="en-US" dirty="0" smtClean="0">
                <a:solidFill>
                  <a:schemeClr val="bg1"/>
                </a:solidFill>
              </a:rPr>
              <a:t>                               </a:t>
            </a:r>
            <a:r>
              <a:rPr lang="en-US" dirty="0" smtClean="0">
                <a:solidFill>
                  <a:srgbClr val="FF0000"/>
                </a:solidFill>
              </a:rPr>
              <a:t>0.5                </a:t>
            </a:r>
            <a:r>
              <a:rPr lang="en-US" dirty="0" smtClean="0">
                <a:solidFill>
                  <a:srgbClr val="00B0F0"/>
                </a:solidFill>
              </a:rPr>
              <a:t>0.5</a:t>
            </a:r>
            <a:endParaRPr lang="en-US" dirty="0">
              <a:solidFill>
                <a:srgbClr val="FF0000"/>
              </a:solidFill>
            </a:endParaRPr>
          </a:p>
          <a:p>
            <a:r>
              <a:rPr lang="en-US" dirty="0" smtClean="0">
                <a:solidFill>
                  <a:schemeClr val="bg1"/>
                </a:solidFill>
              </a:rPr>
              <a:t> 	            L                          L  </a:t>
            </a:r>
          </a:p>
          <a:p>
            <a:r>
              <a:rPr lang="en-US" dirty="0" smtClean="0">
                <a:solidFill>
                  <a:schemeClr val="bg1"/>
                </a:solidFill>
              </a:rPr>
              <a:t>                        </a:t>
            </a:r>
            <a:r>
              <a:rPr lang="en-US" dirty="0" smtClean="0">
                <a:solidFill>
                  <a:srgbClr val="FF0000"/>
                </a:solidFill>
              </a:rPr>
              <a:t>0.3</a:t>
            </a:r>
            <a:r>
              <a:rPr lang="en-US" dirty="0">
                <a:solidFill>
                  <a:srgbClr val="FF0000"/>
                </a:solidFill>
              </a:rPr>
              <a:t> </a:t>
            </a:r>
            <a:r>
              <a:rPr lang="en-US" dirty="0" smtClean="0">
                <a:solidFill>
                  <a:srgbClr val="FF0000"/>
                </a:solidFill>
              </a:rPr>
              <a:t>  </a:t>
            </a:r>
            <a:r>
              <a:rPr lang="en-US" dirty="0" smtClean="0">
                <a:solidFill>
                  <a:srgbClr val="00B0F0"/>
                </a:solidFill>
              </a:rPr>
              <a:t>0.7           </a:t>
            </a:r>
            <a:r>
              <a:rPr lang="en-US" dirty="0" smtClean="0">
                <a:solidFill>
                  <a:srgbClr val="FF0000"/>
                </a:solidFill>
              </a:rPr>
              <a:t>0.4      </a:t>
            </a:r>
            <a:r>
              <a:rPr lang="en-US" dirty="0" smtClean="0">
                <a:solidFill>
                  <a:srgbClr val="00B0F0"/>
                </a:solidFill>
              </a:rPr>
              <a:t>0.6</a:t>
            </a:r>
            <a:endParaRPr lang="en-US" dirty="0" smtClean="0">
              <a:solidFill>
                <a:schemeClr val="bg1"/>
              </a:solidFill>
            </a:endParaRPr>
          </a:p>
          <a:p>
            <a:r>
              <a:rPr lang="en-US" dirty="0">
                <a:solidFill>
                  <a:schemeClr val="bg1"/>
                </a:solidFill>
              </a:rPr>
              <a:t> </a:t>
            </a:r>
            <a:r>
              <a:rPr lang="en-US" dirty="0" smtClean="0">
                <a:solidFill>
                  <a:schemeClr val="bg1"/>
                </a:solidFill>
              </a:rPr>
              <a:t>                    M          M</a:t>
            </a:r>
            <a:r>
              <a:rPr lang="en-US" dirty="0">
                <a:solidFill>
                  <a:schemeClr val="bg1"/>
                </a:solidFill>
              </a:rPr>
              <a:t> </a:t>
            </a:r>
            <a:r>
              <a:rPr lang="en-US" dirty="0" smtClean="0">
                <a:solidFill>
                  <a:schemeClr val="bg1"/>
                </a:solidFill>
              </a:rPr>
              <a:t>       M                 M</a:t>
            </a:r>
          </a:p>
          <a:p>
            <a:r>
              <a:rPr lang="en-US" dirty="0" smtClean="0">
                <a:solidFill>
                  <a:schemeClr val="bg1"/>
                </a:solidFill>
              </a:rPr>
              <a:t>                     </a:t>
            </a:r>
            <a:r>
              <a:rPr lang="en-US" dirty="0" smtClean="0">
                <a:solidFill>
                  <a:srgbClr val="00B0F0"/>
                </a:solidFill>
              </a:rPr>
              <a:t>0.3</a:t>
            </a:r>
            <a:r>
              <a:rPr lang="en-US" dirty="0" smtClean="0">
                <a:solidFill>
                  <a:srgbClr val="FF0000"/>
                </a:solidFill>
              </a:rPr>
              <a:t>         </a:t>
            </a:r>
            <a:r>
              <a:rPr lang="en-US" dirty="0" smtClean="0">
                <a:solidFill>
                  <a:srgbClr val="00B0F0"/>
                </a:solidFill>
              </a:rPr>
              <a:t>0.6</a:t>
            </a:r>
            <a:r>
              <a:rPr lang="en-US" dirty="0">
                <a:solidFill>
                  <a:srgbClr val="00B0F0"/>
                </a:solidFill>
              </a:rPr>
              <a:t> </a:t>
            </a:r>
            <a:r>
              <a:rPr lang="en-US" dirty="0" smtClean="0">
                <a:solidFill>
                  <a:srgbClr val="00B0F0"/>
                </a:solidFill>
              </a:rPr>
              <a:t>    0.3               0.6</a:t>
            </a:r>
            <a:endParaRPr lang="en-US" dirty="0" smtClean="0">
              <a:solidFill>
                <a:schemeClr val="bg1"/>
              </a:solidFill>
            </a:endParaRPr>
          </a:p>
          <a:p>
            <a:r>
              <a:rPr lang="en-US" dirty="0">
                <a:solidFill>
                  <a:schemeClr val="bg1"/>
                </a:solidFill>
              </a:rPr>
              <a:t> </a:t>
            </a:r>
            <a:r>
              <a:rPr lang="en-US" dirty="0" smtClean="0">
                <a:solidFill>
                  <a:schemeClr val="bg1"/>
                </a:solidFill>
              </a:rPr>
              <a:t>                    B            B         B                   B</a:t>
            </a:r>
            <a:endParaRPr lang="en-US" dirty="0">
              <a:solidFill>
                <a:schemeClr val="bg1"/>
              </a:solidFill>
            </a:endParaRPr>
          </a:p>
          <a:p>
            <a:r>
              <a:rPr lang="en-US" dirty="0" smtClean="0">
                <a:solidFill>
                  <a:schemeClr val="bg1"/>
                </a:solidFill>
              </a:rPr>
              <a:t>              </a:t>
            </a:r>
            <a:r>
              <a:rPr lang="en-US" dirty="0" smtClean="0">
                <a:solidFill>
                  <a:srgbClr val="FF0000"/>
                </a:solidFill>
              </a:rPr>
              <a:t>0.8   </a:t>
            </a:r>
            <a:r>
              <a:rPr lang="en-US" dirty="0" smtClean="0">
                <a:solidFill>
                  <a:srgbClr val="00B0F0"/>
                </a:solidFill>
              </a:rPr>
              <a:t>0.2   </a:t>
            </a:r>
            <a:r>
              <a:rPr lang="en-US" dirty="0" smtClean="0">
                <a:solidFill>
                  <a:srgbClr val="FF0000"/>
                </a:solidFill>
              </a:rPr>
              <a:t>0.6 </a:t>
            </a:r>
            <a:r>
              <a:rPr lang="en-US" dirty="0" smtClean="0">
                <a:solidFill>
                  <a:srgbClr val="00B0F0"/>
                </a:solidFill>
              </a:rPr>
              <a:t>0.4  </a:t>
            </a:r>
            <a:r>
              <a:rPr lang="en-US" dirty="0" smtClean="0">
                <a:solidFill>
                  <a:srgbClr val="FF0000"/>
                </a:solidFill>
              </a:rPr>
              <a:t>0.8 </a:t>
            </a:r>
            <a:r>
              <a:rPr lang="en-US" dirty="0" smtClean="0">
                <a:solidFill>
                  <a:srgbClr val="00B0F0"/>
                </a:solidFill>
              </a:rPr>
              <a:t>0.2       </a:t>
            </a:r>
            <a:r>
              <a:rPr lang="en-US" dirty="0" smtClean="0">
                <a:solidFill>
                  <a:srgbClr val="FF0000"/>
                </a:solidFill>
              </a:rPr>
              <a:t>0.6  </a:t>
            </a:r>
            <a:r>
              <a:rPr lang="en-US" dirty="0" smtClean="0">
                <a:solidFill>
                  <a:srgbClr val="00B0F0"/>
                </a:solidFill>
              </a:rPr>
              <a:t>0.4</a:t>
            </a:r>
            <a:endParaRPr lang="en-US" dirty="0">
              <a:solidFill>
                <a:schemeClr val="bg1"/>
              </a:solidFill>
            </a:endParaRPr>
          </a:p>
          <a:p>
            <a:r>
              <a:rPr lang="en-US" dirty="0" smtClean="0">
                <a:solidFill>
                  <a:schemeClr val="bg1"/>
                </a:solidFill>
              </a:rPr>
              <a:t>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837749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008601" y="2073911"/>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96827" y="2676583"/>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48038" y="2491917"/>
            <a:ext cx="457200" cy="369332"/>
          </a:xfrm>
          <a:prstGeom prst="rect">
            <a:avLst/>
          </a:prstGeom>
          <a:noFill/>
        </p:spPr>
        <p:txBody>
          <a:bodyPr wrap="square" rtlCol="0">
            <a:spAutoFit/>
          </a:bodyPr>
          <a:lstStyle/>
          <a:p>
            <a:r>
              <a:rPr lang="en-US" smtClean="0">
                <a:solidFill>
                  <a:schemeClr val="bg1"/>
                </a:solidFill>
              </a:rPr>
              <a:t>L</a:t>
            </a:r>
            <a:endParaRPr lang="en-US">
              <a:solidFill>
                <a:schemeClr val="bg1"/>
              </a:solidFill>
            </a:endParaRPr>
          </a:p>
        </p:txBody>
      </p:sp>
      <p:sp>
        <p:nvSpPr>
          <p:cNvPr id="7" name="TextBox 6"/>
          <p:cNvSpPr txBox="1"/>
          <p:nvPr/>
        </p:nvSpPr>
        <p:spPr>
          <a:xfrm>
            <a:off x="878384" y="3094589"/>
            <a:ext cx="457200" cy="369332"/>
          </a:xfrm>
          <a:prstGeom prst="rect">
            <a:avLst/>
          </a:prstGeom>
          <a:noFill/>
        </p:spPr>
        <p:txBody>
          <a:bodyPr wrap="square" rtlCol="0">
            <a:spAutoFit/>
          </a:bodyPr>
          <a:lstStyle/>
          <a:p>
            <a:r>
              <a:rPr lang="en-US" smtClean="0">
                <a:solidFill>
                  <a:schemeClr val="bg1"/>
                </a:solidFill>
              </a:rPr>
              <a:t>CH</a:t>
            </a:r>
            <a:endParaRPr lang="en-US" dirty="0">
              <a:solidFill>
                <a:schemeClr val="bg1"/>
              </a:solidFill>
            </a:endParaRPr>
          </a:p>
        </p:txBody>
      </p:sp>
      <p:sp>
        <p:nvSpPr>
          <p:cNvPr id="8" name="Oval 7"/>
          <p:cNvSpPr/>
          <p:nvPr/>
        </p:nvSpPr>
        <p:spPr>
          <a:xfrm>
            <a:off x="596827" y="939513"/>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78384" y="1357520"/>
            <a:ext cx="788452" cy="369332"/>
          </a:xfrm>
          <a:prstGeom prst="rect">
            <a:avLst/>
          </a:prstGeom>
          <a:noFill/>
        </p:spPr>
        <p:txBody>
          <a:bodyPr wrap="square" rtlCol="0">
            <a:spAutoFit/>
          </a:bodyPr>
          <a:lstStyle/>
          <a:p>
            <a:r>
              <a:rPr lang="en-US" smtClean="0">
                <a:solidFill>
                  <a:schemeClr val="bg1"/>
                </a:solidFill>
              </a:rPr>
              <a:t>AR</a:t>
            </a:r>
            <a:endParaRPr lang="en-US" dirty="0">
              <a:solidFill>
                <a:schemeClr val="bg1"/>
              </a:solidFill>
            </a:endParaRPr>
          </a:p>
        </p:txBody>
      </p:sp>
      <p:cxnSp>
        <p:nvCxnSpPr>
          <p:cNvPr id="10" name="Straight Arrow Connector 9"/>
          <p:cNvCxnSpPr/>
          <p:nvPr/>
        </p:nvCxnSpPr>
        <p:spPr>
          <a:xfrm>
            <a:off x="1750180" y="1726852"/>
            <a:ext cx="1312106" cy="45296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745031" y="2861249"/>
            <a:ext cx="1246290" cy="41800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475413" y="868566"/>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814850" y="1286572"/>
            <a:ext cx="457200" cy="369332"/>
          </a:xfrm>
          <a:prstGeom prst="rect">
            <a:avLst/>
          </a:prstGeom>
          <a:noFill/>
        </p:spPr>
        <p:txBody>
          <a:bodyPr wrap="square" rtlCol="0">
            <a:spAutoFit/>
          </a:bodyPr>
          <a:lstStyle/>
          <a:p>
            <a:r>
              <a:rPr lang="en-US" dirty="0" smtClean="0">
                <a:solidFill>
                  <a:schemeClr val="bg1"/>
                </a:solidFill>
              </a:rPr>
              <a:t>M</a:t>
            </a:r>
            <a:endParaRPr lang="en-US" dirty="0">
              <a:solidFill>
                <a:schemeClr val="bg1"/>
              </a:solidFill>
            </a:endParaRPr>
          </a:p>
        </p:txBody>
      </p:sp>
      <p:sp>
        <p:nvSpPr>
          <p:cNvPr id="13" name="Oval 12"/>
          <p:cNvSpPr/>
          <p:nvPr/>
        </p:nvSpPr>
        <p:spPr>
          <a:xfrm>
            <a:off x="4321084" y="3463921"/>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0521" y="3881927"/>
            <a:ext cx="457200" cy="369332"/>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cxnSp>
        <p:nvCxnSpPr>
          <p:cNvPr id="16" name="Straight Arrow Connector 15"/>
          <p:cNvCxnSpPr>
            <a:endCxn id="13" idx="1"/>
          </p:cNvCxnSpPr>
          <p:nvPr/>
        </p:nvCxnSpPr>
        <p:spPr>
          <a:xfrm>
            <a:off x="3973064" y="3159156"/>
            <a:ext cx="514394" cy="481284"/>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3"/>
          </p:cNvCxnSpPr>
          <p:nvPr/>
        </p:nvCxnSpPr>
        <p:spPr>
          <a:xfrm flipV="1">
            <a:off x="4127059" y="1897392"/>
            <a:ext cx="514728" cy="687763"/>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37483" y="4717927"/>
            <a:ext cx="4346098" cy="923330"/>
          </a:xfrm>
          <a:prstGeom prst="rect">
            <a:avLst/>
          </a:prstGeom>
          <a:noFill/>
        </p:spPr>
        <p:txBody>
          <a:bodyPr wrap="square" rtlCol="0">
            <a:spAutoFit/>
          </a:bodyPr>
          <a:lstStyle/>
          <a:p>
            <a:r>
              <a:rPr lang="en-US" dirty="0" smtClean="0">
                <a:solidFill>
                  <a:schemeClr val="bg1"/>
                </a:solidFill>
              </a:rPr>
              <a:t>We find out that the Rockies lost today, and that Mike is in a bad mood. What is the chance that Bud is grumpy?</a:t>
            </a:r>
          </a:p>
        </p:txBody>
      </p:sp>
      <p:sp>
        <p:nvSpPr>
          <p:cNvPr id="2" name="TextBox 1"/>
          <p:cNvSpPr txBox="1"/>
          <p:nvPr/>
        </p:nvSpPr>
        <p:spPr>
          <a:xfrm>
            <a:off x="6438900" y="2971800"/>
            <a:ext cx="502061" cy="369332"/>
          </a:xfrm>
          <a:prstGeom prst="rect">
            <a:avLst/>
          </a:prstGeom>
          <a:noFill/>
        </p:spPr>
        <p:txBody>
          <a:bodyPr wrap="none" rtlCol="0">
            <a:spAutoFit/>
          </a:bodyPr>
          <a:lstStyle/>
          <a:p>
            <a:r>
              <a:rPr lang="en-US" dirty="0" smtClean="0"/>
              <a:t>      </a:t>
            </a:r>
            <a:endParaRPr lang="en-US" dirty="0"/>
          </a:p>
        </p:txBody>
      </p:sp>
    </p:spTree>
    <p:extLst>
      <p:ext uri="{BB962C8B-B14F-4D97-AF65-F5344CB8AC3E}">
        <p14:creationId xmlns:p14="http://schemas.microsoft.com/office/powerpoint/2010/main" val="551681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008601" y="2073911"/>
            <a:ext cx="1136073" cy="1205345"/>
          </a:xfrm>
          <a:prstGeom prst="ellipse">
            <a:avLst/>
          </a:prstGeom>
          <a:solidFill>
            <a:schemeClr val="bg2">
              <a:alpha val="5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96827" y="2676583"/>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48038" y="2491917"/>
            <a:ext cx="457200" cy="369332"/>
          </a:xfrm>
          <a:prstGeom prst="rect">
            <a:avLst/>
          </a:prstGeom>
          <a:noFill/>
        </p:spPr>
        <p:txBody>
          <a:bodyPr wrap="square" rtlCol="0">
            <a:spAutoFit/>
          </a:bodyPr>
          <a:lstStyle/>
          <a:p>
            <a:r>
              <a:rPr lang="en-US" smtClean="0">
                <a:solidFill>
                  <a:schemeClr val="bg1"/>
                </a:solidFill>
              </a:rPr>
              <a:t>L</a:t>
            </a:r>
            <a:endParaRPr lang="en-US">
              <a:solidFill>
                <a:schemeClr val="bg1"/>
              </a:solidFill>
            </a:endParaRPr>
          </a:p>
        </p:txBody>
      </p:sp>
      <p:sp>
        <p:nvSpPr>
          <p:cNvPr id="7" name="TextBox 6"/>
          <p:cNvSpPr txBox="1"/>
          <p:nvPr/>
        </p:nvSpPr>
        <p:spPr>
          <a:xfrm>
            <a:off x="878384" y="3094589"/>
            <a:ext cx="457200" cy="369332"/>
          </a:xfrm>
          <a:prstGeom prst="rect">
            <a:avLst/>
          </a:prstGeom>
          <a:noFill/>
        </p:spPr>
        <p:txBody>
          <a:bodyPr wrap="square" rtlCol="0">
            <a:spAutoFit/>
          </a:bodyPr>
          <a:lstStyle/>
          <a:p>
            <a:r>
              <a:rPr lang="en-US" smtClean="0">
                <a:solidFill>
                  <a:schemeClr val="bg1"/>
                </a:solidFill>
              </a:rPr>
              <a:t>CH</a:t>
            </a:r>
            <a:endParaRPr lang="en-US" dirty="0">
              <a:solidFill>
                <a:schemeClr val="bg1"/>
              </a:solidFill>
            </a:endParaRPr>
          </a:p>
        </p:txBody>
      </p:sp>
      <p:sp>
        <p:nvSpPr>
          <p:cNvPr id="8" name="Oval 7"/>
          <p:cNvSpPr/>
          <p:nvPr/>
        </p:nvSpPr>
        <p:spPr>
          <a:xfrm>
            <a:off x="596827" y="939513"/>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78384" y="1357520"/>
            <a:ext cx="788452" cy="369332"/>
          </a:xfrm>
          <a:prstGeom prst="rect">
            <a:avLst/>
          </a:prstGeom>
          <a:noFill/>
        </p:spPr>
        <p:txBody>
          <a:bodyPr wrap="square" rtlCol="0">
            <a:spAutoFit/>
          </a:bodyPr>
          <a:lstStyle/>
          <a:p>
            <a:r>
              <a:rPr lang="en-US" smtClean="0">
                <a:solidFill>
                  <a:schemeClr val="bg1"/>
                </a:solidFill>
              </a:rPr>
              <a:t>AR</a:t>
            </a:r>
            <a:endParaRPr lang="en-US" dirty="0">
              <a:solidFill>
                <a:schemeClr val="bg1"/>
              </a:solidFill>
            </a:endParaRPr>
          </a:p>
        </p:txBody>
      </p:sp>
      <p:cxnSp>
        <p:nvCxnSpPr>
          <p:cNvPr id="10" name="Straight Arrow Connector 9"/>
          <p:cNvCxnSpPr/>
          <p:nvPr/>
        </p:nvCxnSpPr>
        <p:spPr>
          <a:xfrm>
            <a:off x="1750180" y="1726852"/>
            <a:ext cx="1312106" cy="45296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745031" y="2861249"/>
            <a:ext cx="1246290" cy="41800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475413" y="868566"/>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814850" y="1286572"/>
            <a:ext cx="457200" cy="369332"/>
          </a:xfrm>
          <a:prstGeom prst="rect">
            <a:avLst/>
          </a:prstGeom>
          <a:noFill/>
        </p:spPr>
        <p:txBody>
          <a:bodyPr wrap="square" rtlCol="0">
            <a:spAutoFit/>
          </a:bodyPr>
          <a:lstStyle/>
          <a:p>
            <a:r>
              <a:rPr lang="en-US" dirty="0" smtClean="0">
                <a:solidFill>
                  <a:schemeClr val="bg1"/>
                </a:solidFill>
              </a:rPr>
              <a:t>M</a:t>
            </a:r>
            <a:endParaRPr lang="en-US" dirty="0">
              <a:solidFill>
                <a:schemeClr val="bg1"/>
              </a:solidFill>
            </a:endParaRPr>
          </a:p>
        </p:txBody>
      </p:sp>
      <p:sp>
        <p:nvSpPr>
          <p:cNvPr id="13" name="Oval 12"/>
          <p:cNvSpPr/>
          <p:nvPr/>
        </p:nvSpPr>
        <p:spPr>
          <a:xfrm>
            <a:off x="4321084" y="3463921"/>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0521" y="3881927"/>
            <a:ext cx="457200" cy="369332"/>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cxnSp>
        <p:nvCxnSpPr>
          <p:cNvPr id="16" name="Straight Arrow Connector 15"/>
          <p:cNvCxnSpPr>
            <a:endCxn id="13" idx="1"/>
          </p:cNvCxnSpPr>
          <p:nvPr/>
        </p:nvCxnSpPr>
        <p:spPr>
          <a:xfrm>
            <a:off x="3973064" y="3159156"/>
            <a:ext cx="514394" cy="481284"/>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3"/>
          </p:cNvCxnSpPr>
          <p:nvPr/>
        </p:nvCxnSpPr>
        <p:spPr>
          <a:xfrm flipV="1">
            <a:off x="4127059" y="1897392"/>
            <a:ext cx="514728" cy="687763"/>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37483" y="4717927"/>
            <a:ext cx="4346098" cy="923330"/>
          </a:xfrm>
          <a:prstGeom prst="rect">
            <a:avLst/>
          </a:prstGeom>
          <a:noFill/>
        </p:spPr>
        <p:txBody>
          <a:bodyPr wrap="square" rtlCol="0">
            <a:spAutoFit/>
          </a:bodyPr>
          <a:lstStyle/>
          <a:p>
            <a:r>
              <a:rPr lang="en-US" dirty="0" smtClean="0">
                <a:solidFill>
                  <a:schemeClr val="bg1"/>
                </a:solidFill>
              </a:rPr>
              <a:t>We find out that the Rockies lost today, and that Mike is in a bad mood. What is the chance that Bud is grumpy?</a:t>
            </a:r>
          </a:p>
        </p:txBody>
      </p:sp>
      <p:sp>
        <p:nvSpPr>
          <p:cNvPr id="2" name="TextBox 1"/>
          <p:cNvSpPr txBox="1"/>
          <p:nvPr/>
        </p:nvSpPr>
        <p:spPr>
          <a:xfrm>
            <a:off x="6438900" y="2971800"/>
            <a:ext cx="502061" cy="369332"/>
          </a:xfrm>
          <a:prstGeom prst="rect">
            <a:avLst/>
          </a:prstGeom>
          <a:noFill/>
        </p:spPr>
        <p:txBody>
          <a:bodyPr wrap="none" rtlCol="0">
            <a:spAutoFit/>
          </a:bodyPr>
          <a:lstStyle/>
          <a:p>
            <a:r>
              <a:rPr lang="en-US" dirty="0" smtClean="0"/>
              <a:t>      </a:t>
            </a:r>
            <a:endParaRPr lang="en-US" dirty="0"/>
          </a:p>
        </p:txBody>
      </p:sp>
      <p:sp>
        <p:nvSpPr>
          <p:cNvPr id="3" name="TextBox 2"/>
          <p:cNvSpPr txBox="1"/>
          <p:nvPr/>
        </p:nvSpPr>
        <p:spPr>
          <a:xfrm>
            <a:off x="6940961" y="1655904"/>
            <a:ext cx="5048177" cy="2862322"/>
          </a:xfrm>
          <a:prstGeom prst="rect">
            <a:avLst/>
          </a:prstGeom>
          <a:noFill/>
        </p:spPr>
        <p:txBody>
          <a:bodyPr wrap="none" rtlCol="0">
            <a:spAutoFit/>
          </a:bodyPr>
          <a:lstStyle/>
          <a:p>
            <a:r>
              <a:rPr lang="en-US" dirty="0" smtClean="0">
                <a:solidFill>
                  <a:schemeClr val="bg1"/>
                </a:solidFill>
              </a:rPr>
              <a:t>In this case, the chance that Bud is grumpy is simply</a:t>
            </a:r>
          </a:p>
          <a:p>
            <a:r>
              <a:rPr lang="en-US" dirty="0" smtClean="0">
                <a:solidFill>
                  <a:schemeClr val="bg1"/>
                </a:solidFill>
              </a:rPr>
              <a:t>determined by the Rockies. We know that</a:t>
            </a:r>
          </a:p>
          <a:p>
            <a:r>
              <a:rPr lang="en-US" dirty="0" smtClean="0">
                <a:solidFill>
                  <a:schemeClr val="bg1"/>
                </a:solidFill>
              </a:rPr>
              <a:t>P(B|L) is 0.8, so this is the answer.</a:t>
            </a:r>
          </a:p>
          <a:p>
            <a:endParaRPr lang="en-US" dirty="0">
              <a:solidFill>
                <a:schemeClr val="bg1"/>
              </a:solidFill>
            </a:endParaRPr>
          </a:p>
          <a:p>
            <a:r>
              <a:rPr lang="en-US" dirty="0" smtClean="0">
                <a:solidFill>
                  <a:schemeClr val="bg1"/>
                </a:solidFill>
              </a:rPr>
              <a:t>Note that Mike’s mood now conveys </a:t>
            </a:r>
            <a:r>
              <a:rPr lang="en-US" i="1" dirty="0" smtClean="0">
                <a:solidFill>
                  <a:schemeClr val="bg1"/>
                </a:solidFill>
              </a:rPr>
              <a:t>no information</a:t>
            </a:r>
          </a:p>
          <a:p>
            <a:r>
              <a:rPr lang="en-US" dirty="0">
                <a:solidFill>
                  <a:schemeClr val="bg1"/>
                </a:solidFill>
              </a:rPr>
              <a:t>a</a:t>
            </a:r>
            <a:r>
              <a:rPr lang="en-US" dirty="0" smtClean="0">
                <a:solidFill>
                  <a:schemeClr val="bg1"/>
                </a:solidFill>
              </a:rPr>
              <a:t>bout Bud, since the only way that could have</a:t>
            </a:r>
          </a:p>
          <a:p>
            <a:r>
              <a:rPr lang="en-US" dirty="0">
                <a:solidFill>
                  <a:schemeClr val="bg1"/>
                </a:solidFill>
              </a:rPr>
              <a:t>o</a:t>
            </a:r>
            <a:r>
              <a:rPr lang="en-US" dirty="0" smtClean="0">
                <a:solidFill>
                  <a:schemeClr val="bg1"/>
                </a:solidFill>
              </a:rPr>
              <a:t>ccurred is through our inference about the</a:t>
            </a:r>
          </a:p>
          <a:p>
            <a:r>
              <a:rPr lang="en-US" dirty="0" smtClean="0">
                <a:solidFill>
                  <a:schemeClr val="bg1"/>
                </a:solidFill>
              </a:rPr>
              <a:t>Rockies. Another way of putting this is that</a:t>
            </a:r>
          </a:p>
          <a:p>
            <a:r>
              <a:rPr lang="en-US" dirty="0" smtClean="0">
                <a:solidFill>
                  <a:schemeClr val="bg1"/>
                </a:solidFill>
              </a:rPr>
              <a:t>Mike’s mood and Bud’s mood are </a:t>
            </a:r>
            <a:r>
              <a:rPr lang="en-US" i="1" dirty="0" smtClean="0">
                <a:solidFill>
                  <a:schemeClr val="bg1"/>
                </a:solidFill>
              </a:rPr>
              <a:t>conditionally</a:t>
            </a:r>
          </a:p>
          <a:p>
            <a:r>
              <a:rPr lang="en-US" i="1" dirty="0" smtClean="0">
                <a:solidFill>
                  <a:schemeClr val="bg1"/>
                </a:solidFill>
              </a:rPr>
              <a:t>Independent</a:t>
            </a:r>
            <a:r>
              <a:rPr lang="en-US" dirty="0" smtClean="0">
                <a:solidFill>
                  <a:schemeClr val="bg1"/>
                </a:solidFill>
              </a:rPr>
              <a:t> given the Rockies’ performance.</a:t>
            </a:r>
            <a:endParaRPr lang="en-US" dirty="0">
              <a:solidFill>
                <a:schemeClr val="bg1"/>
              </a:solidFill>
            </a:endParaRPr>
          </a:p>
        </p:txBody>
      </p:sp>
    </p:spTree>
    <p:extLst>
      <p:ext uri="{BB962C8B-B14F-4D97-AF65-F5344CB8AC3E}">
        <p14:creationId xmlns:p14="http://schemas.microsoft.com/office/powerpoint/2010/main" val="274126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Bayesian networks: a recap so far</a:t>
            </a:r>
            <a:r>
              <a:rPr lang="mr-IN"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endParaRPr lang="en-US" dirty="0" smtClean="0">
              <a:solidFill>
                <a:schemeClr val="bg1"/>
              </a:solidFill>
            </a:endParaRPr>
          </a:p>
          <a:p>
            <a:pPr marL="0" indent="0">
              <a:buNone/>
            </a:pPr>
            <a:r>
              <a:rPr lang="en-US" dirty="0" smtClean="0">
                <a:solidFill>
                  <a:schemeClr val="bg1"/>
                </a:solidFill>
              </a:rPr>
              <a:t>These </a:t>
            </a:r>
            <a:r>
              <a:rPr lang="en-US" dirty="0">
                <a:solidFill>
                  <a:schemeClr val="bg1"/>
                </a:solidFill>
              </a:rPr>
              <a:t>are </a:t>
            </a:r>
            <a:r>
              <a:rPr lang="en-US" i="1" dirty="0">
                <a:solidFill>
                  <a:schemeClr val="bg1"/>
                </a:solidFill>
              </a:rPr>
              <a:t>directed acyclic graphs</a:t>
            </a:r>
            <a:r>
              <a:rPr lang="en-US" dirty="0">
                <a:solidFill>
                  <a:schemeClr val="bg1"/>
                </a:solidFill>
              </a:rPr>
              <a:t> (in particular, </a:t>
            </a:r>
            <a:r>
              <a:rPr lang="en-US" b="1" dirty="0">
                <a:solidFill>
                  <a:schemeClr val="bg1"/>
                </a:solidFill>
              </a:rPr>
              <a:t>no feedback loops</a:t>
            </a:r>
            <a:r>
              <a:rPr lang="en-US" dirty="0">
                <a:solidFill>
                  <a:schemeClr val="bg1"/>
                </a:solidFill>
              </a:rPr>
              <a:t>)</a:t>
            </a:r>
            <a:r>
              <a:rPr lang="en-US" i="1" dirty="0">
                <a:solidFill>
                  <a:schemeClr val="bg1"/>
                </a:solidFill>
              </a:rPr>
              <a:t> </a:t>
            </a:r>
            <a:r>
              <a:rPr lang="en-US" dirty="0">
                <a:solidFill>
                  <a:schemeClr val="bg1"/>
                </a:solidFill>
              </a:rPr>
              <a:t>in which nodes represent events (an experimental observation, an event that might cause an observation) and edges represent “influence” or “cause”</a:t>
            </a:r>
            <a:endParaRPr lang="en-US" i="1" dirty="0">
              <a:solidFill>
                <a:schemeClr val="bg1"/>
              </a:solidFill>
            </a:endParaRPr>
          </a:p>
          <a:p>
            <a:endParaRPr lang="en-US" dirty="0"/>
          </a:p>
        </p:txBody>
      </p:sp>
    </p:spTree>
    <p:extLst>
      <p:ext uri="{BB962C8B-B14F-4D97-AF65-F5344CB8AC3E}">
        <p14:creationId xmlns:p14="http://schemas.microsoft.com/office/powerpoint/2010/main" val="720152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0713" y="1266825"/>
            <a:ext cx="8610600" cy="4631840"/>
          </a:xfrm>
          <a:prstGeom prst="rect">
            <a:avLst/>
          </a:prstGeom>
        </p:spPr>
      </p:pic>
    </p:spTree>
    <p:extLst>
      <p:ext uri="{BB962C8B-B14F-4D97-AF65-F5344CB8AC3E}">
        <p14:creationId xmlns:p14="http://schemas.microsoft.com/office/powerpoint/2010/main" val="343792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46159</TotalTime>
  <Words>965</Words>
  <Application>Microsoft Macintosh PowerPoint</Application>
  <PresentationFormat>Widescreen</PresentationFormat>
  <Paragraphs>145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Courier</vt:lpstr>
      <vt:lpstr>Mangal</vt:lpstr>
      <vt:lpstr>Arial</vt:lpstr>
      <vt:lpstr>Office Theme</vt:lpstr>
      <vt:lpstr>Bayesian Networks, Continued</vt:lpstr>
      <vt:lpstr>Problem Set 1 Histogram</vt:lpstr>
      <vt:lpstr>Administrivia</vt:lpstr>
      <vt:lpstr>The Enumeration Method: a Summary</vt:lpstr>
      <vt:lpstr>PowerPoint Presentation</vt:lpstr>
      <vt:lpstr>PowerPoint Presentation</vt:lpstr>
      <vt:lpstr>PowerPoint Presentation</vt:lpstr>
      <vt:lpstr>Bayesian networks: a recap so far…</vt:lpstr>
      <vt:lpstr>PowerPoint Presentation</vt:lpstr>
      <vt:lpstr>How do we create Bayesian network nodes?</vt:lpstr>
      <vt:lpstr>Nolan and Charlie help the Rockies independently</vt:lpstr>
      <vt:lpstr>Nolan and Charlie help the Rockies independently</vt:lpstr>
      <vt:lpstr>PowerPoint Presentation</vt:lpstr>
      <vt:lpstr>Using Bayesian Reasoning for Diagnosis</vt:lpstr>
      <vt:lpstr>Subtraction “Bugs” (Burton and Brown)</vt:lpstr>
      <vt:lpstr>Making a Bayesian Network for Subtraction Problems </vt:lpstr>
      <vt:lpstr>Disambiguating hypotheses</vt:lpstr>
      <vt:lpstr>A couple of representative complications</vt:lpstr>
      <vt:lpstr>A More Complex Type of Bayesian Network </vt:lpstr>
      <vt:lpstr>A More Complex Type of Bayesian Network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Philosophy and Foundations</dc:title>
  <dc:creator>Microsoft Office User</dc:creator>
  <cp:lastModifiedBy>Microsoft Office User</cp:lastModifiedBy>
  <cp:revision>206</cp:revision>
  <dcterms:created xsi:type="dcterms:W3CDTF">2017-08-27T18:15:55Z</dcterms:created>
  <dcterms:modified xsi:type="dcterms:W3CDTF">2017-10-11T21:11:37Z</dcterms:modified>
</cp:coreProperties>
</file>