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22" r:id="rId3"/>
    <p:sldId id="442" r:id="rId4"/>
    <p:sldId id="443" r:id="rId5"/>
    <p:sldId id="447" r:id="rId6"/>
    <p:sldId id="448" r:id="rId7"/>
    <p:sldId id="449" r:id="rId8"/>
    <p:sldId id="450" r:id="rId9"/>
    <p:sldId id="451" r:id="rId10"/>
    <p:sldId id="444" r:id="rId11"/>
    <p:sldId id="445" r:id="rId12"/>
    <p:sldId id="446" r:id="rId13"/>
    <p:sldId id="452" r:id="rId14"/>
    <p:sldId id="453" r:id="rId15"/>
    <p:sldId id="456" r:id="rId16"/>
    <p:sldId id="454" r:id="rId17"/>
    <p:sldId id="455" r:id="rId18"/>
    <p:sldId id="4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8"/>
    <p:restoredTop sz="95872"/>
  </p:normalViewPr>
  <p:slideViewPr>
    <p:cSldViewPr snapToGrid="0" snapToObjects="1">
      <p:cViewPr>
        <p:scale>
          <a:sx n="91" d="100"/>
          <a:sy n="91" d="100"/>
        </p:scale>
        <p:origin x="135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8CB3-12EC-F544-8AAB-33C786FC9EC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53491-C76D-4444-B2F6-116BDB17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Machine Learning: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Decision Trees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Example: a Mystery Concept to Learn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 smtClean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) 			NO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)		YES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)			</a:t>
            </a:r>
            <a:r>
              <a:rPr lang="mr-IN" dirty="0" smtClean="0">
                <a:solidFill>
                  <a:schemeClr val="bg1"/>
                </a:solidFill>
              </a:rPr>
              <a:t>YES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)		</a:t>
            </a:r>
            <a:r>
              <a:rPr lang="mr-IN" dirty="0" smtClean="0">
                <a:solidFill>
                  <a:schemeClr val="bg1"/>
                </a:solidFill>
              </a:rPr>
              <a:t>NO</a:t>
            </a:r>
            <a:endParaRPr lang="mr-IN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mr-IN" dirty="0">
                <a:solidFill>
                  <a:schemeClr val="bg1"/>
                </a:solidFill>
              </a:rPr>
              <a:t>(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A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 </a:t>
            </a:r>
            <a:r>
              <a:rPr lang="mr-IN" dirty="0" err="1">
                <a:solidFill>
                  <a:schemeClr val="bg1"/>
                </a:solidFill>
              </a:rPr>
              <a:t>B</a:t>
            </a:r>
            <a:r>
              <a:rPr lang="mr-IN" dirty="0">
                <a:solidFill>
                  <a:schemeClr val="bg1"/>
                </a:solidFill>
              </a:rPr>
              <a:t>)		YES</a:t>
            </a:r>
            <a:endParaRPr lang="mr-IN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Supervised Learning Vocabulary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Here, the concept to be learned is a </a:t>
            </a:r>
            <a:r>
              <a:rPr lang="en-US" i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from examples (say, strings over the alphabet {</a:t>
            </a:r>
            <a:r>
              <a:rPr lang="en-US" dirty="0" err="1">
                <a:solidFill>
                  <a:schemeClr val="bg1"/>
                </a:solidFill>
              </a:rPr>
              <a:t>a,b</a:t>
            </a:r>
            <a:r>
              <a:rPr lang="en-US" dirty="0">
                <a:solidFill>
                  <a:schemeClr val="bg1"/>
                </a:solidFill>
              </a:rPr>
              <a:t>}; or pictures composed of black-and-white pixels; or 3-D objects) to  the </a:t>
            </a: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set {T, F}. Sometimes we just call this function the </a:t>
            </a:r>
            <a:r>
              <a:rPr lang="en-US" b="1" dirty="0">
                <a:solidFill>
                  <a:schemeClr val="bg1"/>
                </a:solidFill>
              </a:rPr>
              <a:t>goal concept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goal predicate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hypothesis </a:t>
            </a:r>
            <a:r>
              <a:rPr lang="en-US" dirty="0">
                <a:solidFill>
                  <a:schemeClr val="bg1"/>
                </a:solidFill>
              </a:rPr>
              <a:t>is the learner's current "best guess" at the goal concept.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training sample</a:t>
            </a:r>
            <a:r>
              <a:rPr lang="en-US" dirty="0">
                <a:solidFill>
                  <a:schemeClr val="bg1"/>
                </a:solidFill>
              </a:rPr>
              <a:t> (or </a:t>
            </a:r>
            <a:r>
              <a:rPr lang="en-US" b="1" dirty="0">
                <a:solidFill>
                  <a:schemeClr val="bg1"/>
                </a:solidFill>
              </a:rPr>
              <a:t>training set</a:t>
            </a:r>
            <a:r>
              <a:rPr lang="en-US" dirty="0">
                <a:solidFill>
                  <a:schemeClr val="bg1"/>
                </a:solidFill>
              </a:rPr>
              <a:t>) is a sequence of classified examples: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(a a b a)  no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(a b b a b b a) yes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(b b b) yes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learning algorithm</a:t>
            </a:r>
            <a:r>
              <a:rPr lang="en-US" dirty="0">
                <a:solidFill>
                  <a:schemeClr val="bg1"/>
                </a:solidFill>
              </a:rPr>
              <a:t>, for this sort of supervised situations, is a function from samples to hypotheses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4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Key Issues in Supervised Learning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(and lots of variations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Is the training sample presented all at once, or one element at a time?  (In the latter case, we think of the learning algorithm creating a sequence of hypotheses, each in response to some fresh input.)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Can the learner (machine) propose examples, or are examples only provided from the external environment? 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Are samples "representative"? (For instance, are we any more likely to get an unusual example in the training sample than in "real life"?)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Are training samples error-free? (Are they ever misclassified?) Might the sample-provider ("teacher") ever deliberately try to mislead us?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Are there limitations on the types of concepts we know we are supposed to learn? Are there limitations on the types of hypotheses we are allowed to construct?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39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Learning a Decision 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We look at someone making classification decisions, and try to infer the rule that they are using.(E.g., we might look at someone choosing videos and try to predict whether they think a particular title is a “good” video or not.)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assume that their rule can be written as a tree in which each node represents a local decision based on an attribute.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Sample Decision 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596" y="1825625"/>
            <a:ext cx="4995203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Think of a decision tree as being like a game of “twenty questions”, where the goal is to classify some object or situation. In this example (from the Web), we’re classifying whether someone is a good credit risk.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16" y="2069783"/>
            <a:ext cx="5775284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Should we enter this restaurant?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1" y="1846402"/>
            <a:ext cx="5842187" cy="45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9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Attributes for Mike’s Video Choices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Do things blow up? (Tends to be good.)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the title written in script? (Tends to be bad.)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it a sequel? (Tends to be bad.)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there a monster? (Tends to be good.)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it based on a TV show? (Tends to be bad.)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3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Note that this is a </a:t>
            </a:r>
            <a:r>
              <a:rPr lang="en-US" i="1" dirty="0" smtClean="0">
                <a:solidFill>
                  <a:schemeClr val="bg1"/>
                </a:solidFill>
              </a:rPr>
              <a:t>massive problem!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How many distinct decision rules are there for N </a:t>
            </a:r>
            <a:r>
              <a:rPr lang="en-US" dirty="0" smtClean="0">
                <a:solidFill>
                  <a:schemeClr val="bg1"/>
                </a:solidFill>
              </a:rPr>
              <a:t>(binary) attributes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>
                <a:solidFill>
                  <a:schemeClr val="bg1"/>
                </a:solidFill>
              </a:rPr>
              <a:t>are 2^N possible values of the </a:t>
            </a:r>
            <a:r>
              <a:rPr lang="en-US" dirty="0" err="1">
                <a:solidFill>
                  <a:schemeClr val="bg1"/>
                </a:solidFill>
              </a:rPr>
              <a:t>attributes,so</a:t>
            </a:r>
            <a:r>
              <a:rPr lang="en-US" dirty="0">
                <a:solidFill>
                  <a:schemeClr val="bg1"/>
                </a:solidFill>
              </a:rPr>
              <a:t> a classification rule can always be represented as a table of 2^N entries. Thus, there are 2^(2^N) possible rules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So if there are only 6 binary attributes to consider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65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training set of examples: we watch Mike make a lot of video choices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Blowup</a:t>
            </a:r>
            <a:r>
              <a:rPr lang="en-US" sz="2000" dirty="0">
                <a:solidFill>
                  <a:schemeClr val="bg1"/>
                </a:solidFill>
              </a:rPr>
              <a:t>? 	</a:t>
            </a:r>
            <a:r>
              <a:rPr lang="en-US" sz="2000" dirty="0">
                <a:solidFill>
                  <a:schemeClr val="bg1"/>
                </a:solidFill>
              </a:rPr>
              <a:t>Script?		Sequel?		</a:t>
            </a:r>
            <a:r>
              <a:rPr lang="en-US" sz="2000" dirty="0">
                <a:solidFill>
                  <a:schemeClr val="bg1"/>
                </a:solidFill>
              </a:rPr>
              <a:t>Monster?	</a:t>
            </a:r>
            <a:r>
              <a:rPr lang="en-US" sz="2000" dirty="0" smtClean="0">
                <a:solidFill>
                  <a:schemeClr val="bg1"/>
                </a:solidFill>
              </a:rPr>
              <a:t>TV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Y</a:t>
            </a:r>
            <a:r>
              <a:rPr lang="en-US" sz="2000" dirty="0">
                <a:solidFill>
                  <a:schemeClr val="bg1"/>
                </a:solidFill>
              </a:rPr>
              <a:t>	Yes		No		Yes		Yes		No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Y	Yes		Yes		No		Yes		No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N	Yes		Yes		Yes		No		Yes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… and others…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26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next </a:t>
            </a:r>
            <a:r>
              <a:rPr lang="en-US" dirty="0" smtClean="0">
                <a:solidFill>
                  <a:schemeClr val="bg1"/>
                </a:solidFill>
              </a:rPr>
              <a:t>week</a:t>
            </a:r>
            <a:r>
              <a:rPr lang="en-US" dirty="0" smtClean="0">
                <a:solidFill>
                  <a:schemeClr val="bg1"/>
                </a:solidFill>
              </a:rPr>
              <a:t>: Read Chapter </a:t>
            </a:r>
            <a:r>
              <a:rPr lang="en-US" dirty="0" smtClean="0">
                <a:solidFill>
                  <a:schemeClr val="bg1"/>
                </a:solidFill>
              </a:rPr>
              <a:t>18</a:t>
            </a:r>
            <a:r>
              <a:rPr lang="en-US" dirty="0" smtClean="0">
                <a:solidFill>
                  <a:schemeClr val="bg1"/>
                </a:solidFill>
              </a:rPr>
              <a:t>.1-18.3 </a:t>
            </a:r>
            <a:r>
              <a:rPr lang="en-US" dirty="0" smtClean="0">
                <a:solidFill>
                  <a:schemeClr val="bg1"/>
                </a:solidFill>
              </a:rPr>
              <a:t>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2 is due </a:t>
            </a:r>
            <a:r>
              <a:rPr lang="en-US" b="1" dirty="0" smtClean="0">
                <a:solidFill>
                  <a:schemeClr val="bg1"/>
                </a:solidFill>
              </a:rPr>
              <a:t>Wednesday 10/25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Machine Learning: Opening 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What’s our method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learning?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(E.g., by analogy; by examples; by direct explanation of concepts or rules; by discovery)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• What, precisely, is being learned?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(Numeric parameters; classifications or decision trees; rules; grammars or languages; graphs…)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• Type of “architecture” employed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(E.g., symbolic vs. connectionist)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Feedback for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Supervised learning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are given input and output to a function (say, a classification function) and need to learn the function itself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Reinforcement learning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perform actions (possibly in response to input) and are given reward or punishment to reinforce or change those actions.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Unsupervised learning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perform actions (possibly in response to input) and must interpret for ourselves, over time, whether those actions should be strengthened or modified.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Think of </a:t>
            </a:r>
            <a:r>
              <a:rPr lang="en-US" smtClean="0">
                <a:solidFill>
                  <a:schemeClr val="bg1"/>
                </a:solidFill>
              </a:rPr>
              <a:t>Human Infants </a:t>
            </a:r>
            <a:r>
              <a:rPr lang="en-US" dirty="0" smtClean="0">
                <a:solidFill>
                  <a:schemeClr val="bg1"/>
                </a:solidFill>
              </a:rPr>
              <a:t>Learning Language as an Example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Not </a:t>
            </a:r>
            <a:r>
              <a:rPr lang="en-US" i="1" dirty="0" smtClean="0">
                <a:solidFill>
                  <a:schemeClr val="bg1"/>
                </a:solidFill>
              </a:rPr>
              <a:t>exactly </a:t>
            </a:r>
            <a:r>
              <a:rPr lang="en-US" dirty="0" smtClean="0">
                <a:solidFill>
                  <a:schemeClr val="bg1"/>
                </a:solidFill>
              </a:rPr>
              <a:t>supervised, reinforcement, or unsupervised learning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“Poverty of the stimulus” argument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 debate over </a:t>
            </a:r>
            <a:r>
              <a:rPr lang="en-US" i="1" dirty="0" smtClean="0">
                <a:solidFill>
                  <a:schemeClr val="bg1"/>
                </a:solidFill>
              </a:rPr>
              <a:t>just what</a:t>
            </a:r>
            <a:r>
              <a:rPr lang="en-US" dirty="0" smtClean="0">
                <a:solidFill>
                  <a:schemeClr val="bg1"/>
                </a:solidFill>
              </a:rPr>
              <a:t> we’re learning (is it “rules”, statistical likelihoods, something else?...)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Compositionality </a:t>
            </a:r>
            <a:r>
              <a:rPr lang="mr-IN" dirty="0" smtClean="0">
                <a:solidFill>
                  <a:schemeClr val="bg1"/>
                </a:solidFill>
              </a:rPr>
              <a:t>–</a:t>
            </a:r>
            <a:r>
              <a:rPr lang="en-US" dirty="0" smtClean="0">
                <a:solidFill>
                  <a:schemeClr val="bg1"/>
                </a:solidFill>
              </a:rPr>
              <a:t> we can say things we’ve never heard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Apparently there’s significant (evolutionary) machinery that we’ve developed  to learn language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Trying to teach language to chimpanzees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09" y="1810703"/>
            <a:ext cx="3738924" cy="4366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18" y="2167379"/>
            <a:ext cx="5249582" cy="366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9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021"/>
            <a:ext cx="5427252" cy="3615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421" y="1825625"/>
            <a:ext cx="2887676" cy="425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Chimpanzees don’t </a:t>
            </a:r>
            <a:r>
              <a:rPr lang="en-US" i="1" dirty="0" smtClean="0">
                <a:solidFill>
                  <a:schemeClr val="bg1"/>
                </a:solidFill>
              </a:rPr>
              <a:t>teach</a:t>
            </a:r>
            <a:r>
              <a:rPr lang="mr-IN" i="1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54" y="1825625"/>
            <a:ext cx="5986687" cy="3870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206" y="1825625"/>
            <a:ext cx="40767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6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Chimpanzees don’t </a:t>
            </a:r>
            <a:r>
              <a:rPr lang="en-US" i="1" dirty="0" smtClean="0">
                <a:solidFill>
                  <a:schemeClr val="bg1"/>
                </a:solidFill>
              </a:rPr>
              <a:t>point</a:t>
            </a:r>
            <a:r>
              <a:rPr lang="mr-IN" i="1" dirty="0" smtClean="0">
                <a:solidFill>
                  <a:schemeClr val="bg1"/>
                </a:solidFill>
              </a:rPr>
              <a:t>…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br>
              <a:rPr lang="en-US" i="1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 respond to pointing in many situations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756" y="2214683"/>
            <a:ext cx="6950592" cy="36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7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49000</TotalTime>
  <Words>743</Words>
  <Application>Microsoft Macintosh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Mangal</vt:lpstr>
      <vt:lpstr>Arial</vt:lpstr>
      <vt:lpstr>Office Theme</vt:lpstr>
      <vt:lpstr>Machine Learning:  Decision Trees</vt:lpstr>
      <vt:lpstr>Administrivia</vt:lpstr>
      <vt:lpstr>Machine Learning: Opening Questions</vt:lpstr>
      <vt:lpstr>Types of Feedback for Learning</vt:lpstr>
      <vt:lpstr>Think of Human Infants Learning Language as an Example…</vt:lpstr>
      <vt:lpstr>Trying to teach language to chimpanzees…</vt:lpstr>
      <vt:lpstr>PowerPoint Presentation</vt:lpstr>
      <vt:lpstr>Chimpanzees don’t teach…</vt:lpstr>
      <vt:lpstr>Chimpanzees don’t point…  or respond to pointing in many situations</vt:lpstr>
      <vt:lpstr>Example: a Mystery Concept to Learn</vt:lpstr>
      <vt:lpstr>Supervised Learning Vocabulary</vt:lpstr>
      <vt:lpstr>Key Issues in Supervised Learning  (and lots of variations…)</vt:lpstr>
      <vt:lpstr>Learning a Decision Tree</vt:lpstr>
      <vt:lpstr>A Sample Decision Tree</vt:lpstr>
      <vt:lpstr>Should we enter this restaurant?</vt:lpstr>
      <vt:lpstr>Some Attributes for Mike’s Video Choices</vt:lpstr>
      <vt:lpstr>Note that this is a massive problem!</vt:lpstr>
      <vt:lpstr>A training set of examples: we watch Mike make a lot of video choices…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223</cp:revision>
  <dcterms:created xsi:type="dcterms:W3CDTF">2017-08-27T18:15:55Z</dcterms:created>
  <dcterms:modified xsi:type="dcterms:W3CDTF">2017-10-13T21:20:29Z</dcterms:modified>
</cp:coreProperties>
</file>