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22" r:id="rId3"/>
    <p:sldId id="443" r:id="rId4"/>
    <p:sldId id="444" r:id="rId5"/>
    <p:sldId id="445" r:id="rId6"/>
    <p:sldId id="446" r:id="rId7"/>
    <p:sldId id="452" r:id="rId8"/>
    <p:sldId id="453" r:id="rId9"/>
    <p:sldId id="456" r:id="rId10"/>
    <p:sldId id="454" r:id="rId11"/>
    <p:sldId id="455" r:id="rId12"/>
    <p:sldId id="457" r:id="rId13"/>
    <p:sldId id="458" r:id="rId14"/>
    <p:sldId id="459" r:id="rId15"/>
    <p:sldId id="460" r:id="rId16"/>
    <p:sldId id="461" r:id="rId17"/>
    <p:sldId id="462" r:id="rId18"/>
    <p:sldId id="4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5872"/>
  </p:normalViewPr>
  <p:slideViewPr>
    <p:cSldViewPr snapToGrid="0" snapToObjects="1">
      <p:cViewPr>
        <p:scale>
          <a:sx n="95" d="100"/>
          <a:sy n="95" d="100"/>
        </p:scale>
        <p:origin x="112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18CB3-12EC-F544-8AAB-33C786FC9EC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53491-C76D-4444-B2F6-116BDB17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5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53491-C76D-4444-B2F6-116BDB17F7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7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3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9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4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9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3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5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7268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Machine Learning: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Decision Trees, Continued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en-US" dirty="0" smtClean="0">
                <a:solidFill>
                  <a:schemeClr val="bg1"/>
                </a:solidFill>
              </a:rPr>
              <a:t>CSCI 3202, Fall 2017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Prof. Mike Eisenberg</a:t>
            </a:r>
          </a:p>
          <a:p>
            <a:r>
              <a:rPr lang="en-US" i="1" dirty="0" err="1" smtClean="0">
                <a:solidFill>
                  <a:schemeClr val="bg1"/>
                </a:solidFill>
              </a:rPr>
              <a:t>duck@cs.colorado.edu</a:t>
            </a:r>
            <a:endParaRPr lang="en-US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Attributes for Mike’s Video Choices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Do things blow up? (Tends to be good.)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Is the title written in script? (Tends to be bad.)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Is it a sequel? (Tends to be bad.)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Is there a monster? (Tends to be good.)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Is it based on a TV show? (Tends to be bad.)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3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Note that this is a </a:t>
            </a:r>
            <a:r>
              <a:rPr lang="en-US" i="1" dirty="0" smtClean="0">
                <a:solidFill>
                  <a:schemeClr val="bg1"/>
                </a:solidFill>
              </a:rPr>
              <a:t>massive problem!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How many distinct decision rules are there for N </a:t>
            </a:r>
            <a:r>
              <a:rPr lang="en-US" dirty="0" smtClean="0">
                <a:solidFill>
                  <a:schemeClr val="bg1"/>
                </a:solidFill>
              </a:rPr>
              <a:t>(binary) attributes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There </a:t>
            </a:r>
            <a:r>
              <a:rPr lang="en-US" dirty="0">
                <a:solidFill>
                  <a:schemeClr val="bg1"/>
                </a:solidFill>
              </a:rPr>
              <a:t>are 2^N possible values of the </a:t>
            </a:r>
            <a:r>
              <a:rPr lang="en-US" dirty="0" err="1">
                <a:solidFill>
                  <a:schemeClr val="bg1"/>
                </a:solidFill>
              </a:rPr>
              <a:t>attributes,so</a:t>
            </a:r>
            <a:r>
              <a:rPr lang="en-US" dirty="0">
                <a:solidFill>
                  <a:schemeClr val="bg1"/>
                </a:solidFill>
              </a:rPr>
              <a:t> a classification rule can always be represented as a table of 2^N entries. Thus, there are 2^(2^N) possible rules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So if there are only 6 binary attributes to consider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6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training set of examples: we watch Mike make a lot of video choices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Blowup</a:t>
            </a:r>
            <a:r>
              <a:rPr lang="en-US" sz="2000" dirty="0">
                <a:solidFill>
                  <a:schemeClr val="bg1"/>
                </a:solidFill>
              </a:rPr>
              <a:t>? 	</a:t>
            </a:r>
            <a:r>
              <a:rPr lang="en-US" sz="2000" dirty="0">
                <a:solidFill>
                  <a:schemeClr val="bg1"/>
                </a:solidFill>
              </a:rPr>
              <a:t>Script?		Sequel?		</a:t>
            </a:r>
            <a:r>
              <a:rPr lang="en-US" sz="2000" dirty="0">
                <a:solidFill>
                  <a:schemeClr val="bg1"/>
                </a:solidFill>
              </a:rPr>
              <a:t>Monster?	</a:t>
            </a:r>
            <a:r>
              <a:rPr lang="en-US" sz="2000" dirty="0" smtClean="0">
                <a:solidFill>
                  <a:schemeClr val="bg1"/>
                </a:solidFill>
              </a:rPr>
              <a:t>TV</a:t>
            </a:r>
            <a:r>
              <a:rPr lang="en-US" sz="2000" dirty="0">
                <a:solidFill>
                  <a:schemeClr val="bg1"/>
                </a:solidFill>
              </a:rPr>
              <a:t>?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Y</a:t>
            </a:r>
            <a:r>
              <a:rPr lang="en-US" sz="2000" dirty="0">
                <a:solidFill>
                  <a:schemeClr val="bg1"/>
                </a:solidFill>
              </a:rPr>
              <a:t>	Yes		No		Yes		Yes		No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sz="2000" dirty="0">
                <a:solidFill>
                  <a:schemeClr val="bg1"/>
                </a:solidFill>
              </a:rPr>
              <a:t>Y	Yes		Yes		No		Yes		No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sz="2000" dirty="0">
                <a:solidFill>
                  <a:schemeClr val="bg1"/>
                </a:solidFill>
              </a:rPr>
              <a:t>N	Yes		Yes		Yes		No		Yes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sz="2000" dirty="0">
                <a:solidFill>
                  <a:schemeClr val="bg1"/>
                </a:solidFill>
              </a:rPr>
              <a:t>… and others…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426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It’s time to build a tree from our examples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Suppose </a:t>
            </a:r>
            <a:r>
              <a:rPr lang="en-US" dirty="0">
                <a:solidFill>
                  <a:schemeClr val="bg1"/>
                </a:solidFill>
              </a:rPr>
              <a:t>we have 12 attributes, and 200 examples of Mike’s video choices:100 positive and 100 negative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Now</a:t>
            </a:r>
            <a:r>
              <a:rPr lang="en-US" dirty="0">
                <a:solidFill>
                  <a:schemeClr val="bg1"/>
                </a:solidFill>
              </a:rPr>
              <a:t>, the crucial question: which attribute is most important to Mike?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1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Which of these two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attributes is more important?...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Attribute A divides the set as follows: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(</a:t>
            </a:r>
            <a:r>
              <a:rPr lang="en-US" dirty="0">
                <a:solidFill>
                  <a:schemeClr val="bg1"/>
                </a:solidFill>
              </a:rPr>
              <a:t>70 yes, 30 no) for A true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(</a:t>
            </a:r>
            <a:r>
              <a:rPr lang="en-US" dirty="0">
                <a:solidFill>
                  <a:schemeClr val="bg1"/>
                </a:solidFill>
              </a:rPr>
              <a:t>30 yes, 70 no) for A false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Attribute </a:t>
            </a:r>
            <a:r>
              <a:rPr lang="en-US" dirty="0">
                <a:solidFill>
                  <a:schemeClr val="bg1"/>
                </a:solidFill>
              </a:rPr>
              <a:t>B divides the set as follows: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(</a:t>
            </a:r>
            <a:r>
              <a:rPr lang="en-US" dirty="0">
                <a:solidFill>
                  <a:schemeClr val="bg1"/>
                </a:solidFill>
              </a:rPr>
              <a:t>100 yes, 90 no) for B true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(</a:t>
            </a:r>
            <a:r>
              <a:rPr lang="en-US" dirty="0">
                <a:solidFill>
                  <a:schemeClr val="bg1"/>
                </a:solidFill>
              </a:rPr>
              <a:t>0 yes, 10 no) for B false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73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Information as a Criterion for Attribute Values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Information value for a set of probabilities: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Σ</a:t>
            </a:r>
            <a:r>
              <a:rPr lang="en-US" dirty="0" smtClean="0">
                <a:solidFill>
                  <a:schemeClr val="bg1"/>
                </a:solidFill>
              </a:rPr>
              <a:t>(-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(P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dirty="0">
                <a:solidFill>
                  <a:schemeClr val="bg1"/>
                </a:solidFill>
              </a:rPr>
              <a:t>, for a standard coin flip, the information </a:t>
            </a:r>
            <a:r>
              <a:rPr lang="en-US" dirty="0" smtClean="0">
                <a:solidFill>
                  <a:schemeClr val="bg1"/>
                </a:solidFill>
              </a:rPr>
              <a:t>is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2* (-1/2) (log  1/2) = 1 </a:t>
            </a:r>
            <a:r>
              <a:rPr lang="en-US" i="1" dirty="0">
                <a:solidFill>
                  <a:schemeClr val="bg1"/>
                </a:solidFill>
              </a:rPr>
              <a:t>bit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3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If we ask about Attribute A, what is the </a:t>
            </a:r>
            <a:r>
              <a:rPr lang="en-US" i="1" dirty="0" smtClean="0">
                <a:solidFill>
                  <a:schemeClr val="bg1"/>
                </a:solidFill>
              </a:rPr>
              <a:t>change in information?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Information at start: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-</a:t>
            </a:r>
            <a:r>
              <a:rPr lang="en-US" dirty="0">
                <a:solidFill>
                  <a:schemeClr val="bg1"/>
                </a:solidFill>
              </a:rPr>
              <a:t>1/2 * log(1/2)  + -1/2 * log (1/2) = 1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Information after Attribute A: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Choice </a:t>
            </a:r>
            <a:r>
              <a:rPr lang="en-US" dirty="0">
                <a:solidFill>
                  <a:schemeClr val="bg1"/>
                </a:solidFill>
              </a:rPr>
              <a:t>1, weighted by 0.5: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	-0.7*log(0.7) + -0.3*(log 0.3)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Choice </a:t>
            </a:r>
            <a:r>
              <a:rPr lang="en-US" dirty="0">
                <a:solidFill>
                  <a:schemeClr val="bg1"/>
                </a:solidFill>
              </a:rPr>
              <a:t>2, weighted by 0.5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	-0.3*log(0.3) + -0.7*(log 0.7)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Total </a:t>
            </a:r>
            <a:r>
              <a:rPr lang="en-US" dirty="0">
                <a:solidFill>
                  <a:schemeClr val="bg1"/>
                </a:solidFill>
              </a:rPr>
              <a:t>information: 0.44065 + </a:t>
            </a:r>
            <a:r>
              <a:rPr lang="en-US" dirty="0" smtClean="0">
                <a:solidFill>
                  <a:schemeClr val="bg1"/>
                </a:solidFill>
              </a:rPr>
              <a:t>0.44065 </a:t>
            </a:r>
            <a:r>
              <a:rPr lang="en-US" dirty="0">
                <a:solidFill>
                  <a:schemeClr val="bg1"/>
                </a:solidFill>
              </a:rPr>
              <a:t>= 0.881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62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Compare the change in information if we ask about Attribute B: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Choice 1, weighted by 0.95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-</a:t>
            </a:r>
            <a:r>
              <a:rPr lang="en-US" dirty="0">
                <a:solidFill>
                  <a:schemeClr val="bg1"/>
                </a:solidFill>
              </a:rPr>
              <a:t>10/19 * (log 10/19) + -9/19(log 9/19)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Choice 2, weighted by 0.05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-</a:t>
            </a:r>
            <a:r>
              <a:rPr lang="en-US" dirty="0">
                <a:solidFill>
                  <a:schemeClr val="bg1"/>
                </a:solidFill>
              </a:rPr>
              <a:t>0 * (log 0) + -1 (log 1)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Total </a:t>
            </a:r>
            <a:r>
              <a:rPr lang="en-US" dirty="0">
                <a:solidFill>
                  <a:schemeClr val="bg1"/>
                </a:solidFill>
              </a:rPr>
              <a:t>information </a:t>
            </a:r>
            <a:r>
              <a:rPr lang="en-US" dirty="0" smtClean="0">
                <a:solidFill>
                  <a:schemeClr val="bg1"/>
                </a:solidFill>
              </a:rPr>
              <a:t>value:  0.948 </a:t>
            </a:r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smtClean="0">
                <a:solidFill>
                  <a:schemeClr val="bg1"/>
                </a:solidFill>
              </a:rPr>
              <a:t>0</a:t>
            </a:r>
          </a:p>
          <a:p>
            <a:pPr marL="0" indent="0" fontAlgn="base">
              <a:buNone/>
            </a:pP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i="1" dirty="0">
                <a:solidFill>
                  <a:schemeClr val="bg1"/>
                </a:solidFill>
              </a:rPr>
              <a:t>change in information</a:t>
            </a:r>
            <a:r>
              <a:rPr lang="en-US" dirty="0">
                <a:solidFill>
                  <a:schemeClr val="bg1"/>
                </a:solidFill>
              </a:rPr>
              <a:t> by using Attribute A is greater, so A is the more informative attribute.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66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Splitting Examples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into “Training” and “Test” Sets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>
                <a:solidFill>
                  <a:schemeClr val="bg1"/>
                </a:solidFill>
              </a:rPr>
              <a:t>Given </a:t>
            </a:r>
            <a:r>
              <a:rPr lang="en-US" dirty="0">
                <a:solidFill>
                  <a:schemeClr val="bg1"/>
                </a:solidFill>
              </a:rPr>
              <a:t>our initial set of examples, split it into a (randomly-chosen) training set and a test set.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Once </a:t>
            </a:r>
            <a:r>
              <a:rPr lang="en-US" dirty="0">
                <a:solidFill>
                  <a:schemeClr val="bg1"/>
                </a:solidFill>
              </a:rPr>
              <a:t>the algorithm has generated a tree for the training set, use the test set to gauge the accuracy of the tree (measure the percent of the test set that is correctly classified).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7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Administrivia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en-US" dirty="0" smtClean="0">
                <a:solidFill>
                  <a:schemeClr val="bg1"/>
                </a:solidFill>
              </a:rPr>
              <a:t>this </a:t>
            </a:r>
            <a:r>
              <a:rPr lang="en-US" dirty="0" smtClean="0">
                <a:solidFill>
                  <a:schemeClr val="bg1"/>
                </a:solidFill>
              </a:rPr>
              <a:t>week</a:t>
            </a:r>
            <a:r>
              <a:rPr lang="en-US" dirty="0" smtClean="0">
                <a:solidFill>
                  <a:schemeClr val="bg1"/>
                </a:solidFill>
              </a:rPr>
              <a:t>: Read Chapter </a:t>
            </a:r>
            <a:r>
              <a:rPr lang="en-US" dirty="0" smtClean="0">
                <a:solidFill>
                  <a:schemeClr val="bg1"/>
                </a:solidFill>
              </a:rPr>
              <a:t>18</a:t>
            </a:r>
            <a:r>
              <a:rPr lang="en-US" dirty="0" smtClean="0">
                <a:solidFill>
                  <a:schemeClr val="bg1"/>
                </a:solidFill>
              </a:rPr>
              <a:t>.1-18.3 </a:t>
            </a:r>
            <a:r>
              <a:rPr lang="en-US" dirty="0" smtClean="0">
                <a:solidFill>
                  <a:schemeClr val="bg1"/>
                </a:solidFill>
              </a:rPr>
              <a:t>in Russell and </a:t>
            </a:r>
            <a:r>
              <a:rPr lang="en-US" dirty="0" err="1" smtClean="0">
                <a:solidFill>
                  <a:schemeClr val="bg1"/>
                </a:solidFill>
              </a:rPr>
              <a:t>Norvig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Problem Set 2 is due </a:t>
            </a:r>
            <a:r>
              <a:rPr lang="en-US" b="1" dirty="0" smtClean="0">
                <a:solidFill>
                  <a:schemeClr val="bg1"/>
                </a:solidFill>
              </a:rPr>
              <a:t>Wednesday 10/25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Types of Feedback for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Supervised learning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We </a:t>
            </a:r>
            <a:r>
              <a:rPr lang="en-US" dirty="0">
                <a:solidFill>
                  <a:schemeClr val="bg1"/>
                </a:solidFill>
              </a:rPr>
              <a:t>are given input and output to a function (say, a classification function) and need to learn the function itself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Reinforcement learning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We </a:t>
            </a:r>
            <a:r>
              <a:rPr lang="en-US" dirty="0">
                <a:solidFill>
                  <a:schemeClr val="bg1"/>
                </a:solidFill>
              </a:rPr>
              <a:t>perform actions (possibly in response to input) and are given reward or punishment to reinforce or change those actions.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Unsupervised learning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We </a:t>
            </a:r>
            <a:r>
              <a:rPr lang="en-US" dirty="0">
                <a:solidFill>
                  <a:schemeClr val="bg1"/>
                </a:solidFill>
              </a:rPr>
              <a:t>perform actions (possibly in response to input) and must interpret for ourselves, over time, whether those actions should be strengthened or modified.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Example: a Mystery Concept to Learn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dirty="0" smtClean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mr-IN" dirty="0" smtClean="0">
                <a:solidFill>
                  <a:schemeClr val="bg1"/>
                </a:solidFill>
              </a:rPr>
              <a:t>(</a:t>
            </a:r>
            <a:r>
              <a:rPr lang="mr-IN" dirty="0" err="1">
                <a:solidFill>
                  <a:schemeClr val="bg1"/>
                </a:solidFill>
              </a:rPr>
              <a:t>A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A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A</a:t>
            </a:r>
            <a:r>
              <a:rPr lang="mr-IN" dirty="0">
                <a:solidFill>
                  <a:schemeClr val="bg1"/>
                </a:solidFill>
              </a:rPr>
              <a:t>) 			NO</a:t>
            </a:r>
            <a:endParaRPr lang="mr-IN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mr-IN" dirty="0">
                <a:solidFill>
                  <a:schemeClr val="bg1"/>
                </a:solidFill>
              </a:rPr>
              <a:t>(</a:t>
            </a:r>
            <a:r>
              <a:rPr lang="mr-IN" dirty="0" err="1">
                <a:solidFill>
                  <a:schemeClr val="bg1"/>
                </a:solidFill>
              </a:rPr>
              <a:t>A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A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A</a:t>
            </a:r>
            <a:r>
              <a:rPr lang="mr-IN" dirty="0">
                <a:solidFill>
                  <a:schemeClr val="bg1"/>
                </a:solidFill>
              </a:rPr>
              <a:t>)		YES</a:t>
            </a:r>
            <a:endParaRPr lang="mr-IN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mr-IN" dirty="0">
                <a:solidFill>
                  <a:schemeClr val="bg1"/>
                </a:solidFill>
              </a:rPr>
              <a:t>(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)			</a:t>
            </a:r>
            <a:r>
              <a:rPr lang="mr-IN" dirty="0" smtClean="0">
                <a:solidFill>
                  <a:schemeClr val="bg1"/>
                </a:solidFill>
              </a:rPr>
              <a:t>YES</a:t>
            </a:r>
            <a:endParaRPr lang="mr-IN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mr-IN" dirty="0">
                <a:solidFill>
                  <a:schemeClr val="bg1"/>
                </a:solidFill>
              </a:rPr>
              <a:t>(</a:t>
            </a:r>
            <a:r>
              <a:rPr lang="mr-IN" dirty="0" err="1">
                <a:solidFill>
                  <a:schemeClr val="bg1"/>
                </a:solidFill>
              </a:rPr>
              <a:t>A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A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A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)		</a:t>
            </a:r>
            <a:r>
              <a:rPr lang="mr-IN" dirty="0" smtClean="0">
                <a:solidFill>
                  <a:schemeClr val="bg1"/>
                </a:solidFill>
              </a:rPr>
              <a:t>NO</a:t>
            </a:r>
            <a:endParaRPr lang="mr-IN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mr-IN" dirty="0">
                <a:solidFill>
                  <a:schemeClr val="bg1"/>
                </a:solidFill>
              </a:rPr>
              <a:t>(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A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)		YES</a:t>
            </a:r>
            <a:endParaRPr lang="mr-IN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Supervised Learning Vocabulary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Here, the concept to be learned is a </a:t>
            </a:r>
            <a:r>
              <a:rPr lang="en-US" i="1" dirty="0">
                <a:solidFill>
                  <a:schemeClr val="bg1"/>
                </a:solidFill>
              </a:rPr>
              <a:t>function</a:t>
            </a:r>
            <a:r>
              <a:rPr lang="en-US" dirty="0">
                <a:solidFill>
                  <a:schemeClr val="bg1"/>
                </a:solidFill>
              </a:rPr>
              <a:t> from examples (say, strings over the alphabet {</a:t>
            </a:r>
            <a:r>
              <a:rPr lang="en-US" dirty="0" err="1">
                <a:solidFill>
                  <a:schemeClr val="bg1"/>
                </a:solidFill>
              </a:rPr>
              <a:t>a,b</a:t>
            </a:r>
            <a:r>
              <a:rPr lang="en-US" dirty="0">
                <a:solidFill>
                  <a:schemeClr val="bg1"/>
                </a:solidFill>
              </a:rPr>
              <a:t>}; or pictures composed of black-and-white pixels; or 3-D objects) to  the </a:t>
            </a:r>
            <a:r>
              <a:rPr lang="en-US" dirty="0" err="1">
                <a:solidFill>
                  <a:schemeClr val="bg1"/>
                </a:solidFill>
              </a:rPr>
              <a:t>boolean</a:t>
            </a:r>
            <a:r>
              <a:rPr lang="en-US" dirty="0">
                <a:solidFill>
                  <a:schemeClr val="bg1"/>
                </a:solidFill>
              </a:rPr>
              <a:t> set {T, F}. Sometimes we just call this function the </a:t>
            </a:r>
            <a:r>
              <a:rPr lang="en-US" b="1" dirty="0">
                <a:solidFill>
                  <a:schemeClr val="bg1"/>
                </a:solidFill>
              </a:rPr>
              <a:t>goal concept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b="1" dirty="0">
                <a:solidFill>
                  <a:schemeClr val="bg1"/>
                </a:solidFill>
              </a:rPr>
              <a:t>goal predicate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dirty="0">
                <a:solidFill>
                  <a:schemeClr val="bg1"/>
                </a:solidFill>
              </a:rPr>
              <a:t>hypothesis </a:t>
            </a:r>
            <a:r>
              <a:rPr lang="en-US" dirty="0">
                <a:solidFill>
                  <a:schemeClr val="bg1"/>
                </a:solidFill>
              </a:rPr>
              <a:t>is the learner's current "best guess" at the goal concept.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dirty="0">
                <a:solidFill>
                  <a:schemeClr val="bg1"/>
                </a:solidFill>
              </a:rPr>
              <a:t>training sample</a:t>
            </a:r>
            <a:r>
              <a:rPr lang="en-US" dirty="0">
                <a:solidFill>
                  <a:schemeClr val="bg1"/>
                </a:solidFill>
              </a:rPr>
              <a:t> (or </a:t>
            </a:r>
            <a:r>
              <a:rPr lang="en-US" b="1" dirty="0">
                <a:solidFill>
                  <a:schemeClr val="bg1"/>
                </a:solidFill>
              </a:rPr>
              <a:t>training set</a:t>
            </a:r>
            <a:r>
              <a:rPr lang="en-US" dirty="0">
                <a:solidFill>
                  <a:schemeClr val="bg1"/>
                </a:solidFill>
              </a:rPr>
              <a:t>) is a sequence of classified examples: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	(a a b a)  no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	(a b b a b b a) yes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	(b b b) yes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b="1" dirty="0">
                <a:solidFill>
                  <a:schemeClr val="bg1"/>
                </a:solidFill>
              </a:rPr>
              <a:t>learning algorithm</a:t>
            </a:r>
            <a:r>
              <a:rPr lang="en-US" dirty="0">
                <a:solidFill>
                  <a:schemeClr val="bg1"/>
                </a:solidFill>
              </a:rPr>
              <a:t>, for this sort of supervised situations, is a function from samples to hypotheses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1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Key Issues in Supervised Learning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(and lots of variations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Is the training sample presented all at once, or one element at a time?  (In the latter case, we think of the learning algorithm creating a sequence of hypotheses, each in response to some fresh input.)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Can the learner (machine) propose examples, or are examples only provided from the external environment? 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Are samples "representative"? (For instance, are we any more likely to get an unusual example in the training sample than in "real life"?)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Are training samples error-free? (Are they ever misclassified?) Might the sample-provider ("teacher") ever deliberately try to mislead us?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Are there limitations on the types of concepts we know we are supposed to learn? Are there limitations on the types of hypotheses we are allowed to construct?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3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Learning a Decision Tree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We look at someone making classification decisions, and try to infer the rule that they are using.(E.g., we might look at someone choosing videos and try to predict whether they think a particular title is a “good” video or not.)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We assume that their rule can be written as a tree in which each node represents a local decision based on an attribute.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Sample Decision Tree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8596" y="1825625"/>
            <a:ext cx="4995203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Think of a decision tree as being like a game of “twenty questions”, where the goal is to classify some object or situation. In this example (from the Web), we’re classifying whether someone is a good credit risk.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16" y="2069783"/>
            <a:ext cx="5775284" cy="410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Should we enter this restaurant?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11" y="1846402"/>
            <a:ext cx="5842187" cy="456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5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55863</TotalTime>
  <Words>815</Words>
  <Application>Microsoft Macintosh PowerPoint</Application>
  <PresentationFormat>Widescreen</PresentationFormat>
  <Paragraphs>98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Mangal</vt:lpstr>
      <vt:lpstr>Arial</vt:lpstr>
      <vt:lpstr>Office Theme</vt:lpstr>
      <vt:lpstr>Machine Learning:  Decision Trees, Continued</vt:lpstr>
      <vt:lpstr>Administrivia</vt:lpstr>
      <vt:lpstr>Types of Feedback for Learning</vt:lpstr>
      <vt:lpstr>Example: a Mystery Concept to Learn</vt:lpstr>
      <vt:lpstr>Supervised Learning Vocabulary</vt:lpstr>
      <vt:lpstr>Key Issues in Supervised Learning  (and lots of variations…)</vt:lpstr>
      <vt:lpstr>Learning a Decision Tree</vt:lpstr>
      <vt:lpstr>A Sample Decision Tree</vt:lpstr>
      <vt:lpstr>Should we enter this restaurant?</vt:lpstr>
      <vt:lpstr>Some Attributes for Mike’s Video Choices</vt:lpstr>
      <vt:lpstr>Note that this is a massive problem!</vt:lpstr>
      <vt:lpstr>A training set of examples: we watch Mike make a lot of video choices…</vt:lpstr>
      <vt:lpstr>It’s time to build a tree from our examples…</vt:lpstr>
      <vt:lpstr>Which of these two  attributes is more important?...</vt:lpstr>
      <vt:lpstr>Information as a Criterion for Attribute Values</vt:lpstr>
      <vt:lpstr>If we ask about Attribute A, what is the change in information?</vt:lpstr>
      <vt:lpstr>Compare the change in information if we ask about Attribute B:</vt:lpstr>
      <vt:lpstr>Splitting Examples  into “Training” and “Test” Sets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Intelligence: Philosophy and Foundations</dc:title>
  <dc:creator>Microsoft Office User</dc:creator>
  <cp:lastModifiedBy>Microsoft Office User</cp:lastModifiedBy>
  <cp:revision>231</cp:revision>
  <dcterms:created xsi:type="dcterms:W3CDTF">2017-08-27T18:15:55Z</dcterms:created>
  <dcterms:modified xsi:type="dcterms:W3CDTF">2017-10-18T15:43:33Z</dcterms:modified>
</cp:coreProperties>
</file>