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2" r:id="rId3"/>
    <p:sldId id="443" r:id="rId4"/>
    <p:sldId id="452" r:id="rId5"/>
    <p:sldId id="453" r:id="rId6"/>
    <p:sldId id="456" r:id="rId7"/>
    <p:sldId id="454" r:id="rId8"/>
    <p:sldId id="457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5872"/>
  </p:normalViewPr>
  <p:slideViewPr>
    <p:cSldViewPr snapToGrid="0" snapToObjects="1">
      <p:cViewPr>
        <p:scale>
          <a:sx n="95" d="100"/>
          <a:sy n="95" d="100"/>
        </p:scale>
        <p:origin x="11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8CB3-12EC-F544-8AAB-33C786FC9EC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3491-C76D-4444-B2F6-116BDB17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Creating Decision Trees Algorithmically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Which of these two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attributes is more important?...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Attribute A divides the set as follows: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70 yes, 30 no) for A true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30 yes, 70 no) for A false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Attribute </a:t>
            </a:r>
            <a:r>
              <a:rPr lang="en-US" dirty="0">
                <a:solidFill>
                  <a:schemeClr val="bg1"/>
                </a:solidFill>
              </a:rPr>
              <a:t>B divides the set as follows: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100 yes, 90 no) for B true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0 yes, 10 no) for B false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7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Information as a Criterion for Attribute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Information value for a set of probabilities: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Σ</a:t>
            </a:r>
            <a:r>
              <a:rPr lang="en-US" dirty="0" smtClean="0">
                <a:solidFill>
                  <a:schemeClr val="bg1"/>
                </a:solidFill>
              </a:rPr>
              <a:t>(-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dirty="0">
                <a:solidFill>
                  <a:schemeClr val="bg1"/>
                </a:solidFill>
              </a:rPr>
              <a:t>, for a standard coin flip, the information </a:t>
            </a: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2* (-1/2) (log  1/2) = 1 </a:t>
            </a:r>
            <a:r>
              <a:rPr lang="en-US" i="1" dirty="0">
                <a:solidFill>
                  <a:schemeClr val="bg1"/>
                </a:solidFill>
              </a:rPr>
              <a:t>bit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we ask about Attribute A, what is the </a:t>
            </a:r>
            <a:r>
              <a:rPr lang="en-US" i="1" dirty="0" smtClean="0">
                <a:solidFill>
                  <a:schemeClr val="bg1"/>
                </a:solidFill>
              </a:rPr>
              <a:t>change in information?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Information at start: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1/2 * log(1/2)  + -1/2 * log (1/2) = 1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Information after Attribute A: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Choice </a:t>
            </a:r>
            <a:r>
              <a:rPr lang="en-US" dirty="0">
                <a:solidFill>
                  <a:schemeClr val="bg1"/>
                </a:solidFill>
              </a:rPr>
              <a:t>1, weighted by 0.5: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-0.7*log(0.7) + -0.3*(log 0.3)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Choice </a:t>
            </a:r>
            <a:r>
              <a:rPr lang="en-US" dirty="0">
                <a:solidFill>
                  <a:schemeClr val="bg1"/>
                </a:solidFill>
              </a:rPr>
              <a:t>2, weighted by 0.5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-0.3*log(0.3) + -0.7*(log 0.7)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Total </a:t>
            </a:r>
            <a:r>
              <a:rPr lang="en-US" dirty="0">
                <a:solidFill>
                  <a:schemeClr val="bg1"/>
                </a:solidFill>
              </a:rPr>
              <a:t>information: 0.44065 + </a:t>
            </a:r>
            <a:r>
              <a:rPr lang="en-US" dirty="0" smtClean="0">
                <a:solidFill>
                  <a:schemeClr val="bg1"/>
                </a:solidFill>
              </a:rPr>
              <a:t>0.44065 </a:t>
            </a:r>
            <a:r>
              <a:rPr lang="en-US" dirty="0">
                <a:solidFill>
                  <a:schemeClr val="bg1"/>
                </a:solidFill>
              </a:rPr>
              <a:t>= 0.881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Compare the change in information if we ask about Attribute B: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Choice 1, weighted by 0.95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10/19 * (log 10/19) + -9/19(log 9/19)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Choice 2, weighted by 0.05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0 * (log 0) + -1 (log 1)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Total </a:t>
            </a:r>
            <a:r>
              <a:rPr lang="en-US" dirty="0">
                <a:solidFill>
                  <a:schemeClr val="bg1"/>
                </a:solidFill>
              </a:rPr>
              <a:t>information </a:t>
            </a:r>
            <a:r>
              <a:rPr lang="en-US" dirty="0" smtClean="0">
                <a:solidFill>
                  <a:schemeClr val="bg1"/>
                </a:solidFill>
              </a:rPr>
              <a:t>value:  0.948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change in information</a:t>
            </a:r>
            <a:r>
              <a:rPr lang="en-US" dirty="0">
                <a:solidFill>
                  <a:schemeClr val="bg1"/>
                </a:solidFill>
              </a:rPr>
              <a:t> by using Attribute A is greater, so A is the more informative attribute.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Splitting Examples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into “Training” and “Test” 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Given </a:t>
            </a:r>
            <a:r>
              <a:rPr lang="en-US" dirty="0">
                <a:solidFill>
                  <a:schemeClr val="bg1"/>
                </a:solidFill>
              </a:rPr>
              <a:t>our initial set of examples, split it into a (randomly-chosen) training set and a test set.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Once </a:t>
            </a:r>
            <a:r>
              <a:rPr lang="en-US" dirty="0">
                <a:solidFill>
                  <a:schemeClr val="bg1"/>
                </a:solidFill>
              </a:rPr>
              <a:t>the algorithm has generated a tree for the training set, use the test set to gauge the accuracy of the tree (measure the percent of the test set that is correctly classified).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2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Things We’ve Swept Under the Rug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Doesn’t </a:t>
            </a:r>
            <a:r>
              <a:rPr lang="en-US" dirty="0">
                <a:solidFill>
                  <a:schemeClr val="bg1"/>
                </a:solidFill>
              </a:rPr>
              <a:t>this strategy lead to attributes with many possibilities? (E.g., “day of the year”?)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Are </a:t>
            </a:r>
            <a:r>
              <a:rPr lang="en-US" dirty="0">
                <a:solidFill>
                  <a:schemeClr val="bg1"/>
                </a:solidFill>
              </a:rPr>
              <a:t>we sure that all new examples will be completely classified?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Aren’t </a:t>
            </a:r>
            <a:r>
              <a:rPr lang="en-US" dirty="0">
                <a:solidFill>
                  <a:schemeClr val="bg1"/>
                </a:solidFill>
              </a:rPr>
              <a:t>there some functions that are hard to express using decision trees?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“Bad” Concept for the Decision Tree Algorithm to Learn: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Majority function (classified as true whenever the majority of the attributes are positive, false otherwise)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Each attribute is equally important, and none are very effective at dividing the set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4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 smtClean="0">
                <a:solidFill>
                  <a:schemeClr val="bg1"/>
                </a:solidFill>
              </a:rPr>
              <a:t>week</a:t>
            </a:r>
            <a:r>
              <a:rPr lang="en-US" dirty="0" smtClean="0">
                <a:solidFill>
                  <a:schemeClr val="bg1"/>
                </a:solidFill>
              </a:rPr>
              <a:t>: Read Chapter </a:t>
            </a:r>
            <a:r>
              <a:rPr lang="en-US" dirty="0" smtClean="0">
                <a:solidFill>
                  <a:schemeClr val="bg1"/>
                </a:solidFill>
              </a:rPr>
              <a:t>18</a:t>
            </a:r>
            <a:r>
              <a:rPr lang="en-US" dirty="0" smtClean="0">
                <a:solidFill>
                  <a:schemeClr val="bg1"/>
                </a:solidFill>
              </a:rPr>
              <a:t>.1-18.3 </a:t>
            </a:r>
            <a:r>
              <a:rPr lang="en-US" dirty="0" smtClean="0">
                <a:solidFill>
                  <a:schemeClr val="bg1"/>
                </a:solidFill>
              </a:rPr>
              <a:t>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2 is due </a:t>
            </a:r>
            <a:r>
              <a:rPr lang="en-US" b="1" dirty="0" smtClean="0">
                <a:solidFill>
                  <a:schemeClr val="bg1"/>
                </a:solidFill>
              </a:rPr>
              <a:t>Wednesday 10/25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Types of Feedback for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Supervised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are given input and output to a function (say, a classification function) and need to learn the function itself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Reinforcement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perform actions (possibly in response to input) and are given reward or punishment to reinforce or change those actions.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Unsupervised learning</a:t>
            </a:r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We </a:t>
            </a:r>
            <a:r>
              <a:rPr lang="en-US" dirty="0">
                <a:solidFill>
                  <a:schemeClr val="bg1"/>
                </a:solidFill>
              </a:rPr>
              <a:t>perform actions (possibly in response to input) and must interpret for ourselves, over time, whether those actions should be strengthened or modified.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a Decision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look at someone making classification decisions, and try to infer the rule that they are using.(E.g., we might look at someone choosing videos and try to predict whether they think a particular title is a “good” video or not.)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assume that their rule can be written as a tree in which each node represents a local decision based on an attribute.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Sample Decision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8596" y="1825625"/>
            <a:ext cx="4995203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Think of a decision tree as being like a game of “twenty questions”, where the goal is to classify some object or situation. In this example (from the Web), we’re classifying whether someone is a good credit risk.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6" y="2069783"/>
            <a:ext cx="5775284" cy="410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Should we enter this restaurant?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1" y="1846402"/>
            <a:ext cx="5842187" cy="45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Attributes for Mike’s Video Choices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Do things blow up? (Tends to be good.)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 title written in script? (Tends to be bad.)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a sequel? (Tends to be bad.)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there a monster? (Tends to be good.)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based on a TV show? (Tends to be bad.)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training set of examples: we watch Mike make a lot of video choices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Blowup</a:t>
            </a:r>
            <a:r>
              <a:rPr lang="en-US" sz="2000" dirty="0">
                <a:solidFill>
                  <a:schemeClr val="bg1"/>
                </a:solidFill>
              </a:rPr>
              <a:t>? 	</a:t>
            </a:r>
            <a:r>
              <a:rPr lang="en-US" sz="2000" dirty="0">
                <a:solidFill>
                  <a:schemeClr val="bg1"/>
                </a:solidFill>
              </a:rPr>
              <a:t>Script?		Sequel?		</a:t>
            </a:r>
            <a:r>
              <a:rPr lang="en-US" sz="2000" dirty="0">
                <a:solidFill>
                  <a:schemeClr val="bg1"/>
                </a:solidFill>
              </a:rPr>
              <a:t>Monster?	</a:t>
            </a:r>
            <a:r>
              <a:rPr lang="en-US" sz="2000" dirty="0" smtClean="0">
                <a:solidFill>
                  <a:schemeClr val="bg1"/>
                </a:solidFill>
              </a:rPr>
              <a:t>TV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	Yes		No		Yes		Yes		No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Y	Yes		Yes		No		Yes		No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N	Yes		Yes		Yes		No		Yes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… and others…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2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It’s time to build a tree from our examples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Suppose </a:t>
            </a:r>
            <a:r>
              <a:rPr lang="en-US" dirty="0">
                <a:solidFill>
                  <a:schemeClr val="bg1"/>
                </a:solidFill>
              </a:rPr>
              <a:t>we have 12 attributes, and 200 examples of Mike’s video choices:100 positive and 100 negative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Now</a:t>
            </a:r>
            <a:r>
              <a:rPr lang="en-US" dirty="0">
                <a:solidFill>
                  <a:schemeClr val="bg1"/>
                </a:solidFill>
              </a:rPr>
              <a:t>, the crucial question: which attribute is most important to Mike?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56226</TotalTime>
  <Words>597</Words>
  <Application>Microsoft Macintosh PowerPoint</Application>
  <PresentationFormat>Widescreen</PresentationFormat>
  <Paragraphs>81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Creating Decision Trees Algorithmically</vt:lpstr>
      <vt:lpstr>Administrivia</vt:lpstr>
      <vt:lpstr>Types of Feedback for Learning</vt:lpstr>
      <vt:lpstr>Learning a Decision Tree</vt:lpstr>
      <vt:lpstr>A Sample Decision Tree</vt:lpstr>
      <vt:lpstr>Should we enter this restaurant?</vt:lpstr>
      <vt:lpstr>Some Attributes for Mike’s Video Choices</vt:lpstr>
      <vt:lpstr>A training set of examples: we watch Mike make a lot of video choices…</vt:lpstr>
      <vt:lpstr>It’s time to build a tree from our examples…</vt:lpstr>
      <vt:lpstr>Which of these two  attributes is more important?...</vt:lpstr>
      <vt:lpstr>Information as a Criterion for Attribute Values</vt:lpstr>
      <vt:lpstr>If we ask about Attribute A, what is the change in information?</vt:lpstr>
      <vt:lpstr>Compare the change in information if we ask about Attribute B:</vt:lpstr>
      <vt:lpstr>Splitting Examples  into “Training” and “Test” Sets</vt:lpstr>
      <vt:lpstr>Things We’ve Swept Under the Rug…</vt:lpstr>
      <vt:lpstr>A “Bad” Concept for the Decision Tree Algorithm to Learn: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234</cp:revision>
  <dcterms:created xsi:type="dcterms:W3CDTF">2017-08-27T18:15:55Z</dcterms:created>
  <dcterms:modified xsi:type="dcterms:W3CDTF">2017-10-18T21:46:16Z</dcterms:modified>
</cp:coreProperties>
</file>