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322" r:id="rId3"/>
    <p:sldId id="452" r:id="rId4"/>
    <p:sldId id="456" r:id="rId5"/>
    <p:sldId id="454" r:id="rId6"/>
    <p:sldId id="457" r:id="rId7"/>
    <p:sldId id="458" r:id="rId8"/>
    <p:sldId id="459" r:id="rId9"/>
    <p:sldId id="460" r:id="rId10"/>
    <p:sldId id="461" r:id="rId11"/>
    <p:sldId id="462" r:id="rId12"/>
    <p:sldId id="463" r:id="rId13"/>
    <p:sldId id="466" r:id="rId14"/>
    <p:sldId id="467" r:id="rId15"/>
    <p:sldId id="464" r:id="rId16"/>
    <p:sldId id="46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43"/>
    <p:restoredTop sz="95872"/>
  </p:normalViewPr>
  <p:slideViewPr>
    <p:cSldViewPr snapToGrid="0" snapToObjects="1">
      <p:cViewPr>
        <p:scale>
          <a:sx n="95" d="100"/>
          <a:sy n="95" d="100"/>
        </p:scale>
        <p:origin x="1264" y="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818CB3-12EC-F544-8AAB-33C786FC9EC9}" type="datetimeFigureOut">
              <a:rPr lang="en-US" smtClean="0"/>
              <a:t>10/25/17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C53491-C76D-4444-B2F6-116BDB17F7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8593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C53491-C76D-4444-B2F6-116BDB17F76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1273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C53491-C76D-4444-B2F6-116BDB17F76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8122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F09F0-6685-134E-9BE2-1C41183F9C09}" type="datetimeFigureOut">
              <a:rPr lang="en-US" smtClean="0"/>
              <a:t>10/25/17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443CD-A3A3-0E4C-A0E0-E92FEFFD0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279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F09F0-6685-134E-9BE2-1C41183F9C09}" type="datetimeFigureOut">
              <a:rPr lang="en-US" smtClean="0"/>
              <a:t>10/25/17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443CD-A3A3-0E4C-A0E0-E92FEFFD0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134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F09F0-6685-134E-9BE2-1C41183F9C09}" type="datetimeFigureOut">
              <a:rPr lang="en-US" smtClean="0"/>
              <a:t>10/25/17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443CD-A3A3-0E4C-A0E0-E92FEFFD0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198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F09F0-6685-134E-9BE2-1C41183F9C09}" type="datetimeFigureOut">
              <a:rPr lang="en-US" smtClean="0"/>
              <a:t>10/25/17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443CD-A3A3-0E4C-A0E0-E92FEFFD0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440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F09F0-6685-134E-9BE2-1C41183F9C09}" type="datetimeFigureOut">
              <a:rPr lang="en-US" smtClean="0"/>
              <a:t>10/25/17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443CD-A3A3-0E4C-A0E0-E92FEFFD0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496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F09F0-6685-134E-9BE2-1C41183F9C09}" type="datetimeFigureOut">
              <a:rPr lang="en-US" smtClean="0"/>
              <a:t>10/25/17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443CD-A3A3-0E4C-A0E0-E92FEFFD0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33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F09F0-6685-134E-9BE2-1C41183F9C09}" type="datetimeFigureOut">
              <a:rPr lang="en-US" smtClean="0"/>
              <a:t>10/25/17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443CD-A3A3-0E4C-A0E0-E92FEFFD0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143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F09F0-6685-134E-9BE2-1C41183F9C09}" type="datetimeFigureOut">
              <a:rPr lang="en-US" smtClean="0"/>
              <a:t>10/25/17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443CD-A3A3-0E4C-A0E0-E92FEFFD0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338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F09F0-6685-134E-9BE2-1C41183F9C09}" type="datetimeFigureOut">
              <a:rPr lang="en-US" smtClean="0"/>
              <a:t>10/25/17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443CD-A3A3-0E4C-A0E0-E92FEFFD0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101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F09F0-6685-134E-9BE2-1C41183F9C09}" type="datetimeFigureOut">
              <a:rPr lang="en-US" smtClean="0"/>
              <a:t>10/25/17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443CD-A3A3-0E4C-A0E0-E92FEFFD0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158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F09F0-6685-134E-9BE2-1C41183F9C09}" type="datetimeFigureOut">
              <a:rPr lang="en-US" smtClean="0"/>
              <a:t>10/25/17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7443CD-A3A3-0E4C-A0E0-E92FEFFD0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051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0F09F0-6685-134E-9BE2-1C41183F9C09}" type="datetimeFigureOut">
              <a:rPr lang="en-US" smtClean="0"/>
              <a:t>10/25/17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7443CD-A3A3-0E4C-A0E0-E92FEFFD0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114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1726854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Decision Trees, continued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CS</a:t>
            </a:r>
            <a:r>
              <a:rPr lang="en-US" dirty="0" smtClean="0">
                <a:solidFill>
                  <a:schemeClr val="bg1"/>
                </a:solidFill>
              </a:rPr>
              <a:t>CSCI 3202, Fall 2017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Prof. Mike Eisenberg</a:t>
            </a:r>
          </a:p>
          <a:p>
            <a:r>
              <a:rPr lang="en-US" i="1" dirty="0" err="1" smtClean="0">
                <a:solidFill>
                  <a:schemeClr val="bg1"/>
                </a:solidFill>
              </a:rPr>
              <a:t>duck@cs.colorado.edu</a:t>
            </a:r>
            <a:endParaRPr lang="en-US" i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930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If we ask about Attribute A, what is the </a:t>
            </a:r>
            <a:r>
              <a:rPr lang="en-US" i="1" dirty="0" smtClean="0">
                <a:solidFill>
                  <a:schemeClr val="bg1"/>
                </a:solidFill>
              </a:rPr>
              <a:t>change in information?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fontAlgn="base"/>
            <a:r>
              <a:rPr lang="en-US" dirty="0">
                <a:solidFill>
                  <a:schemeClr val="bg1"/>
                </a:solidFill>
              </a:rPr>
              <a:t>Information at start:</a:t>
            </a:r>
          </a:p>
          <a:p>
            <a:pPr marL="0" indent="0" fontAlgn="base">
              <a:buNone/>
            </a:pPr>
            <a:r>
              <a:rPr lang="en-US" dirty="0" smtClean="0">
                <a:solidFill>
                  <a:schemeClr val="bg1"/>
                </a:solidFill>
              </a:rPr>
              <a:t>	-</a:t>
            </a:r>
            <a:r>
              <a:rPr lang="en-US" dirty="0">
                <a:solidFill>
                  <a:schemeClr val="bg1"/>
                </a:solidFill>
              </a:rPr>
              <a:t>1/2 * log(1/2)  + -1/2 * log (1/2) = 1</a:t>
            </a:r>
          </a:p>
          <a:p>
            <a:pPr fontAlgn="base"/>
            <a:endParaRPr lang="en-US" dirty="0">
              <a:solidFill>
                <a:schemeClr val="bg1"/>
              </a:solidFill>
            </a:endParaRPr>
          </a:p>
          <a:p>
            <a:pPr fontAlgn="base"/>
            <a:r>
              <a:rPr lang="en-US" dirty="0">
                <a:solidFill>
                  <a:schemeClr val="bg1"/>
                </a:solidFill>
              </a:rPr>
              <a:t>Information after Attribute A:</a:t>
            </a:r>
          </a:p>
          <a:p>
            <a:pPr marL="0" indent="0" fontAlgn="base">
              <a:buNone/>
            </a:pPr>
            <a:r>
              <a:rPr lang="en-US" dirty="0" smtClean="0">
                <a:solidFill>
                  <a:schemeClr val="bg1"/>
                </a:solidFill>
              </a:rPr>
              <a:t>	Choice </a:t>
            </a:r>
            <a:r>
              <a:rPr lang="en-US" dirty="0">
                <a:solidFill>
                  <a:schemeClr val="bg1"/>
                </a:solidFill>
              </a:rPr>
              <a:t>1, weighted by 0.5:</a:t>
            </a:r>
          </a:p>
          <a:p>
            <a:pPr marL="0" indent="0" fontAlgn="base">
              <a:buNone/>
            </a:pPr>
            <a:r>
              <a:rPr lang="en-US" dirty="0">
                <a:solidFill>
                  <a:schemeClr val="bg1"/>
                </a:solidFill>
              </a:rPr>
              <a:t>		-0.7*log(0.7) + -0.3*(log 0.3)</a:t>
            </a:r>
          </a:p>
          <a:p>
            <a:pPr marL="0" indent="0" fontAlgn="base">
              <a:buNone/>
            </a:pPr>
            <a:r>
              <a:rPr lang="en-US" dirty="0" smtClean="0">
                <a:solidFill>
                  <a:schemeClr val="bg1"/>
                </a:solidFill>
              </a:rPr>
              <a:t>	Choice </a:t>
            </a:r>
            <a:r>
              <a:rPr lang="en-US" dirty="0">
                <a:solidFill>
                  <a:schemeClr val="bg1"/>
                </a:solidFill>
              </a:rPr>
              <a:t>2, weighted by 0.5</a:t>
            </a:r>
          </a:p>
          <a:p>
            <a:pPr marL="0" indent="0" fontAlgn="base">
              <a:buNone/>
            </a:pPr>
            <a:r>
              <a:rPr lang="en-US" dirty="0">
                <a:solidFill>
                  <a:schemeClr val="bg1"/>
                </a:solidFill>
              </a:rPr>
              <a:t>		-0.3*log(0.3) + -0.7*(log 0.7)</a:t>
            </a:r>
          </a:p>
          <a:p>
            <a:pPr marL="0" indent="0" fontAlgn="base">
              <a:buNone/>
            </a:pPr>
            <a:r>
              <a:rPr lang="en-US" dirty="0" smtClean="0">
                <a:solidFill>
                  <a:schemeClr val="bg1"/>
                </a:solidFill>
              </a:rPr>
              <a:t>	Total </a:t>
            </a:r>
            <a:r>
              <a:rPr lang="en-US" dirty="0">
                <a:solidFill>
                  <a:schemeClr val="bg1"/>
                </a:solidFill>
              </a:rPr>
              <a:t>information: 0.44065 + </a:t>
            </a:r>
            <a:r>
              <a:rPr lang="en-US" dirty="0" smtClean="0">
                <a:solidFill>
                  <a:schemeClr val="bg1"/>
                </a:solidFill>
              </a:rPr>
              <a:t>0.44065 </a:t>
            </a:r>
            <a:r>
              <a:rPr lang="en-US" dirty="0">
                <a:solidFill>
                  <a:schemeClr val="bg1"/>
                </a:solidFill>
              </a:rPr>
              <a:t>= 0.881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7628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Compare the change in information if we ask about Attribute B: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>
                <a:solidFill>
                  <a:schemeClr val="bg1"/>
                </a:solidFill>
              </a:rPr>
              <a:t>Choice 1, weighted by 0.95</a:t>
            </a:r>
          </a:p>
          <a:p>
            <a:pPr marL="0" indent="0" fontAlgn="base">
              <a:buNone/>
            </a:pPr>
            <a:r>
              <a:rPr lang="en-US" dirty="0" smtClean="0">
                <a:solidFill>
                  <a:schemeClr val="bg1"/>
                </a:solidFill>
              </a:rPr>
              <a:t>	-</a:t>
            </a:r>
            <a:r>
              <a:rPr lang="en-US" dirty="0">
                <a:solidFill>
                  <a:schemeClr val="bg1"/>
                </a:solidFill>
              </a:rPr>
              <a:t>10/19 * (log 10/19) + -9/19(log 9/19)</a:t>
            </a:r>
          </a:p>
          <a:p>
            <a:pPr fontAlgn="base"/>
            <a:r>
              <a:rPr lang="en-US" dirty="0">
                <a:solidFill>
                  <a:schemeClr val="bg1"/>
                </a:solidFill>
              </a:rPr>
              <a:t>Choice 2, weighted by 0.05</a:t>
            </a:r>
          </a:p>
          <a:p>
            <a:pPr marL="0" indent="0" fontAlgn="base">
              <a:buNone/>
            </a:pPr>
            <a:r>
              <a:rPr lang="en-US" dirty="0" smtClean="0">
                <a:solidFill>
                  <a:schemeClr val="bg1"/>
                </a:solidFill>
              </a:rPr>
              <a:t>	-</a:t>
            </a:r>
            <a:r>
              <a:rPr lang="en-US" dirty="0">
                <a:solidFill>
                  <a:schemeClr val="bg1"/>
                </a:solidFill>
              </a:rPr>
              <a:t>0 * (log 0) + -1 (log 1)</a:t>
            </a:r>
          </a:p>
          <a:p>
            <a:pPr marL="0" indent="0" fontAlgn="base">
              <a:buNone/>
            </a:pPr>
            <a:r>
              <a:rPr lang="en-US" dirty="0" smtClean="0">
                <a:solidFill>
                  <a:schemeClr val="bg1"/>
                </a:solidFill>
              </a:rPr>
              <a:t>Total </a:t>
            </a:r>
            <a:r>
              <a:rPr lang="en-US" dirty="0">
                <a:solidFill>
                  <a:schemeClr val="bg1"/>
                </a:solidFill>
              </a:rPr>
              <a:t>information </a:t>
            </a:r>
            <a:r>
              <a:rPr lang="en-US" dirty="0" smtClean="0">
                <a:solidFill>
                  <a:schemeClr val="bg1"/>
                </a:solidFill>
              </a:rPr>
              <a:t>value:  0.948 </a:t>
            </a:r>
            <a:r>
              <a:rPr lang="en-US" dirty="0">
                <a:solidFill>
                  <a:schemeClr val="bg1"/>
                </a:solidFill>
              </a:rPr>
              <a:t>+ </a:t>
            </a:r>
            <a:r>
              <a:rPr lang="en-US" dirty="0" smtClean="0">
                <a:solidFill>
                  <a:schemeClr val="bg1"/>
                </a:solidFill>
              </a:rPr>
              <a:t>0</a:t>
            </a:r>
          </a:p>
          <a:p>
            <a:pPr marL="0" indent="0" fontAlgn="base">
              <a:buNone/>
            </a:pPr>
            <a:endParaRPr lang="en-US" dirty="0">
              <a:solidFill>
                <a:schemeClr val="bg1"/>
              </a:solidFill>
            </a:endParaRPr>
          </a:p>
          <a:p>
            <a:pPr fontAlgn="base"/>
            <a:r>
              <a:rPr lang="en-US" dirty="0" smtClean="0">
                <a:solidFill>
                  <a:schemeClr val="bg1"/>
                </a:solidFill>
              </a:rPr>
              <a:t>The </a:t>
            </a:r>
            <a:r>
              <a:rPr lang="en-US" i="1" dirty="0">
                <a:solidFill>
                  <a:schemeClr val="bg1"/>
                </a:solidFill>
              </a:rPr>
              <a:t>change in information</a:t>
            </a:r>
            <a:r>
              <a:rPr lang="en-US" dirty="0">
                <a:solidFill>
                  <a:schemeClr val="bg1"/>
                </a:solidFill>
              </a:rPr>
              <a:t> by using Attribute A is greater, so A is the more informative attribute.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7661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Splitting Examples 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into “Training” and “Test” Sets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fontAlgn="base"/>
            <a:r>
              <a:rPr lang="en-US" dirty="0" smtClean="0">
                <a:solidFill>
                  <a:schemeClr val="bg1"/>
                </a:solidFill>
              </a:rPr>
              <a:t>Given </a:t>
            </a:r>
            <a:r>
              <a:rPr lang="en-US" dirty="0">
                <a:solidFill>
                  <a:schemeClr val="bg1"/>
                </a:solidFill>
              </a:rPr>
              <a:t>our initial set of examples, split it into a (randomly-chosen) training set and a test set.</a:t>
            </a:r>
          </a:p>
          <a:p>
            <a:pPr fontAlgn="base"/>
            <a:r>
              <a:rPr lang="en-US" dirty="0" smtClean="0">
                <a:solidFill>
                  <a:schemeClr val="bg1"/>
                </a:solidFill>
              </a:rPr>
              <a:t>Once </a:t>
            </a:r>
            <a:r>
              <a:rPr lang="en-US" dirty="0">
                <a:solidFill>
                  <a:schemeClr val="bg1"/>
                </a:solidFill>
              </a:rPr>
              <a:t>the algorithm has generated a tree for the training set, use the test set to gauge the accuracy of the tree (measure the percent of the test set that is correctly classified</a:t>
            </a:r>
            <a:r>
              <a:rPr lang="en-US" dirty="0" smtClean="0">
                <a:solidFill>
                  <a:schemeClr val="bg1"/>
                </a:solidFill>
              </a:rPr>
              <a:t>).</a:t>
            </a:r>
          </a:p>
          <a:p>
            <a:pPr fontAlgn="base"/>
            <a:r>
              <a:rPr lang="en-US" dirty="0" smtClean="0">
                <a:solidFill>
                  <a:schemeClr val="bg1"/>
                </a:solidFill>
              </a:rPr>
              <a:t>One strategy is to do this a bunch of times. Suppose we have 100 training examples: we could split the set into a training set of 80 and a test set of 20. We could do this ten separate times, each time producing a new tree; and finally, classify brand-new unseen examples according to the majority vote of the ten trees that we’ve produced.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3721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Overfitting</a:t>
            </a:r>
            <a:r>
              <a:rPr lang="en-US" dirty="0" smtClean="0">
                <a:solidFill>
                  <a:schemeClr val="bg1"/>
                </a:solidFill>
              </a:rPr>
              <a:t>: a common problem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 in machine learning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The idea is that we may construct a tree that does well with the </a:t>
            </a:r>
            <a:r>
              <a:rPr lang="en-US" i="1" dirty="0" smtClean="0">
                <a:solidFill>
                  <a:schemeClr val="bg1"/>
                </a:solidFill>
              </a:rPr>
              <a:t>training</a:t>
            </a:r>
            <a:r>
              <a:rPr lang="en-US" dirty="0" smtClean="0">
                <a:solidFill>
                  <a:schemeClr val="bg1"/>
                </a:solidFill>
              </a:rPr>
              <a:t> data, but that does so at the expense of handling cases in the real world.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Overfitting</a:t>
            </a:r>
            <a:r>
              <a:rPr lang="en-US" dirty="0" smtClean="0">
                <a:solidFill>
                  <a:schemeClr val="bg1"/>
                </a:solidFill>
              </a:rPr>
              <a:t> can happen when there are misleading patterns or consistencies in our training examples. </a:t>
            </a:r>
          </a:p>
        </p:txBody>
      </p:sp>
    </p:spTree>
    <p:extLst>
      <p:ext uri="{BB962C8B-B14F-4D97-AF65-F5344CB8AC3E}">
        <p14:creationId xmlns:p14="http://schemas.microsoft.com/office/powerpoint/2010/main" val="18053448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</a:t>
            </a:r>
            <a:r>
              <a:rPr lang="en-US" dirty="0" smtClean="0">
                <a:solidFill>
                  <a:schemeClr val="bg1"/>
                </a:solidFill>
              </a:rPr>
              <a:t>A Fix for </a:t>
            </a:r>
            <a:r>
              <a:rPr lang="en-US" dirty="0" err="1" smtClean="0">
                <a:solidFill>
                  <a:schemeClr val="bg1"/>
                </a:solidFill>
              </a:rPr>
              <a:t>Overfitting</a:t>
            </a:r>
            <a:r>
              <a:rPr lang="en-US" dirty="0" smtClean="0">
                <a:solidFill>
                  <a:schemeClr val="bg1"/>
                </a:solidFill>
              </a:rPr>
              <a:t> in Decision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In our decision tree example, one way to remedy </a:t>
            </a:r>
            <a:r>
              <a:rPr lang="en-US" dirty="0" err="1">
                <a:solidFill>
                  <a:schemeClr val="bg1"/>
                </a:solidFill>
              </a:rPr>
              <a:t>overfitting</a:t>
            </a:r>
            <a:r>
              <a:rPr lang="en-US" dirty="0">
                <a:solidFill>
                  <a:schemeClr val="bg1"/>
                </a:solidFill>
              </a:rPr>
              <a:t> is to save some of our training examples as </a:t>
            </a:r>
            <a:r>
              <a:rPr lang="en-US" i="1" dirty="0">
                <a:solidFill>
                  <a:schemeClr val="bg1"/>
                </a:solidFill>
              </a:rPr>
              <a:t>validation</a:t>
            </a:r>
            <a:r>
              <a:rPr lang="en-US" dirty="0">
                <a:solidFill>
                  <a:schemeClr val="bg1"/>
                </a:solidFill>
              </a:rPr>
              <a:t> examples. We </a:t>
            </a:r>
            <a:r>
              <a:rPr lang="en-US" dirty="0" smtClean="0">
                <a:solidFill>
                  <a:schemeClr val="bg1"/>
                </a:solidFill>
              </a:rPr>
              <a:t>construct our initial tree, T</a:t>
            </a:r>
            <a:r>
              <a:rPr lang="en-US" baseline="-25000" dirty="0" smtClean="0">
                <a:solidFill>
                  <a:schemeClr val="bg1"/>
                </a:solidFill>
              </a:rPr>
              <a:t>0</a:t>
            </a:r>
            <a:r>
              <a:rPr lang="en-US" dirty="0" smtClean="0">
                <a:solidFill>
                  <a:schemeClr val="bg1"/>
                </a:solidFill>
              </a:rPr>
              <a:t>, based on the standard (non-validation) training examples.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Then we try taking away some node in the tree to produce T</a:t>
            </a:r>
            <a:r>
              <a:rPr lang="en-US" baseline="-25000" dirty="0" smtClean="0">
                <a:solidFill>
                  <a:schemeClr val="bg1"/>
                </a:solidFill>
              </a:rPr>
              <a:t>1</a:t>
            </a:r>
            <a:r>
              <a:rPr lang="en-US" dirty="0" smtClean="0">
                <a:solidFill>
                  <a:schemeClr val="bg1"/>
                </a:solidFill>
              </a:rPr>
              <a:t>. When we “take away” a node, we just replace it by a node whose response corresponds to the majority of the decisions below it; or perhaps a probabilistic choice representing the decisions below it.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If T</a:t>
            </a:r>
            <a:r>
              <a:rPr lang="en-US" baseline="-25000" dirty="0" smtClean="0">
                <a:solidFill>
                  <a:schemeClr val="bg1"/>
                </a:solidFill>
              </a:rPr>
              <a:t>1</a:t>
            </a:r>
            <a:r>
              <a:rPr lang="en-US" dirty="0" smtClean="0">
                <a:solidFill>
                  <a:schemeClr val="bg1"/>
                </a:solidFill>
              </a:rPr>
              <a:t> does better on the validation set than T</a:t>
            </a:r>
            <a:r>
              <a:rPr lang="en-US" baseline="-25000" dirty="0" smtClean="0">
                <a:solidFill>
                  <a:schemeClr val="bg1"/>
                </a:solidFill>
              </a:rPr>
              <a:t>0</a:t>
            </a:r>
            <a:r>
              <a:rPr lang="en-US" dirty="0" smtClean="0">
                <a:solidFill>
                  <a:schemeClr val="bg1"/>
                </a:solidFill>
              </a:rPr>
              <a:t>, then we use T</a:t>
            </a:r>
            <a:r>
              <a:rPr lang="en-US" baseline="-25000" dirty="0" smtClean="0">
                <a:solidFill>
                  <a:schemeClr val="bg1"/>
                </a:solidFill>
              </a:rPr>
              <a:t>1</a:t>
            </a:r>
            <a:r>
              <a:rPr lang="en-US" dirty="0" smtClean="0">
                <a:solidFill>
                  <a:schemeClr val="bg1"/>
                </a:solidFill>
              </a:rPr>
              <a:t> as our tree instead of T</a:t>
            </a:r>
            <a:r>
              <a:rPr lang="en-US" baseline="-25000" dirty="0" smtClean="0">
                <a:solidFill>
                  <a:schemeClr val="bg1"/>
                </a:solidFill>
              </a:rPr>
              <a:t>0</a:t>
            </a:r>
            <a:r>
              <a:rPr lang="en-US" dirty="0" smtClean="0">
                <a:solidFill>
                  <a:schemeClr val="bg1"/>
                </a:solidFill>
              </a:rPr>
              <a:t>. After all, it seems to do well on the full </a:t>
            </a:r>
            <a:r>
              <a:rPr lang="en-US" dirty="0" err="1" smtClean="0">
                <a:solidFill>
                  <a:schemeClr val="bg1"/>
                </a:solidFill>
              </a:rPr>
              <a:t>training+validation</a:t>
            </a:r>
            <a:r>
              <a:rPr lang="en-US" dirty="0" smtClean="0">
                <a:solidFill>
                  <a:schemeClr val="bg1"/>
                </a:solidFill>
              </a:rPr>
              <a:t> set, and it’s simpler than the original tree.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05022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Things We’ve Swept Under the Rug</a:t>
            </a:r>
            <a:r>
              <a:rPr lang="mr-IN" dirty="0" smtClean="0">
                <a:solidFill>
                  <a:schemeClr val="bg1"/>
                </a:solidFill>
              </a:rPr>
              <a:t>…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 smtClean="0">
                <a:solidFill>
                  <a:schemeClr val="bg1"/>
                </a:solidFill>
              </a:rPr>
              <a:t>Is this a meaningful </a:t>
            </a:r>
            <a:r>
              <a:rPr lang="en-US" i="1" dirty="0" smtClean="0">
                <a:solidFill>
                  <a:schemeClr val="bg1"/>
                </a:solidFill>
              </a:rPr>
              <a:t>cognitive</a:t>
            </a:r>
            <a:r>
              <a:rPr lang="en-US" dirty="0" smtClean="0">
                <a:solidFill>
                  <a:schemeClr val="bg1"/>
                </a:solidFill>
              </a:rPr>
              <a:t> model?</a:t>
            </a:r>
          </a:p>
          <a:p>
            <a:pPr fontAlgn="base"/>
            <a:r>
              <a:rPr lang="en-US" dirty="0" smtClean="0">
                <a:solidFill>
                  <a:schemeClr val="bg1"/>
                </a:solidFill>
              </a:rPr>
              <a:t>Doesn’t </a:t>
            </a:r>
            <a:r>
              <a:rPr lang="en-US" dirty="0">
                <a:solidFill>
                  <a:schemeClr val="bg1"/>
                </a:solidFill>
              </a:rPr>
              <a:t>this strategy lead to attributes with many possibilities? (E.g., “day of the year”?)</a:t>
            </a:r>
          </a:p>
          <a:p>
            <a:pPr fontAlgn="base"/>
            <a:r>
              <a:rPr lang="en-US" dirty="0" smtClean="0">
                <a:solidFill>
                  <a:schemeClr val="bg1"/>
                </a:solidFill>
              </a:rPr>
              <a:t>Are </a:t>
            </a:r>
            <a:r>
              <a:rPr lang="en-US" dirty="0">
                <a:solidFill>
                  <a:schemeClr val="bg1"/>
                </a:solidFill>
              </a:rPr>
              <a:t>we sure that all new examples will be completely classified?</a:t>
            </a:r>
          </a:p>
          <a:p>
            <a:pPr fontAlgn="base"/>
            <a:r>
              <a:rPr lang="en-US" dirty="0" smtClean="0">
                <a:solidFill>
                  <a:schemeClr val="bg1"/>
                </a:solidFill>
              </a:rPr>
              <a:t>Aren’t </a:t>
            </a:r>
            <a:r>
              <a:rPr lang="en-US" dirty="0">
                <a:solidFill>
                  <a:schemeClr val="bg1"/>
                </a:solidFill>
              </a:rPr>
              <a:t>there some functions that are hard to express using decision trees?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5543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 “Bad” Concept for the Decision Tree Algorithm to Learn: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>
                <a:solidFill>
                  <a:schemeClr val="bg1"/>
                </a:solidFill>
              </a:rPr>
              <a:t>Majority function (classified as true whenever the majority of the attributes are positive, false otherwise)</a:t>
            </a:r>
          </a:p>
          <a:p>
            <a:pPr fontAlgn="base"/>
            <a:r>
              <a:rPr lang="en-US" dirty="0">
                <a:solidFill>
                  <a:schemeClr val="bg1"/>
                </a:solidFill>
              </a:rPr>
              <a:t>Each attribute is equally important, and none are very effective at dividing the set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049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>
                <a:solidFill>
                  <a:schemeClr val="bg1"/>
                </a:solidFill>
              </a:rPr>
              <a:t>Administrivia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For </a:t>
            </a:r>
            <a:r>
              <a:rPr lang="en-US" dirty="0" smtClean="0">
                <a:solidFill>
                  <a:schemeClr val="bg1"/>
                </a:solidFill>
              </a:rPr>
              <a:t>next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week: Read Chapter </a:t>
            </a:r>
            <a:r>
              <a:rPr lang="en-US" dirty="0" smtClean="0">
                <a:solidFill>
                  <a:schemeClr val="bg1"/>
                </a:solidFill>
              </a:rPr>
              <a:t>18.7 </a:t>
            </a:r>
            <a:r>
              <a:rPr lang="en-US" dirty="0" smtClean="0">
                <a:solidFill>
                  <a:schemeClr val="bg1"/>
                </a:solidFill>
              </a:rPr>
              <a:t>in Russell and </a:t>
            </a:r>
            <a:r>
              <a:rPr lang="en-US" dirty="0" err="1" smtClean="0">
                <a:solidFill>
                  <a:schemeClr val="bg1"/>
                </a:solidFill>
              </a:rPr>
              <a:t>Norvig</a:t>
            </a: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Problem Set 2 is </a:t>
            </a:r>
            <a:r>
              <a:rPr lang="en-US" smtClean="0">
                <a:solidFill>
                  <a:schemeClr val="bg1"/>
                </a:solidFill>
              </a:rPr>
              <a:t>due </a:t>
            </a:r>
            <a:r>
              <a:rPr lang="en-US" b="1" smtClean="0">
                <a:solidFill>
                  <a:schemeClr val="bg1"/>
                </a:solidFill>
              </a:rPr>
              <a:t>Friday 10/27</a:t>
            </a:r>
            <a:r>
              <a:rPr lang="en-US" smtClean="0">
                <a:solidFill>
                  <a:schemeClr val="bg1"/>
                </a:solidFill>
              </a:rPr>
              <a:t>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893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Learning a Decision Tree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>
                <a:solidFill>
                  <a:schemeClr val="bg1"/>
                </a:solidFill>
              </a:rPr>
              <a:t>We look at someone making classification decisions, and try to infer the rule that they are using.(E.g., we might look at someone choosing videos and try to predict whether they think a particular title is a “good” video or not.)</a:t>
            </a:r>
          </a:p>
          <a:p>
            <a:pPr fontAlgn="base"/>
            <a:r>
              <a:rPr lang="en-US" dirty="0">
                <a:solidFill>
                  <a:schemeClr val="bg1"/>
                </a:solidFill>
              </a:rPr>
              <a:t>We assume that their rule can be written as a tree in which each node represents a local decision based on an attribute.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07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Should we enter this restaurant?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3511" y="1846402"/>
            <a:ext cx="5842187" cy="4569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059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Some Attributes for Mike’s Video Choices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>
                <a:solidFill>
                  <a:schemeClr val="bg1"/>
                </a:solidFill>
              </a:rPr>
              <a:t>Do things blow up? (Tends to be good.)</a:t>
            </a:r>
          </a:p>
          <a:p>
            <a:pPr fontAlgn="base"/>
            <a:r>
              <a:rPr lang="en-US" dirty="0">
                <a:solidFill>
                  <a:schemeClr val="bg1"/>
                </a:solidFill>
              </a:rPr>
              <a:t>Is the title written in script? (Tends to be bad.)</a:t>
            </a:r>
          </a:p>
          <a:p>
            <a:pPr fontAlgn="base"/>
            <a:r>
              <a:rPr lang="en-US" dirty="0">
                <a:solidFill>
                  <a:schemeClr val="bg1"/>
                </a:solidFill>
              </a:rPr>
              <a:t>Is it a sequel? (Tends to be bad.)</a:t>
            </a:r>
          </a:p>
          <a:p>
            <a:pPr fontAlgn="base"/>
            <a:r>
              <a:rPr lang="en-US" dirty="0">
                <a:solidFill>
                  <a:schemeClr val="bg1"/>
                </a:solidFill>
              </a:rPr>
              <a:t>Is there a monster? (Tends to be good.)</a:t>
            </a:r>
          </a:p>
          <a:p>
            <a:pPr fontAlgn="base"/>
            <a:r>
              <a:rPr lang="en-US" dirty="0">
                <a:solidFill>
                  <a:schemeClr val="bg1"/>
                </a:solidFill>
              </a:rPr>
              <a:t>Is it based on a TV show? (Tends to be bad.)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736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A training set of examples: we watch Mike make a lot of video choices</a:t>
            </a:r>
            <a:r>
              <a:rPr lang="mr-IN" dirty="0" smtClean="0">
                <a:solidFill>
                  <a:schemeClr val="bg1"/>
                </a:solidFill>
              </a:rPr>
              <a:t>…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	Blowup</a:t>
            </a:r>
            <a:r>
              <a:rPr lang="en-US" sz="2000" dirty="0">
                <a:solidFill>
                  <a:schemeClr val="bg1"/>
                </a:solidFill>
              </a:rPr>
              <a:t>? 	Script?		Sequel?		Monster?	</a:t>
            </a:r>
            <a:r>
              <a:rPr lang="en-US" sz="2000" dirty="0" smtClean="0">
                <a:solidFill>
                  <a:schemeClr val="bg1"/>
                </a:solidFill>
              </a:rPr>
              <a:t>TV</a:t>
            </a:r>
            <a:r>
              <a:rPr lang="en-US" sz="2000" dirty="0">
                <a:solidFill>
                  <a:schemeClr val="bg1"/>
                </a:solidFill>
              </a:rPr>
              <a:t>?</a:t>
            </a:r>
          </a:p>
          <a:p>
            <a:pPr marL="0" indent="0" fontAlgn="base">
              <a:buNone/>
            </a:pPr>
            <a:r>
              <a:rPr lang="en-US" sz="2000" dirty="0" smtClean="0">
                <a:solidFill>
                  <a:schemeClr val="bg1"/>
                </a:solidFill>
              </a:rPr>
              <a:t>Y</a:t>
            </a:r>
            <a:r>
              <a:rPr lang="en-US" sz="2000" dirty="0">
                <a:solidFill>
                  <a:schemeClr val="bg1"/>
                </a:solidFill>
              </a:rPr>
              <a:t>	Yes		No		Yes		Yes		No</a:t>
            </a:r>
          </a:p>
          <a:p>
            <a:pPr marL="0" indent="0" fontAlgn="base">
              <a:buNone/>
            </a:pPr>
            <a:r>
              <a:rPr lang="en-US" sz="2000" dirty="0">
                <a:solidFill>
                  <a:schemeClr val="bg1"/>
                </a:solidFill>
              </a:rPr>
              <a:t>Y	Yes		Yes		No		Yes		No</a:t>
            </a:r>
          </a:p>
          <a:p>
            <a:pPr marL="0" indent="0" fontAlgn="base">
              <a:buNone/>
            </a:pPr>
            <a:r>
              <a:rPr lang="en-US" sz="2000" dirty="0">
                <a:solidFill>
                  <a:schemeClr val="bg1"/>
                </a:solidFill>
              </a:rPr>
              <a:t>N	Yes		Yes		Yes		No		Yes</a:t>
            </a:r>
          </a:p>
          <a:p>
            <a:pPr marL="0" indent="0" fontAlgn="base">
              <a:buNone/>
            </a:pPr>
            <a:r>
              <a:rPr lang="en-US" sz="2000" dirty="0">
                <a:solidFill>
                  <a:schemeClr val="bg1"/>
                </a:solidFill>
              </a:rPr>
              <a:t>… and others…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34268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It’s time to build a tree from our examples</a:t>
            </a:r>
            <a:r>
              <a:rPr lang="mr-IN" dirty="0" smtClean="0">
                <a:solidFill>
                  <a:schemeClr val="bg1"/>
                </a:solidFill>
              </a:rPr>
              <a:t>…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Suppose </a:t>
            </a:r>
            <a:r>
              <a:rPr lang="en-US" dirty="0">
                <a:solidFill>
                  <a:schemeClr val="bg1"/>
                </a:solidFill>
              </a:rPr>
              <a:t>we have 12 attributes, and 200 examples of Mike’s video choices:100 positive and 100 negative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</a:p>
          <a:p>
            <a:pPr fontAlgn="base"/>
            <a:endParaRPr lang="en-US" dirty="0">
              <a:solidFill>
                <a:schemeClr val="bg1"/>
              </a:solidFill>
            </a:endParaRPr>
          </a:p>
          <a:p>
            <a:pPr fontAlgn="base"/>
            <a:r>
              <a:rPr lang="en-US" dirty="0" smtClean="0">
                <a:solidFill>
                  <a:schemeClr val="bg1"/>
                </a:solidFill>
              </a:rPr>
              <a:t>Now</a:t>
            </a:r>
            <a:r>
              <a:rPr lang="en-US" dirty="0">
                <a:solidFill>
                  <a:schemeClr val="bg1"/>
                </a:solidFill>
              </a:rPr>
              <a:t>, the crucial question: which attribute is most important to Mike?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912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Which of these two 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attributes is more important?...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>
                <a:solidFill>
                  <a:schemeClr val="bg1"/>
                </a:solidFill>
              </a:rPr>
              <a:t>Attribute A divides the set as follows:</a:t>
            </a:r>
          </a:p>
          <a:p>
            <a:pPr marL="0" indent="0" fontAlgn="base">
              <a:buNone/>
            </a:pPr>
            <a:r>
              <a:rPr lang="en-US" dirty="0" smtClean="0">
                <a:solidFill>
                  <a:schemeClr val="bg1"/>
                </a:solidFill>
              </a:rPr>
              <a:t>	(</a:t>
            </a:r>
            <a:r>
              <a:rPr lang="en-US" dirty="0">
                <a:solidFill>
                  <a:schemeClr val="bg1"/>
                </a:solidFill>
              </a:rPr>
              <a:t>70 yes, 30 no) for A true</a:t>
            </a:r>
          </a:p>
          <a:p>
            <a:pPr marL="0" indent="0" fontAlgn="base">
              <a:buNone/>
            </a:pPr>
            <a:r>
              <a:rPr lang="en-US" dirty="0" smtClean="0">
                <a:solidFill>
                  <a:schemeClr val="bg1"/>
                </a:solidFill>
              </a:rPr>
              <a:t>	(</a:t>
            </a:r>
            <a:r>
              <a:rPr lang="en-US" dirty="0">
                <a:solidFill>
                  <a:schemeClr val="bg1"/>
                </a:solidFill>
              </a:rPr>
              <a:t>30 yes, 70 no) for A false</a:t>
            </a:r>
          </a:p>
          <a:p>
            <a:pPr fontAlgn="base"/>
            <a:r>
              <a:rPr lang="en-US" dirty="0" smtClean="0">
                <a:solidFill>
                  <a:schemeClr val="bg1"/>
                </a:solidFill>
              </a:rPr>
              <a:t>Attribute </a:t>
            </a:r>
            <a:r>
              <a:rPr lang="en-US" dirty="0">
                <a:solidFill>
                  <a:schemeClr val="bg1"/>
                </a:solidFill>
              </a:rPr>
              <a:t>B divides the set as follows:</a:t>
            </a:r>
          </a:p>
          <a:p>
            <a:pPr marL="0" indent="0" fontAlgn="base">
              <a:buNone/>
            </a:pPr>
            <a:r>
              <a:rPr lang="en-US" dirty="0" smtClean="0">
                <a:solidFill>
                  <a:schemeClr val="bg1"/>
                </a:solidFill>
              </a:rPr>
              <a:t>	(</a:t>
            </a:r>
            <a:r>
              <a:rPr lang="en-US" dirty="0">
                <a:solidFill>
                  <a:schemeClr val="bg1"/>
                </a:solidFill>
              </a:rPr>
              <a:t>100 yes, 90 no) for B true</a:t>
            </a:r>
          </a:p>
          <a:p>
            <a:pPr marL="0" indent="0" fontAlgn="base">
              <a:buNone/>
            </a:pPr>
            <a:r>
              <a:rPr lang="en-US" dirty="0" smtClean="0">
                <a:solidFill>
                  <a:schemeClr val="bg1"/>
                </a:solidFill>
              </a:rPr>
              <a:t>	(</a:t>
            </a:r>
            <a:r>
              <a:rPr lang="en-US" dirty="0">
                <a:solidFill>
                  <a:schemeClr val="bg1"/>
                </a:solidFill>
              </a:rPr>
              <a:t>0 yes, 10 no) for B false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673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Information as a Criterion for Attribute Values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>
                <a:solidFill>
                  <a:schemeClr val="bg1"/>
                </a:solidFill>
              </a:rPr>
              <a:t>Information value for a set of probabilities:</a:t>
            </a:r>
          </a:p>
          <a:p>
            <a:pPr fontAlgn="base"/>
            <a:endParaRPr lang="en-US" dirty="0">
              <a:solidFill>
                <a:schemeClr val="bg1"/>
              </a:solidFill>
            </a:endParaRPr>
          </a:p>
          <a:p>
            <a:pPr marL="0" indent="0" fontAlgn="base">
              <a:buNone/>
            </a:pPr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err="1" smtClean="0">
                <a:solidFill>
                  <a:schemeClr val="bg1"/>
                </a:solidFill>
              </a:rPr>
              <a:t>Σ</a:t>
            </a:r>
            <a:r>
              <a:rPr lang="en-US" dirty="0" smtClean="0">
                <a:solidFill>
                  <a:schemeClr val="bg1"/>
                </a:solidFill>
              </a:rPr>
              <a:t>(- </a:t>
            </a:r>
            <a:r>
              <a:rPr lang="en-US" dirty="0">
                <a:solidFill>
                  <a:schemeClr val="bg1"/>
                </a:solidFill>
              </a:rPr>
              <a:t>P</a:t>
            </a:r>
            <a:r>
              <a:rPr lang="en-US" baseline="-25000" dirty="0">
                <a:solidFill>
                  <a:schemeClr val="bg1"/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)log</a:t>
            </a:r>
            <a:r>
              <a:rPr lang="en-US" baseline="-25000" dirty="0">
                <a:solidFill>
                  <a:schemeClr val="bg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(P</a:t>
            </a:r>
            <a:r>
              <a:rPr lang="en-US" baseline="-25000" dirty="0">
                <a:solidFill>
                  <a:schemeClr val="bg1"/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  <a:p>
            <a:pPr fontAlgn="base"/>
            <a:endParaRPr lang="en-US" dirty="0">
              <a:solidFill>
                <a:schemeClr val="bg1"/>
              </a:solidFill>
            </a:endParaRPr>
          </a:p>
          <a:p>
            <a:pPr fontAlgn="base"/>
            <a:r>
              <a:rPr lang="en-US" dirty="0" smtClean="0">
                <a:solidFill>
                  <a:schemeClr val="bg1"/>
                </a:solidFill>
              </a:rPr>
              <a:t>So</a:t>
            </a:r>
            <a:r>
              <a:rPr lang="en-US" dirty="0">
                <a:solidFill>
                  <a:schemeClr val="bg1"/>
                </a:solidFill>
              </a:rPr>
              <a:t>, for a standard coin flip, the information </a:t>
            </a:r>
            <a:r>
              <a:rPr lang="en-US" dirty="0" smtClean="0">
                <a:solidFill>
                  <a:schemeClr val="bg1"/>
                </a:solidFill>
              </a:rPr>
              <a:t>is</a:t>
            </a:r>
          </a:p>
          <a:p>
            <a:pPr marL="0" indent="0" fontAlgn="base">
              <a:buNone/>
            </a:pPr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2* (-1/2) (log  1/2) = 1 </a:t>
            </a:r>
            <a:r>
              <a:rPr lang="en-US" i="1" dirty="0">
                <a:solidFill>
                  <a:schemeClr val="bg1"/>
                </a:solidFill>
              </a:rPr>
              <a:t>bit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732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56355</TotalTime>
  <Words>736</Words>
  <Application>Microsoft Macintosh PowerPoint</Application>
  <PresentationFormat>Widescreen</PresentationFormat>
  <Paragraphs>81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Calibri</vt:lpstr>
      <vt:lpstr>Calibri Light</vt:lpstr>
      <vt:lpstr>Mangal</vt:lpstr>
      <vt:lpstr>Arial</vt:lpstr>
      <vt:lpstr>Office Theme</vt:lpstr>
      <vt:lpstr>Decision Trees, continued</vt:lpstr>
      <vt:lpstr>Administrivia</vt:lpstr>
      <vt:lpstr>Learning a Decision Tree</vt:lpstr>
      <vt:lpstr>Should we enter this restaurant?</vt:lpstr>
      <vt:lpstr>Some Attributes for Mike’s Video Choices</vt:lpstr>
      <vt:lpstr>A training set of examples: we watch Mike make a lot of video choices…</vt:lpstr>
      <vt:lpstr>It’s time to build a tree from our examples…</vt:lpstr>
      <vt:lpstr>Which of these two  attributes is more important?...</vt:lpstr>
      <vt:lpstr>Information as a Criterion for Attribute Values</vt:lpstr>
      <vt:lpstr>If we ask about Attribute A, what is the change in information?</vt:lpstr>
      <vt:lpstr>Compare the change in information if we ask about Attribute B:</vt:lpstr>
      <vt:lpstr>Splitting Examples  into “Training” and “Test” Sets</vt:lpstr>
      <vt:lpstr>Overfitting: a common problem  in machine learning</vt:lpstr>
      <vt:lpstr>AA Fix for Overfitting in Decision Trees</vt:lpstr>
      <vt:lpstr>Things We’ve Swept Under the Rug…</vt:lpstr>
      <vt:lpstr>A “Bad” Concept for the Decision Tree Algorithm to Learn: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Intelligence: Philosophy and Foundations</dc:title>
  <dc:creator>Microsoft Office User</dc:creator>
  <cp:lastModifiedBy>Microsoft Office User</cp:lastModifiedBy>
  <cp:revision>239</cp:revision>
  <dcterms:created xsi:type="dcterms:W3CDTF">2017-08-27T18:15:55Z</dcterms:created>
  <dcterms:modified xsi:type="dcterms:W3CDTF">2017-10-25T19:12:00Z</dcterms:modified>
</cp:coreProperties>
</file>