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7" r:id="rId4"/>
    <p:sldId id="286" r:id="rId5"/>
    <p:sldId id="288" r:id="rId6"/>
    <p:sldId id="289" r:id="rId7"/>
    <p:sldId id="290" r:id="rId8"/>
    <p:sldId id="291" r:id="rId9"/>
    <p:sldId id="292" r:id="rId10"/>
    <p:sldId id="294" r:id="rId11"/>
    <p:sldId id="293" r:id="rId12"/>
    <p:sldId id="295" r:id="rId13"/>
    <p:sldId id="296" r:id="rId14"/>
    <p:sldId id="297" r:id="rId15"/>
    <p:sldId id="298" r:id="rId16"/>
    <p:sldId id="299" r:id="rId17"/>
    <p:sldId id="30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8"/>
    <p:restoredTop sz="95872"/>
  </p:normalViewPr>
  <p:slideViewPr>
    <p:cSldViewPr snapToGrid="0" snapToObjects="1">
      <p:cViewPr>
        <p:scale>
          <a:sx n="94" d="100"/>
          <a:sy n="94" d="100"/>
        </p:scale>
        <p:origin x="124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8/31/17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Turing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Some Questions to Consider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pragmatic question (What makes passing this test so hard?)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flip side of the pragmatic question (What makes passing some versions of this test so weirdly easy?)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negatives? (Thinking beings that fail the Turing Test)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positives? (Non-thinking things that pass)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8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120951" cy="685752"/>
          </a:xfrm>
        </p:spPr>
        <p:txBody>
          <a:bodyPr>
            <a:normAutofit fontScale="90000"/>
          </a:bodyPr>
          <a:lstStyle/>
          <a:p>
            <a:pPr eaLnBrk="0" fontAlgn="base" hangingPunct="0"/>
            <a:r>
              <a:rPr lang="en-US" b="1" i="1" dirty="0" smtClean="0"/>
              <a:t>J</a:t>
            </a:r>
            <a:r>
              <a:rPr lang="en-US" b="1" i="1" dirty="0">
                <a:solidFill>
                  <a:schemeClr val="bg1"/>
                </a:solidFill>
              </a:rPr>
              <a:t/>
            </a:r>
            <a:br>
              <a:rPr lang="en-US" b="1" i="1" dirty="0">
                <a:solidFill>
                  <a:schemeClr val="bg1"/>
                </a:solidFill>
              </a:rPr>
            </a:br>
            <a:r>
              <a:rPr lang="en-US" sz="3100" b="1" i="1" dirty="0" smtClean="0">
                <a:solidFill>
                  <a:schemeClr val="bg1"/>
                </a:solidFill>
              </a:rPr>
              <a:t>J</a:t>
            </a:r>
            <a:r>
              <a:rPr lang="en-US" sz="3100" b="1" i="1" dirty="0">
                <a:solidFill>
                  <a:schemeClr val="bg1"/>
                </a:solidFill>
              </a:rPr>
              <a:t>. </a:t>
            </a:r>
            <a:r>
              <a:rPr lang="en-US" sz="3100" b="1" i="1" dirty="0" err="1">
                <a:solidFill>
                  <a:schemeClr val="bg1"/>
                </a:solidFill>
              </a:rPr>
              <a:t>Weizenbaum’s</a:t>
            </a:r>
            <a:r>
              <a:rPr lang="en-US" sz="3100" b="1" i="1" dirty="0">
                <a:solidFill>
                  <a:schemeClr val="bg1"/>
                </a:solidFill>
              </a:rPr>
              <a:t> ELIZA program (1966)</a:t>
            </a:r>
            <a:r>
              <a:rPr lang="en-US" sz="3100" i="1" dirty="0">
                <a:solidFill>
                  <a:schemeClr val="bg1"/>
                </a:solidFill>
              </a:rPr>
              <a:t/>
            </a:r>
            <a:br>
              <a:rPr lang="en-US" sz="3100" i="1" dirty="0">
                <a:solidFill>
                  <a:schemeClr val="bg1"/>
                </a:solidFill>
              </a:rPr>
            </a:br>
            <a:r>
              <a:rPr lang="en-US" sz="3100" i="1" dirty="0">
                <a:solidFill>
                  <a:schemeClr val="bg1"/>
                </a:solidFill>
              </a:rPr>
              <a:t>A typical conversation is the following:</a:t>
            </a:r>
            <a:r>
              <a:rPr lang="en-US" sz="3100" dirty="0">
                <a:solidFill>
                  <a:schemeClr val="bg1"/>
                </a:solidFill>
              </a:rPr>
              <a:t/>
            </a:r>
            <a:br>
              <a:rPr lang="en-US" sz="3100" dirty="0">
                <a:solidFill>
                  <a:schemeClr val="bg1"/>
                </a:solidFill>
              </a:rPr>
            </a:br>
            <a:endParaRPr lang="en-US" sz="31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70782"/>
            <a:ext cx="10503089" cy="4684357"/>
          </a:xfrm>
        </p:spPr>
        <p:txBody>
          <a:bodyPr>
            <a:normAutofit fontScale="62500" lnSpcReduction="20000"/>
          </a:bodyPr>
          <a:lstStyle/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Men are all alike.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IN WHAT WAY?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They're always bugging us about something or other.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CAN YOU THINK OF A SPECIFIC EXAMPLE?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Well, my boyfriend made me come here.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YOUR BOYFRIEND MADE YOU COME HERE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He says I'm depressed much of the time.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 AM SORRY TO HEAR YOU ARE DEPRESSED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It's true. I am unhappy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DO </a:t>
            </a:r>
            <a:r>
              <a:rPr lang="en-US" dirty="0">
                <a:solidFill>
                  <a:schemeClr val="bg1"/>
                </a:solidFill>
              </a:rPr>
              <a:t>YOU THINK COMING HERE WILL HELP YOU </a:t>
            </a:r>
            <a:r>
              <a:rPr lang="en-US" dirty="0" smtClean="0">
                <a:solidFill>
                  <a:schemeClr val="bg1"/>
                </a:solidFill>
              </a:rPr>
              <a:t>NOT </a:t>
            </a:r>
            <a:r>
              <a:rPr lang="en-US" dirty="0">
                <a:solidFill>
                  <a:schemeClr val="bg1"/>
                </a:solidFill>
              </a:rPr>
              <a:t>TO BE UNHAPPY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I need some help, that much seems certain.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WHAT WOULD IT MEAN TO YOU IF YOU GOT SOME HELP 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Perhaps I could learn to get along with my mother.</a:t>
            </a: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TELL ME MORE ABOUT YOUR FAMILY 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8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“Eugene </a:t>
            </a:r>
            <a:r>
              <a:rPr lang="en-US" dirty="0" err="1" smtClean="0">
                <a:solidFill>
                  <a:schemeClr val="bg1"/>
                </a:solidFill>
              </a:rPr>
              <a:t>Goostman</a:t>
            </a:r>
            <a:r>
              <a:rPr lang="en-US" dirty="0" smtClean="0">
                <a:solidFill>
                  <a:schemeClr val="bg1"/>
                </a:solidFill>
              </a:rPr>
              <a:t>”: a </a:t>
            </a:r>
            <a:r>
              <a:rPr lang="en-US" dirty="0" err="1" smtClean="0">
                <a:solidFill>
                  <a:schemeClr val="bg1"/>
                </a:solidFill>
              </a:rPr>
              <a:t>chatbot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4430"/>
            <a:ext cx="10515600" cy="48071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Scott:</a:t>
            </a:r>
            <a:r>
              <a:rPr lang="en-US" dirty="0">
                <a:solidFill>
                  <a:schemeClr val="bg1"/>
                </a:solidFill>
              </a:rPr>
              <a:t> Which is bigger, a shoebox or Mount Everest?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I can’t make a choice right now. I should think it out later. And I forgot to ask you where you are from…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How many legs does a camel have?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Something between 2 and 4. Maybe, three? :-))) By the way, I still don’t know your specialty – or, possibly, I’ve missed it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How many legs does a millipede have?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Just two, but Chernobyl mutants may have them up to five. I know you are supposed to trick me.</a:t>
            </a:r>
          </a:p>
          <a:p>
            <a:pPr marL="0" indent="0">
              <a:buNone/>
            </a:pPr>
            <a:endParaRPr lang="en-US" b="1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Scott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 No, I need to know that you’re not a </a:t>
            </a:r>
            <a:r>
              <a:rPr lang="en-US" dirty="0" err="1">
                <a:solidFill>
                  <a:schemeClr val="bg1"/>
                </a:solidFill>
              </a:rPr>
              <a:t>chatbot</a:t>
            </a:r>
            <a:r>
              <a:rPr lang="en-US" dirty="0">
                <a:solidFill>
                  <a:schemeClr val="bg1"/>
                </a:solidFill>
              </a:rPr>
              <a:t>. Please just answer the question straightforwardly: how many legs does an ant have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Eugene:</a:t>
            </a:r>
            <a:r>
              <a:rPr lang="en-US" dirty="0">
                <a:solidFill>
                  <a:schemeClr val="bg1"/>
                </a:solidFill>
              </a:rPr>
              <a:t> Something between 2 and 4. Maybe, three? :-))) Oh, what a fruitful conversation</a:t>
            </a:r>
            <a:r>
              <a:rPr lang="en-US" dirty="0" smtClean="0">
                <a:solidFill>
                  <a:schemeClr val="bg1"/>
                </a:solidFill>
              </a:rPr>
              <a:t>;-)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13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69900"/>
            <a:ext cx="9017000" cy="59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87" y="2669842"/>
            <a:ext cx="5052484" cy="20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79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couple of points Turing left out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>
                <a:solidFill>
                  <a:schemeClr val="bg1"/>
                </a:solidFill>
              </a:rPr>
              <a:t>embodied mind” </a:t>
            </a:r>
            <a:r>
              <a:rPr lang="en-US" dirty="0" smtClean="0">
                <a:solidFill>
                  <a:schemeClr val="bg1"/>
                </a:solidFill>
              </a:rPr>
              <a:t>objection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“necessity of evolution” objection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6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Searle’s “Chinese Room” Thought Experiment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Systems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Robot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Brain-Simulator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Combination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Other-Minds Reply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Many-Mansions Reply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Stelarc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 different sort of human/machine challenge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549" y="1825625"/>
            <a:ext cx="28549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229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Reading Assignment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Wednesday 9/6: Read Chapter 1 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35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7183" y="1081042"/>
            <a:ext cx="3662965" cy="48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0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>
            <a:normAutofit fontScale="62500" lnSpcReduction="20000"/>
          </a:bodyPr>
          <a:lstStyle/>
          <a:p>
            <a:pPr marL="0" indent="0" algn="ctr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Turing Test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Q: Please write me a sonnet on the subject of the Forth Bridge.</a:t>
            </a: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Count me out on this one. I never could write poetry.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Q: Add 34957 to 70764.</a:t>
            </a: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(Pause about 30 seconds and then give as answer) 105621.</a:t>
            </a:r>
          </a:p>
          <a:p>
            <a:pPr marL="0" indent="0" eaLnBrk="0" fontAlgn="base" hangingPunc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Q</a:t>
            </a:r>
            <a:r>
              <a:rPr lang="en-US" dirty="0">
                <a:solidFill>
                  <a:schemeClr val="bg1"/>
                </a:solidFill>
              </a:rPr>
              <a:t>: Do you play chess?</a:t>
            </a: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Yes.</a:t>
            </a:r>
          </a:p>
          <a:p>
            <a:pPr eaLnBrk="0" fontAlgn="base" hangingPunct="0"/>
            <a:endParaRPr lang="en-US" dirty="0">
              <a:solidFill>
                <a:schemeClr val="bg1"/>
              </a:solidFill>
            </a:endParaRPr>
          </a:p>
          <a:p>
            <a:pPr marL="0" indent="0" eaLnBrk="0" fontAlgn="base" hangingPunct="0">
              <a:buNone/>
            </a:pPr>
            <a:r>
              <a:rPr lang="en-US" dirty="0">
                <a:solidFill>
                  <a:schemeClr val="bg1"/>
                </a:solidFill>
              </a:rPr>
              <a:t>Q: I have K at my K1, and no other pieces. You have only K at K6 and R at R1. It is your move. What do you play?</a:t>
            </a:r>
          </a:p>
          <a:p>
            <a:pPr marL="0" indent="0" eaLnBrk="0" fontAlgn="base" hangingPunc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(After a pause of 15 seconds) R-R8 mate.</a:t>
            </a:r>
          </a:p>
          <a:p>
            <a:pPr eaLnBrk="0" fontAlgn="base" hangingPunct="0"/>
            <a:endParaRPr lang="en-US" dirty="0"/>
          </a:p>
          <a:p>
            <a:pPr eaLnBrk="0" fontAlgn="base" hangingPunct="0"/>
            <a:endParaRPr lang="en-US" dirty="0"/>
          </a:p>
          <a:p>
            <a:pPr eaLnBrk="0" fontAlgn="base" hangingPunct="0"/>
            <a:r>
              <a:rPr lang="en-US" dirty="0"/>
              <a:t>					-- from Turing, 1950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1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(Turing’s) Objections to the Turing Test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Theological Objection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“Heads in the Sand” Objection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Mathematical Objection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dirty="0">
                <a:solidFill>
                  <a:schemeClr val="bg1"/>
                </a:solidFill>
              </a:rPr>
              <a:t>Argument from Consciousness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Arguments from Various Disabilities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Lady Lovelace’s Objection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Argument from Continuity in the Nervous System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Argument from Informality of Behavior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Argument from ESP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6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Some Questions to Consider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The pragmatic question (What makes passing this test so hard?)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The flip side of the pragmatic question (What makes passing some versions of this test so weirdly easy?)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negatives? (Thinking beings that fail the Turing Test)</a:t>
            </a: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False positives? (Non-thinking things that pass)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Jane was invited to Jack’s birthday party.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She </a:t>
            </a:r>
            <a:r>
              <a:rPr lang="en-US" dirty="0">
                <a:solidFill>
                  <a:schemeClr val="bg1"/>
                </a:solidFill>
              </a:rPr>
              <a:t>wondered if he would like a kite.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She </a:t>
            </a:r>
            <a:r>
              <a:rPr lang="en-US" dirty="0">
                <a:solidFill>
                  <a:schemeClr val="bg1"/>
                </a:solidFill>
              </a:rPr>
              <a:t>went to her room and shook her piggy bank.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made no sound.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7" y="642283"/>
            <a:ext cx="10632142" cy="54895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In the first line of your sonnet which reads 'Shall I compare thee to a summer's day', would not 'a spring day' do as well or better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A: It wouldn't scan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How about 'a winter's day'? That would scan all </a:t>
            </a:r>
            <a:r>
              <a:rPr lang="en-US" dirty="0" smtClean="0">
                <a:solidFill>
                  <a:schemeClr val="bg1"/>
                </a:solidFill>
              </a:rPr>
              <a:t>right.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Yes, but nobody wants to be compared to a winter's day.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Would you say Mr. Pickwick reminded you of </a:t>
            </a:r>
            <a:r>
              <a:rPr lang="en-US" dirty="0" smtClean="0">
                <a:solidFill>
                  <a:schemeClr val="bg1"/>
                </a:solidFill>
              </a:rPr>
              <a:t>Christmas?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In a way.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Q: Yet Christmas is a winter's day, and I do not think Mr. Pickwick would mind the comparison.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: I don't think you're serious. By a winter's day one means a typical winter's day, rather than a special one like Christmas.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11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Let’s try a musical Turing test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5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490</Words>
  <Application>Microsoft Macintosh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Mangal</vt:lpstr>
      <vt:lpstr>Arial</vt:lpstr>
      <vt:lpstr>Office Theme</vt:lpstr>
      <vt:lpstr>The Turing Test</vt:lpstr>
      <vt:lpstr>Reading Assignment</vt:lpstr>
      <vt:lpstr>PowerPoint Presentation</vt:lpstr>
      <vt:lpstr>PowerPoint Presentation</vt:lpstr>
      <vt:lpstr>(Turing’s) Objections to the Turing Test</vt:lpstr>
      <vt:lpstr>Some Questions to Consider</vt:lpstr>
      <vt:lpstr>PowerPoint Presentation</vt:lpstr>
      <vt:lpstr>PowerPoint Presentation</vt:lpstr>
      <vt:lpstr>Let’s try a musical Turing test…</vt:lpstr>
      <vt:lpstr>Some Questions to Consider</vt:lpstr>
      <vt:lpstr>J J. Weizenbaum’s ELIZA program (1966) A typical conversation is the following: </vt:lpstr>
      <vt:lpstr>“Eugene Goostman”: a chatbot</vt:lpstr>
      <vt:lpstr>PowerPoint Presentation</vt:lpstr>
      <vt:lpstr>PowerPoint Presentation</vt:lpstr>
      <vt:lpstr>A couple of points Turing left out…</vt:lpstr>
      <vt:lpstr>Searle’s “Chinese Room” Thought Experiment</vt:lpstr>
      <vt:lpstr>Stelarc:  a different sort of human/machine challenge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40</cp:revision>
  <dcterms:created xsi:type="dcterms:W3CDTF">2017-08-27T18:15:55Z</dcterms:created>
  <dcterms:modified xsi:type="dcterms:W3CDTF">2017-09-01T02:20:58Z</dcterms:modified>
</cp:coreProperties>
</file>