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56" r:id="rId3"/>
    <p:sldId id="285" r:id="rId4"/>
    <p:sldId id="287" r:id="rId5"/>
    <p:sldId id="288" r:id="rId6"/>
    <p:sldId id="289" r:id="rId7"/>
    <p:sldId id="291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/>
    <p:restoredTop sz="95872"/>
  </p:normalViewPr>
  <p:slideViewPr>
    <p:cSldViewPr snapToGrid="0" snapToObjects="1">
      <p:cViewPr>
        <p:scale>
          <a:sx n="94" d="100"/>
          <a:sy n="94" d="100"/>
        </p:scale>
        <p:origin x="11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Let’s try a musical Turing test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469900"/>
            <a:ext cx="9017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87" y="2669842"/>
            <a:ext cx="5052484" cy="20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couple of points Turing left out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embodied mind” </a:t>
            </a:r>
            <a:r>
              <a:rPr lang="en-US" dirty="0" smtClean="0">
                <a:solidFill>
                  <a:schemeClr val="bg1"/>
                </a:solidFill>
              </a:rPr>
              <a:t>objection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“necessity of evolution” objection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Searle’s “Chinese Room” Thought Experiment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Systems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Robot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Brain-Simulator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Combination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Other-Minds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Many-Mansions Reply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Stelarc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 different sort of human/machine challenge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549" y="1825625"/>
            <a:ext cx="2854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883" y="1962102"/>
            <a:ext cx="435133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185" y="2729552"/>
            <a:ext cx="3439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S E N 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+      M O R E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---------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M O N E Y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Visualizing Problems as “Spaces”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idea of a “problem space”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Some tractable examples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Search strategies: the essential arsenal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Crucial issues in evaluating search algorithms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On beyond puzzles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Spaces: a General Definition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 set of </a:t>
            </a:r>
            <a:r>
              <a:rPr lang="en-US" i="1" dirty="0">
                <a:solidFill>
                  <a:schemeClr val="bg1"/>
                </a:solidFill>
              </a:rPr>
              <a:t>states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Special states: </a:t>
            </a:r>
            <a:r>
              <a:rPr lang="en-US" i="1" dirty="0">
                <a:solidFill>
                  <a:schemeClr val="bg1"/>
                </a:solidFill>
              </a:rPr>
              <a:t>initial state</a:t>
            </a:r>
            <a:r>
              <a:rPr lang="en-US" dirty="0">
                <a:solidFill>
                  <a:schemeClr val="bg1"/>
                </a:solidFill>
              </a:rPr>
              <a:t>(s), </a:t>
            </a:r>
            <a:r>
              <a:rPr lang="en-US" i="1" dirty="0">
                <a:solidFill>
                  <a:schemeClr val="bg1"/>
                </a:solidFill>
              </a:rPr>
              <a:t>goal state</a:t>
            </a:r>
            <a:r>
              <a:rPr lang="en-US" dirty="0">
                <a:solidFill>
                  <a:schemeClr val="bg1"/>
                </a:solidFill>
              </a:rPr>
              <a:t>(s) [Or perhaps a </a:t>
            </a:r>
            <a:r>
              <a:rPr lang="en-US" i="1" dirty="0">
                <a:solidFill>
                  <a:schemeClr val="bg1"/>
                </a:solidFill>
              </a:rPr>
              <a:t>goal test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i="1" dirty="0">
                <a:solidFill>
                  <a:schemeClr val="bg1"/>
                </a:solidFill>
              </a:rPr>
              <a:t>Successor function</a:t>
            </a:r>
            <a:r>
              <a:rPr lang="en-US" dirty="0">
                <a:solidFill>
                  <a:schemeClr val="bg1"/>
                </a:solidFill>
              </a:rPr>
              <a:t> (also called </a:t>
            </a:r>
            <a:r>
              <a:rPr lang="en-US" i="1" dirty="0">
                <a:solidFill>
                  <a:schemeClr val="bg1"/>
                </a:solidFill>
              </a:rPr>
              <a:t>operators</a:t>
            </a:r>
            <a:r>
              <a:rPr lang="en-US" dirty="0">
                <a:solidFill>
                  <a:schemeClr val="bg1"/>
                </a:solidFill>
              </a:rPr>
              <a:t> in the cognitive science literature)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 combination, these create a graph to search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85800"/>
            <a:ext cx="1148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8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Additional Things We Might Want to Know about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Constraints on operators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Costs of operators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Reversibility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Metrics for how close we might be to a solution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From Turing to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Reading 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Monday 9/11: </a:t>
            </a:r>
            <a:r>
              <a:rPr lang="en-US" dirty="0" smtClean="0">
                <a:solidFill>
                  <a:schemeClr val="bg1"/>
                </a:solidFill>
              </a:rPr>
              <a:t>Read Chapter </a:t>
            </a:r>
            <a:r>
              <a:rPr lang="en-US" dirty="0" smtClean="0">
                <a:solidFill>
                  <a:schemeClr val="bg1"/>
                </a:solidFill>
              </a:rPr>
              <a:t>3.1-3.5 </a:t>
            </a:r>
            <a:r>
              <a:rPr lang="en-US" dirty="0" smtClean="0">
                <a:solidFill>
                  <a:schemeClr val="bg1"/>
                </a:solidFill>
              </a:rPr>
              <a:t>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183" y="1081042"/>
            <a:ext cx="3662965" cy="487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(Turing’s) Objections to the Turing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Theological Objection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“Heads in the Sand” Objection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Mathematical Objection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Argument from Consciousness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Arguments from Various Disabilities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Lady Lovelace’s Objection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Argument from Continuity in the Nervous System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Argument from Informality of Behavior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Argument from ESP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Some Questions to Consider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pragmatic question (What makes passing this test so hard?)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flip side of the pragmatic question (What makes passing some versions of this test so weirdly easy?)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False negatives? (Thinking beings that fail the Turing Test)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False positives? (Non-thinking things that pass)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7" y="642283"/>
            <a:ext cx="10632142" cy="54895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Q: In the first line of your sonnet which reads 'Shall I compare thee to a summer's day', would not 'a spring day' do as well or better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A: It wouldn't scan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Q: How about 'a winter's day'? That would scan all </a:t>
            </a:r>
            <a:r>
              <a:rPr lang="en-US" dirty="0" smtClean="0">
                <a:solidFill>
                  <a:schemeClr val="bg1"/>
                </a:solidFill>
              </a:rPr>
              <a:t>right.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Yes, but nobody wants to be compared to a winter's day.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Q: Would you say Mr. Pickwick reminded you of </a:t>
            </a:r>
            <a:r>
              <a:rPr lang="en-US" dirty="0" smtClean="0">
                <a:solidFill>
                  <a:schemeClr val="bg1"/>
                </a:solidFill>
              </a:rPr>
              <a:t>Christmas?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In a way.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Q: Yet Christmas is a winter's day, and I do not think Mr. Pickwick would mind the comparison.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I don't think you're serious. By a winter's day one means a typical winter's day, rather than a special one like Christmas.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120951" cy="685752"/>
          </a:xfrm>
        </p:spPr>
        <p:txBody>
          <a:bodyPr>
            <a:normAutofit fontScale="90000"/>
          </a:bodyPr>
          <a:lstStyle/>
          <a:p>
            <a:pPr eaLnBrk="0" fontAlgn="base" hangingPunct="0"/>
            <a:r>
              <a:rPr lang="en-US" b="1" i="1" dirty="0" smtClean="0"/>
              <a:t>J</a:t>
            </a:r>
            <a:r>
              <a:rPr lang="en-US" b="1" i="1" dirty="0">
                <a:solidFill>
                  <a:schemeClr val="bg1"/>
                </a:solidFill>
              </a:rPr>
              <a:t/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sz="3100" b="1" i="1" dirty="0" smtClean="0">
                <a:solidFill>
                  <a:schemeClr val="bg1"/>
                </a:solidFill>
              </a:rPr>
              <a:t>J</a:t>
            </a:r>
            <a:r>
              <a:rPr lang="en-US" sz="3100" b="1" i="1" dirty="0">
                <a:solidFill>
                  <a:schemeClr val="bg1"/>
                </a:solidFill>
              </a:rPr>
              <a:t>. </a:t>
            </a:r>
            <a:r>
              <a:rPr lang="en-US" sz="3100" b="1" i="1" dirty="0" err="1">
                <a:solidFill>
                  <a:schemeClr val="bg1"/>
                </a:solidFill>
              </a:rPr>
              <a:t>Weizenbaum’s</a:t>
            </a:r>
            <a:r>
              <a:rPr lang="en-US" sz="3100" b="1" i="1" dirty="0">
                <a:solidFill>
                  <a:schemeClr val="bg1"/>
                </a:solidFill>
              </a:rPr>
              <a:t> ELIZA program (1966)</a:t>
            </a:r>
            <a:r>
              <a:rPr lang="en-US" sz="3100" i="1" dirty="0">
                <a:solidFill>
                  <a:schemeClr val="bg1"/>
                </a:solidFill>
              </a:rPr>
              <a:t/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A typical conversation is the following:</a:t>
            </a:r>
            <a:r>
              <a:rPr lang="en-US" sz="3100" dirty="0">
                <a:solidFill>
                  <a:schemeClr val="bg1"/>
                </a:solidFill>
              </a:rPr>
              <a:t/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70782"/>
            <a:ext cx="10503089" cy="4684357"/>
          </a:xfrm>
        </p:spPr>
        <p:txBody>
          <a:bodyPr>
            <a:normAutofit fontScale="62500" lnSpcReduction="20000"/>
          </a:bodyPr>
          <a:lstStyle/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Men are all alike.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IN WHAT WAY?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They're always bugging us about something or other.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CAN YOU THINK OF A SPECIFIC EXAMPLE?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Well, my boyfriend made me come here.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YOUR BOYFRIEND MADE YOU COME HERE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He says I'm depressed much of the time.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I AM SORRY TO HEAR YOU ARE DEPRESSED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It's true. I am unhappy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DO </a:t>
            </a:r>
            <a:r>
              <a:rPr lang="en-US" dirty="0">
                <a:solidFill>
                  <a:schemeClr val="bg1"/>
                </a:solidFill>
              </a:rPr>
              <a:t>YOU THINK COMING HERE WILL HELP YOU </a:t>
            </a:r>
            <a:r>
              <a:rPr lang="en-US" dirty="0" smtClean="0">
                <a:solidFill>
                  <a:schemeClr val="bg1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TO BE UNHAPPY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I need some help, that much seems certain.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WHAT WOULD IT MEAN TO YOU IF YOU GOT SOME HELP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Perhaps I could learn to get along with my mother.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TELL ME MORE ABOUT YOUR FAMILY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“Eugene </a:t>
            </a:r>
            <a:r>
              <a:rPr lang="en-US" dirty="0" err="1" smtClean="0">
                <a:solidFill>
                  <a:schemeClr val="bg1"/>
                </a:solidFill>
              </a:rPr>
              <a:t>Goostman</a:t>
            </a:r>
            <a:r>
              <a:rPr lang="en-US" dirty="0" smtClean="0">
                <a:solidFill>
                  <a:schemeClr val="bg1"/>
                </a:solidFill>
              </a:rPr>
              <a:t>”: a </a:t>
            </a:r>
            <a:r>
              <a:rPr lang="en-US" dirty="0" err="1" smtClean="0">
                <a:solidFill>
                  <a:schemeClr val="bg1"/>
                </a:solidFill>
              </a:rPr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430"/>
            <a:ext cx="10515600" cy="48071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Scott:</a:t>
            </a:r>
            <a:r>
              <a:rPr lang="en-US" dirty="0">
                <a:solidFill>
                  <a:schemeClr val="bg1"/>
                </a:solidFill>
              </a:rPr>
              <a:t> Which is bigger, a shoebox or Mount Everest?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Eugene:</a:t>
            </a:r>
            <a:r>
              <a:rPr lang="en-US" dirty="0">
                <a:solidFill>
                  <a:schemeClr val="bg1"/>
                </a:solidFill>
              </a:rPr>
              <a:t> I can’t make a choice right now. I should think it out later. And I forgot to ask you where you are from…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Scott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 How many legs does a camel have?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Eugene:</a:t>
            </a:r>
            <a:r>
              <a:rPr lang="en-US" dirty="0">
                <a:solidFill>
                  <a:schemeClr val="bg1"/>
                </a:solidFill>
              </a:rPr>
              <a:t> Something between 2 and 4. Maybe, three? :-))) By the way, I still don’t know your specialty – or, possibly, I’ve missed it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Scott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 How many legs does a millipede have?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Eugene:</a:t>
            </a:r>
            <a:r>
              <a:rPr lang="en-US" dirty="0">
                <a:solidFill>
                  <a:schemeClr val="bg1"/>
                </a:solidFill>
              </a:rPr>
              <a:t> Just two, but Chernobyl mutants may have them up to five. I know you are supposed to trick me.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Scott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 No, I need to know that you’re not a </a:t>
            </a:r>
            <a:r>
              <a:rPr lang="en-US" dirty="0" err="1">
                <a:solidFill>
                  <a:schemeClr val="bg1"/>
                </a:solidFill>
              </a:rPr>
              <a:t>chatbot</a:t>
            </a:r>
            <a:r>
              <a:rPr lang="en-US" dirty="0">
                <a:solidFill>
                  <a:schemeClr val="bg1"/>
                </a:solidFill>
              </a:rPr>
              <a:t>. Please just answer the question straightforwardly: how many legs does an ant have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Eugene:</a:t>
            </a:r>
            <a:r>
              <a:rPr lang="en-US" dirty="0">
                <a:solidFill>
                  <a:schemeClr val="bg1"/>
                </a:solidFill>
              </a:rPr>
              <a:t> Something between 2 and 4. Maybe, three? :-))) Oh, what a fruitful conversation</a:t>
            </a:r>
            <a:r>
              <a:rPr lang="en-US" dirty="0" smtClean="0">
                <a:solidFill>
                  <a:schemeClr val="bg1"/>
                </a:solidFill>
              </a:rPr>
              <a:t>;-)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11591</TotalTime>
  <Words>435</Words>
  <Application>Microsoft Macintosh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Courier</vt:lpstr>
      <vt:lpstr>Mangal</vt:lpstr>
      <vt:lpstr>Arial</vt:lpstr>
      <vt:lpstr>Office Theme</vt:lpstr>
      <vt:lpstr>Let’s try a musical Turing test…</vt:lpstr>
      <vt:lpstr>From Turing to Search</vt:lpstr>
      <vt:lpstr>Reading Assignment</vt:lpstr>
      <vt:lpstr>PowerPoint Presentation</vt:lpstr>
      <vt:lpstr>(Turing’s) Objections to the Turing Test</vt:lpstr>
      <vt:lpstr>Some Questions to Consider</vt:lpstr>
      <vt:lpstr>PowerPoint Presentation</vt:lpstr>
      <vt:lpstr>J J. Weizenbaum’s ELIZA program (1966) A typical conversation is the following: </vt:lpstr>
      <vt:lpstr>“Eugene Goostman”: a chatbot</vt:lpstr>
      <vt:lpstr>PowerPoint Presentation</vt:lpstr>
      <vt:lpstr>PowerPoint Presentation</vt:lpstr>
      <vt:lpstr>A couple of points Turing left out…</vt:lpstr>
      <vt:lpstr>Searle’s “Chinese Room” Thought Experiment</vt:lpstr>
      <vt:lpstr>Stelarc:  a different sort of human/machine challenge</vt:lpstr>
      <vt:lpstr>PowerPoint Presentation</vt:lpstr>
      <vt:lpstr>Visualizing Problems as “Spaces”</vt:lpstr>
      <vt:lpstr>Problem Spaces: a General Definition</vt:lpstr>
      <vt:lpstr>PowerPoint Presentation</vt:lpstr>
      <vt:lpstr>Additional Things We Might Want to Know about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46</cp:revision>
  <dcterms:created xsi:type="dcterms:W3CDTF">2017-08-27T18:15:55Z</dcterms:created>
  <dcterms:modified xsi:type="dcterms:W3CDTF">2017-09-07T21:02:56Z</dcterms:modified>
</cp:coreProperties>
</file>