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1"/>
    <p:restoredTop sz="95872"/>
  </p:normalViewPr>
  <p:slideViewPr>
    <p:cSldViewPr snapToGrid="0" snapToObjects="1">
      <p:cViewPr>
        <p:scale>
          <a:sx n="97" d="100"/>
          <a:sy n="97" d="100"/>
        </p:scale>
        <p:origin x="104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09F0-6685-134E-9BE2-1C41183F9C09}" type="datetimeFigureOut">
              <a:rPr lang="en-US" smtClean="0"/>
              <a:t>9/10/17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72685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Spaces and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en-US" dirty="0" smtClean="0">
                <a:solidFill>
                  <a:schemeClr val="bg1"/>
                </a:solidFill>
              </a:rPr>
              <a:t>CSCI 3202, Fall 2017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Prof. Mike Eisenberg</a:t>
            </a:r>
          </a:p>
          <a:p>
            <a:r>
              <a:rPr lang="en-US" i="1" dirty="0" err="1" smtClean="0">
                <a:solidFill>
                  <a:schemeClr val="bg1"/>
                </a:solidFill>
              </a:rPr>
              <a:t>duck@cs.colorado.edu</a:t>
            </a:r>
            <a:endParaRPr lang="en-US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Depth-First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Depth-First-Search [Nodes]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IF there are no more nodes 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THEN FAIL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ELSE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ThisNode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Wingdings" charset="2"/>
              </a:rPr>
              <a:t>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First (Nodes)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	IF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ThisNode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is the goal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		THEN Return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ThisNode</a:t>
            </a:r>
            <a:endParaRPr lang="en-US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		ELSE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		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ChildNodes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Wingdings" charset="2"/>
              </a:rPr>
              <a:t>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Children (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ThisNode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		 Depth-First-Search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   (Append-to-Front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ChildNodes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 Rest (Nodes))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4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Breadth-First 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Breadth-First-Search [Nodes]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IF there are no more nodes 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THEN FAIL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ELSE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ThisNode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Wingdings" charset="2"/>
              </a:rPr>
              <a:t>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First (Nodes)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	IF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ThisNode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is the goal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		THEN Return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ThisNode</a:t>
            </a:r>
            <a:endParaRPr lang="en-US" dirty="0" smtClean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		ELSE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		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ChildNodes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  <a:sym typeface="Wingdings" charset="2"/>
              </a:rPr>
              <a:t>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Children (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ThisNode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				 Breadth-First-Search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  (Append-to-Front Rest (Nodes)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                                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ChildNodes</a:t>
            </a:r>
            <a:r>
              <a:rPr lang="en-US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)</a:t>
            </a:r>
          </a:p>
          <a:p>
            <a:endParaRPr lang="en-US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15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Reading Assignment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For Monday 9/11: Read Chapter 3.1-3.5 in Russell and </a:t>
            </a:r>
            <a:r>
              <a:rPr lang="en-US" dirty="0" err="1" smtClean="0">
                <a:solidFill>
                  <a:schemeClr val="bg1"/>
                </a:solidFill>
              </a:rPr>
              <a:t>Norvig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3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9883" y="1962102"/>
            <a:ext cx="4351338" cy="43513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0185" y="2729552"/>
            <a:ext cx="34392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  S E N D</a:t>
            </a:r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+      M O R E</a:t>
            </a: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---------</a:t>
            </a:r>
          </a:p>
          <a:p>
            <a:r>
              <a:rPr lang="en-US" sz="28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    M O N E Y</a:t>
            </a:r>
            <a:endParaRPr lang="en-US" sz="2800" dirty="0">
              <a:solidFill>
                <a:schemeClr val="bg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06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Visualizing Problems as “Spaces”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The idea of a “problem space”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Some tractable examples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Search strategies: the essential arsenal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Crucial issues in evaluating search algorithms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On beyond puzzles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1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Problem Spaces: a General Definition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A set of </a:t>
            </a:r>
            <a:r>
              <a:rPr lang="en-US" i="1" dirty="0">
                <a:solidFill>
                  <a:schemeClr val="bg1"/>
                </a:solidFill>
              </a:rPr>
              <a:t>states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Special states: </a:t>
            </a:r>
            <a:r>
              <a:rPr lang="en-US" i="1" dirty="0">
                <a:solidFill>
                  <a:schemeClr val="bg1"/>
                </a:solidFill>
              </a:rPr>
              <a:t>initial state</a:t>
            </a:r>
            <a:r>
              <a:rPr lang="en-US" dirty="0">
                <a:solidFill>
                  <a:schemeClr val="bg1"/>
                </a:solidFill>
              </a:rPr>
              <a:t>(s), </a:t>
            </a:r>
            <a:r>
              <a:rPr lang="en-US" i="1" dirty="0">
                <a:solidFill>
                  <a:schemeClr val="bg1"/>
                </a:solidFill>
              </a:rPr>
              <a:t>goal state</a:t>
            </a:r>
            <a:r>
              <a:rPr lang="en-US" dirty="0">
                <a:solidFill>
                  <a:schemeClr val="bg1"/>
                </a:solidFill>
              </a:rPr>
              <a:t>(s) [Or perhaps a </a:t>
            </a:r>
            <a:r>
              <a:rPr lang="en-US" i="1" dirty="0">
                <a:solidFill>
                  <a:schemeClr val="bg1"/>
                </a:solidFill>
              </a:rPr>
              <a:t>goal test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pPr fontAlgn="base"/>
            <a:r>
              <a:rPr lang="en-US" i="1" dirty="0">
                <a:solidFill>
                  <a:schemeClr val="bg1"/>
                </a:solidFill>
              </a:rPr>
              <a:t>Successor function</a:t>
            </a:r>
            <a:r>
              <a:rPr lang="en-US" dirty="0">
                <a:solidFill>
                  <a:schemeClr val="bg1"/>
                </a:solidFill>
              </a:rPr>
              <a:t> (also called </a:t>
            </a:r>
            <a:r>
              <a:rPr lang="en-US" i="1" dirty="0">
                <a:solidFill>
                  <a:schemeClr val="bg1"/>
                </a:solidFill>
              </a:rPr>
              <a:t>operators</a:t>
            </a:r>
            <a:r>
              <a:rPr lang="en-US" dirty="0">
                <a:solidFill>
                  <a:schemeClr val="bg1"/>
                </a:solidFill>
              </a:rPr>
              <a:t> in the cognitive science literature)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In combination, these create a graph to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685800"/>
            <a:ext cx="11480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8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Additional Things We Might Want to Know about Problems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Constraints on operators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Costs of operators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Reversibility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Metrics for how close we might be to a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2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Analyzing Search Algorithms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Completeness (will we solve the problem?)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Optimality(how good is our solution?)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Time (how long will it take us to find a solution?)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Space (how much memory will it take?)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75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Uninformed (“Weak”) Search: the Basic Repertoire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>
                <a:solidFill>
                  <a:schemeClr val="bg1"/>
                </a:solidFill>
              </a:rPr>
              <a:t>Depth-first search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Breadth-first </a:t>
            </a:r>
            <a:r>
              <a:rPr lang="en-US" dirty="0">
                <a:solidFill>
                  <a:schemeClr val="bg1"/>
                </a:solidFill>
              </a:rPr>
              <a:t>search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Iterative-deepening depth-first search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Bidirectional </a:t>
            </a:r>
            <a:r>
              <a:rPr lang="en-US" dirty="0" smtClean="0">
                <a:solidFill>
                  <a:schemeClr val="bg1"/>
                </a:solidFill>
              </a:rPr>
              <a:t>search</a:t>
            </a:r>
          </a:p>
          <a:p>
            <a:pPr marL="0" indent="0" fontAlgn="base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12180</TotalTime>
  <Words>219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</vt:lpstr>
      <vt:lpstr>Wingdings</vt:lpstr>
      <vt:lpstr>Office Theme</vt:lpstr>
      <vt:lpstr>Problem Spaces and Search</vt:lpstr>
      <vt:lpstr>Reading Assignment</vt:lpstr>
      <vt:lpstr>PowerPoint Presentation</vt:lpstr>
      <vt:lpstr>Visualizing Problems as “Spaces”</vt:lpstr>
      <vt:lpstr>Problem Spaces: a General Definition</vt:lpstr>
      <vt:lpstr>PowerPoint Presentation</vt:lpstr>
      <vt:lpstr>Additional Things We Might Want to Know about Problems</vt:lpstr>
      <vt:lpstr>Analyzing Search Algorithms</vt:lpstr>
      <vt:lpstr>Uninformed (“Weak”) Search: the Basic Repertoire</vt:lpstr>
      <vt:lpstr>Depth-First Search</vt:lpstr>
      <vt:lpstr>Breadth-First Search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Philosophy and Foundations</dc:title>
  <dc:creator>Microsoft Office User</dc:creator>
  <cp:lastModifiedBy>Microsoft Office User</cp:lastModifiedBy>
  <cp:revision>49</cp:revision>
  <dcterms:created xsi:type="dcterms:W3CDTF">2017-08-27T18:15:55Z</dcterms:created>
  <dcterms:modified xsi:type="dcterms:W3CDTF">2017-09-11T14:14:41Z</dcterms:modified>
</cp:coreProperties>
</file>