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2"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3" r:id="rId18"/>
    <p:sldId id="324" r:id="rId19"/>
    <p:sldId id="327" r:id="rId20"/>
    <p:sldId id="328" r:id="rId21"/>
    <p:sldId id="329" r:id="rId22"/>
    <p:sldId id="330" r:id="rId23"/>
    <p:sldId id="325" r:id="rId24"/>
    <p:sldId id="32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95872"/>
  </p:normalViewPr>
  <p:slideViewPr>
    <p:cSldViewPr snapToGrid="0" snapToObjects="1">
      <p:cViewPr>
        <p:scale>
          <a:sx n="100" d="100"/>
          <a:sy n="100" d="100"/>
        </p:scale>
        <p:origin x="88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742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42913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00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3724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4794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F09F0-6685-134E-9BE2-1C41183F9C09}" type="datetimeFigureOut">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5393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F09F0-6685-134E-9BE2-1C41183F9C09}" type="datetimeFigureOut">
              <a:rPr lang="en-US" smtClean="0"/>
              <a:t>9/10/17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8591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F09F0-6685-134E-9BE2-1C41183F9C09}" type="datetimeFigureOut">
              <a:rPr lang="en-US" smtClean="0"/>
              <a:t>9/10/17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933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F09F0-6685-134E-9BE2-1C41183F9C09}" type="datetimeFigureOut">
              <a:rPr lang="en-US" smtClean="0"/>
              <a:t>9/10/17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1010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2315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920051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09F0-6685-134E-9BE2-1C41183F9C09}" type="datetimeFigureOut">
              <a:rPr lang="en-US" smtClean="0"/>
              <a:t>9/10/17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443CD-A3A3-0E4C-A0E0-E92FEFFD023B}" type="slidenum">
              <a:rPr lang="en-US" smtClean="0"/>
              <a:t>‹#›</a:t>
            </a:fld>
            <a:endParaRPr lang="en-US"/>
          </a:p>
        </p:txBody>
      </p:sp>
    </p:spTree>
    <p:extLst>
      <p:ext uri="{BB962C8B-B14F-4D97-AF65-F5344CB8AC3E}">
        <p14:creationId xmlns:p14="http://schemas.microsoft.com/office/powerpoint/2010/main" val="133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26854"/>
          </a:xfrm>
        </p:spPr>
        <p:txBody>
          <a:bodyPr>
            <a:normAutofit/>
          </a:bodyPr>
          <a:lstStyle/>
          <a:p>
            <a:r>
              <a:rPr lang="en-US" dirty="0" smtClean="0">
                <a:solidFill>
                  <a:schemeClr val="bg1"/>
                </a:solidFill>
              </a:rPr>
              <a:t>Informed Search</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CS</a:t>
            </a:r>
            <a:r>
              <a:rPr lang="en-US" dirty="0" smtClean="0">
                <a:solidFill>
                  <a:schemeClr val="bg1"/>
                </a:solidFill>
              </a:rPr>
              <a:t>CSCI 3202, Fall 2017</a:t>
            </a:r>
          </a:p>
          <a:p>
            <a:r>
              <a:rPr lang="en-US" dirty="0" smtClean="0">
                <a:solidFill>
                  <a:schemeClr val="bg1"/>
                </a:solidFill>
              </a:rPr>
              <a:t>Prof. Mike Eisenberg</a:t>
            </a:r>
          </a:p>
          <a:p>
            <a:r>
              <a:rPr lang="en-US" i="1" dirty="0" err="1" smtClean="0">
                <a:solidFill>
                  <a:schemeClr val="bg1"/>
                </a:solidFill>
              </a:rPr>
              <a:t>duck@cs.colorado.edu</a:t>
            </a:r>
            <a:endParaRPr lang="en-US" i="1" dirty="0" smtClean="0">
              <a:solidFill>
                <a:schemeClr val="bg1"/>
              </a:solidFill>
            </a:endParaRPr>
          </a:p>
        </p:txBody>
      </p:sp>
    </p:spTree>
    <p:extLst>
      <p:ext uri="{BB962C8B-B14F-4D97-AF65-F5344CB8AC3E}">
        <p14:creationId xmlns:p14="http://schemas.microsoft.com/office/powerpoint/2010/main" val="165930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chemeClr val="bg1"/>
                </a:solidFill>
                <a:latin typeface="Courier" charset="0"/>
                <a:ea typeface="Courier" charset="0"/>
                <a:cs typeface="Courier" charset="0"/>
              </a:rPr>
              <a:t> </a:t>
            </a:r>
            <a:r>
              <a:rPr lang="en-US" dirty="0" err="1" smtClean="0">
                <a:solidFill>
                  <a:schemeClr val="bg1"/>
                </a:solidFill>
                <a:latin typeface="Courier" charset="0"/>
                <a:ea typeface="Courier" charset="0"/>
                <a:cs typeface="Courier" charset="0"/>
              </a:rPr>
              <a:t>AStar</a:t>
            </a:r>
            <a:r>
              <a:rPr lang="en-US" dirty="0" smtClean="0">
                <a:solidFill>
                  <a:schemeClr val="bg1"/>
                </a:solidFill>
                <a:latin typeface="Courier" charset="0"/>
                <a:ea typeface="Courier" charset="0"/>
                <a:cs typeface="Courier" charset="0"/>
              </a:rPr>
              <a:t>-Best-First-Search </a:t>
            </a:r>
            <a:r>
              <a:rPr lang="en-US" dirty="0">
                <a:solidFill>
                  <a:schemeClr val="bg1"/>
                </a:solidFill>
                <a:latin typeface="Courier" charset="0"/>
                <a:ea typeface="Courier" charset="0"/>
                <a:cs typeface="Courier" charset="0"/>
              </a:rPr>
              <a:t>[Nodes]</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IF there are no more nodes THEN FAIL</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 &lt;--  First(Nodes)</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IF </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 is the goal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THEN return </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ELSE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ChildNodes</a:t>
            </a:r>
            <a:r>
              <a:rPr lang="en-US" dirty="0">
                <a:solidFill>
                  <a:schemeClr val="bg1"/>
                </a:solidFill>
                <a:latin typeface="Courier" charset="0"/>
                <a:ea typeface="Courier" charset="0"/>
                <a:cs typeface="Courier" charset="0"/>
              </a:rPr>
              <a:t> &lt;-- Children(</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Astar</a:t>
            </a:r>
            <a:r>
              <a:rPr lang="en-US" dirty="0">
                <a:solidFill>
                  <a:schemeClr val="bg1"/>
                </a:solidFill>
                <a:latin typeface="Courier" charset="0"/>
                <a:ea typeface="Courier" charset="0"/>
                <a:cs typeface="Courier" charset="0"/>
              </a:rPr>
              <a:t>-Best-First-Search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(Sort-by-Lowest-Cost-plus-Estimate</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ChildNodes</a:t>
            </a:r>
            <a:r>
              <a:rPr lang="en-US" dirty="0">
                <a:solidFill>
                  <a:schemeClr val="bg1"/>
                </a:solidFill>
                <a:latin typeface="Courier" charset="0"/>
                <a:ea typeface="Courier" charset="0"/>
                <a:cs typeface="Courier" charset="0"/>
              </a:rPr>
              <a:t>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Remove-Node(</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 Nodes))</a:t>
            </a:r>
            <a:r>
              <a:rPr lang="en-US" dirty="0">
                <a:solidFill>
                  <a:schemeClr val="bg1"/>
                </a:solidFill>
                <a:latin typeface="Courier" charset="0"/>
                <a:ea typeface="Courier" charset="0"/>
                <a:cs typeface="Courier" charset="0"/>
              </a:rPr>
              <a:t> </a:t>
            </a:r>
          </a:p>
        </p:txBody>
      </p:sp>
    </p:spTree>
    <p:extLst>
      <p:ext uri="{BB962C8B-B14F-4D97-AF65-F5344CB8AC3E}">
        <p14:creationId xmlns:p14="http://schemas.microsoft.com/office/powerpoint/2010/main" val="108012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 few handy heuristics for search</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Redefine the “edges” (moves) of the problem graph, as by chunking (e.g., Rubik’s cube)</a:t>
            </a:r>
            <a:endParaRPr lang="en-US" dirty="0">
              <a:solidFill>
                <a:schemeClr val="bg1"/>
              </a:solidFill>
            </a:endParaRPr>
          </a:p>
          <a:p>
            <a:pPr fontAlgn="base"/>
            <a:r>
              <a:rPr lang="en-US" dirty="0">
                <a:solidFill>
                  <a:schemeClr val="bg1"/>
                </a:solidFill>
              </a:rPr>
              <a:t>Eliminate chunks of the problem graph, as by constraints (e.g., SEND+MORE = MONEY problem)</a:t>
            </a:r>
            <a:endParaRPr lang="en-US" dirty="0">
              <a:solidFill>
                <a:schemeClr val="bg1"/>
              </a:solidFill>
            </a:endParaRPr>
          </a:p>
          <a:p>
            <a:pPr fontAlgn="base"/>
            <a:r>
              <a:rPr lang="en-US" dirty="0">
                <a:solidFill>
                  <a:schemeClr val="bg1"/>
                </a:solidFill>
              </a:rPr>
              <a:t>Decompose the problem into </a:t>
            </a:r>
            <a:r>
              <a:rPr lang="en-US" dirty="0" err="1">
                <a:solidFill>
                  <a:schemeClr val="bg1"/>
                </a:solidFill>
              </a:rPr>
              <a:t>subproblems</a:t>
            </a:r>
            <a:r>
              <a:rPr lang="en-US" dirty="0">
                <a:solidFill>
                  <a:schemeClr val="bg1"/>
                </a:solidFill>
              </a:rPr>
              <a:t>  (Rubik’s cube again; or Rush Hour)</a:t>
            </a:r>
            <a:endParaRPr lang="en-US" dirty="0">
              <a:solidFill>
                <a:schemeClr val="bg1"/>
              </a:solidFill>
            </a:endParaRPr>
          </a:p>
          <a:p>
            <a:endParaRPr lang="en-US" dirty="0"/>
          </a:p>
        </p:txBody>
      </p:sp>
    </p:spTree>
    <p:extLst>
      <p:ext uri="{BB962C8B-B14F-4D97-AF65-F5344CB8AC3E}">
        <p14:creationId xmlns:p14="http://schemas.microsoft.com/office/powerpoint/2010/main" val="179462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Means-Ends Analysis</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a:solidFill>
                  <a:schemeClr val="bg1"/>
                </a:solidFill>
              </a:rPr>
              <a:t>A technique for finding the next step to </a:t>
            </a:r>
            <a:r>
              <a:rPr lang="en-US" dirty="0" smtClean="0">
                <a:solidFill>
                  <a:schemeClr val="bg1"/>
                </a:solidFill>
              </a:rPr>
              <a:t>take in </a:t>
            </a:r>
            <a:r>
              <a:rPr lang="en-US" dirty="0">
                <a:solidFill>
                  <a:schemeClr val="bg1"/>
                </a:solidFill>
              </a:rPr>
              <a:t>a search process. Here, we find the </a:t>
            </a:r>
            <a:r>
              <a:rPr lang="en-US" dirty="0" smtClean="0">
                <a:solidFill>
                  <a:schemeClr val="bg1"/>
                </a:solidFill>
              </a:rPr>
              <a:t>most important </a:t>
            </a:r>
            <a:r>
              <a:rPr lang="en-US" dirty="0">
                <a:solidFill>
                  <a:schemeClr val="bg1"/>
                </a:solidFill>
              </a:rPr>
              <a:t>difference between our current </a:t>
            </a:r>
            <a:r>
              <a:rPr lang="en-US" dirty="0" smtClean="0">
                <a:solidFill>
                  <a:schemeClr val="bg1"/>
                </a:solidFill>
              </a:rPr>
              <a:t>state and </a:t>
            </a:r>
            <a:r>
              <a:rPr lang="en-US" dirty="0">
                <a:solidFill>
                  <a:schemeClr val="bg1"/>
                </a:solidFill>
              </a:rPr>
              <a:t>the goal state and use that </a:t>
            </a:r>
            <a:r>
              <a:rPr lang="en-US" dirty="0" smtClean="0">
                <a:solidFill>
                  <a:schemeClr val="bg1"/>
                </a:solidFill>
              </a:rPr>
              <a:t>difference (recursively</a:t>
            </a:r>
            <a:r>
              <a:rPr lang="en-US" dirty="0">
                <a:solidFill>
                  <a:schemeClr val="bg1"/>
                </a:solidFill>
              </a:rPr>
              <a:t>) to dictate our next move.  </a:t>
            </a:r>
            <a:endParaRPr lang="en-US" dirty="0">
              <a:solidFill>
                <a:schemeClr val="bg1"/>
              </a:solidFill>
            </a:endParaRPr>
          </a:p>
          <a:p>
            <a:endParaRPr lang="en-US" dirty="0"/>
          </a:p>
        </p:txBody>
      </p:sp>
    </p:spTree>
    <p:extLst>
      <p:ext uri="{BB962C8B-B14F-4D97-AF65-F5344CB8AC3E}">
        <p14:creationId xmlns:p14="http://schemas.microsoft.com/office/powerpoint/2010/main" val="39933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647988"/>
            <a:ext cx="10515600" cy="5351030"/>
          </a:xfrm>
        </p:spPr>
        <p:txBody>
          <a:bodyPr>
            <a:normAutofit fontScale="92500" lnSpcReduction="20000"/>
          </a:bodyPr>
          <a:lstStyle/>
          <a:p>
            <a:pPr eaLnBrk="0" fontAlgn="base" hangingPunct="0"/>
            <a:r>
              <a:rPr lang="en-US" dirty="0">
                <a:solidFill>
                  <a:schemeClr val="bg1"/>
                </a:solidFill>
              </a:rPr>
              <a:t>To SOLVE a problem: If the current state is the goal state, then we’re done. If not, first REDUCE the difference between the current state and goal state to produce a new current state. Then SOLVE the problem from the (presumably better) current state and the original goal.</a:t>
            </a:r>
            <a:endParaRPr lang="en-US" dirty="0">
              <a:solidFill>
                <a:schemeClr val="bg1"/>
              </a:solidFill>
            </a:endParaRPr>
          </a:p>
          <a:p>
            <a:pPr eaLnBrk="0" fontAlgn="base" hangingPunct="0"/>
            <a:endParaRPr lang="en-US" dirty="0">
              <a:solidFill>
                <a:schemeClr val="bg1"/>
              </a:solidFill>
            </a:endParaRPr>
          </a:p>
          <a:p>
            <a:pPr eaLnBrk="0" fontAlgn="base" hangingPunct="0"/>
            <a:r>
              <a:rPr lang="en-US" dirty="0">
                <a:solidFill>
                  <a:schemeClr val="bg1"/>
                </a:solidFill>
              </a:rPr>
              <a:t>To REDUCE the difference between the current state and the goal state, find the most important difference between the current state and the goal state. Find an operator that tends to reduce that difference, and APPLY that operator to the current state. </a:t>
            </a:r>
            <a:endParaRPr lang="en-US" dirty="0">
              <a:solidFill>
                <a:schemeClr val="bg1"/>
              </a:solidFill>
            </a:endParaRPr>
          </a:p>
          <a:p>
            <a:pPr eaLnBrk="0" fontAlgn="base" hangingPunct="0"/>
            <a:endParaRPr lang="en-US" dirty="0">
              <a:solidFill>
                <a:schemeClr val="bg1"/>
              </a:solidFill>
            </a:endParaRPr>
          </a:p>
          <a:p>
            <a:pPr eaLnBrk="0" fontAlgn="base" hangingPunct="0"/>
            <a:r>
              <a:rPr lang="en-US" dirty="0">
                <a:solidFill>
                  <a:schemeClr val="bg1"/>
                </a:solidFill>
              </a:rPr>
              <a:t>To APPLY an operator to the current state, see if there are any differences between the current state and any preconditions for the operator. If there are, REDUCE the difference between the current state and the preconditions for the operator. If not return the result of </a:t>
            </a:r>
            <a:r>
              <a:rPr lang="en-US" dirty="0" err="1">
                <a:solidFill>
                  <a:schemeClr val="bg1"/>
                </a:solidFill>
              </a:rPr>
              <a:t>APPLYing</a:t>
            </a:r>
            <a:r>
              <a:rPr lang="en-US" dirty="0">
                <a:solidFill>
                  <a:schemeClr val="bg1"/>
                </a:solidFill>
              </a:rPr>
              <a:t> the operator directly to the current state.</a:t>
            </a:r>
            <a:endParaRPr lang="en-US" dirty="0">
              <a:solidFill>
                <a:schemeClr val="bg1"/>
              </a:solidFill>
            </a:endParaRPr>
          </a:p>
          <a:p>
            <a:endParaRPr lang="en-US" dirty="0"/>
          </a:p>
        </p:txBody>
      </p:sp>
    </p:spTree>
    <p:extLst>
      <p:ext uri="{BB962C8B-B14F-4D97-AF65-F5344CB8AC3E}">
        <p14:creationId xmlns:p14="http://schemas.microsoft.com/office/powerpoint/2010/main" val="111457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Local Search</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Up until now, we’ve imagined a two-phase method: find a solution path (search the problem space graph), and then return that path so that it can be executed. In local search, we simply search the graph directly, hoping to land on a goal state. </a:t>
            </a:r>
            <a:endParaRPr lang="en-US" dirty="0">
              <a:solidFill>
                <a:schemeClr val="bg1"/>
              </a:solidFill>
            </a:endParaRPr>
          </a:p>
          <a:p>
            <a:pPr fontAlgn="base"/>
            <a:r>
              <a:rPr lang="en-US" dirty="0">
                <a:solidFill>
                  <a:schemeClr val="bg1"/>
                </a:solidFill>
              </a:rPr>
              <a:t>Two simple methods: </a:t>
            </a:r>
            <a:r>
              <a:rPr lang="en-US" i="1" dirty="0">
                <a:solidFill>
                  <a:schemeClr val="bg1"/>
                </a:solidFill>
              </a:rPr>
              <a:t>hill-climbing</a:t>
            </a:r>
            <a:r>
              <a:rPr lang="en-US" dirty="0">
                <a:solidFill>
                  <a:schemeClr val="bg1"/>
                </a:solidFill>
              </a:rPr>
              <a:t> and </a:t>
            </a:r>
            <a:r>
              <a:rPr lang="en-US" i="1" dirty="0">
                <a:solidFill>
                  <a:schemeClr val="bg1"/>
                </a:solidFill>
              </a:rPr>
              <a:t>beam search</a:t>
            </a:r>
            <a:r>
              <a:rPr lang="en-US" dirty="0">
                <a:solidFill>
                  <a:schemeClr val="bg1"/>
                </a:solidFill>
              </a:rPr>
              <a:t>.</a:t>
            </a:r>
            <a:endParaRPr lang="en-US" dirty="0">
              <a:solidFill>
                <a:schemeClr val="bg1"/>
              </a:solidFill>
            </a:endParaRPr>
          </a:p>
          <a:p>
            <a:endParaRPr lang="en-US" dirty="0"/>
          </a:p>
        </p:txBody>
      </p:sp>
    </p:spTree>
    <p:extLst>
      <p:ext uri="{BB962C8B-B14F-4D97-AF65-F5344CB8AC3E}">
        <p14:creationId xmlns:p14="http://schemas.microsoft.com/office/powerpoint/2010/main" val="21086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marL="0" indent="0">
              <a:buNone/>
            </a:pPr>
            <a:r>
              <a:rPr lang="en-US" sz="2400" dirty="0" smtClean="0">
                <a:solidFill>
                  <a:schemeClr val="bg1"/>
                </a:solidFill>
                <a:latin typeface="Courier" charset="0"/>
                <a:ea typeface="Courier" charset="0"/>
                <a:cs typeface="Courier" charset="0"/>
              </a:rPr>
              <a:t>Hill-Climb [Current-node]</a:t>
            </a:r>
          </a:p>
          <a:p>
            <a:pPr marL="0" indent="0">
              <a:buNone/>
            </a:pPr>
            <a:r>
              <a:rPr lang="en-US" sz="2400" dirty="0">
                <a:solidFill>
                  <a:schemeClr val="bg1"/>
                </a:solidFill>
                <a:latin typeface="Courier" charset="0"/>
                <a:ea typeface="Courier" charset="0"/>
                <a:cs typeface="Courier" charset="0"/>
              </a:rPr>
              <a:t>	</a:t>
            </a:r>
            <a:r>
              <a:rPr lang="en-US" sz="2400" dirty="0" smtClean="0">
                <a:solidFill>
                  <a:schemeClr val="bg1"/>
                </a:solidFill>
                <a:latin typeface="Courier" charset="0"/>
                <a:ea typeface="Courier" charset="0"/>
                <a:cs typeface="Courier" charset="0"/>
              </a:rPr>
              <a:t>IF Current-node is the goal</a:t>
            </a:r>
          </a:p>
          <a:p>
            <a:pPr marL="0" indent="0">
              <a:buNone/>
            </a:pPr>
            <a:r>
              <a:rPr lang="en-US" sz="2400" dirty="0">
                <a:solidFill>
                  <a:schemeClr val="bg1"/>
                </a:solidFill>
                <a:latin typeface="Courier" charset="0"/>
                <a:ea typeface="Courier" charset="0"/>
                <a:cs typeface="Courier" charset="0"/>
              </a:rPr>
              <a:t>	</a:t>
            </a:r>
            <a:r>
              <a:rPr lang="en-US" sz="2400" dirty="0" smtClean="0">
                <a:solidFill>
                  <a:schemeClr val="bg1"/>
                </a:solidFill>
                <a:latin typeface="Courier" charset="0"/>
                <a:ea typeface="Courier" charset="0"/>
                <a:cs typeface="Courier" charset="0"/>
              </a:rPr>
              <a:t>	THEN Return Current-node</a:t>
            </a:r>
          </a:p>
          <a:p>
            <a:pPr marL="0" indent="0">
              <a:buNone/>
            </a:pPr>
            <a:r>
              <a:rPr lang="en-US" sz="2400" dirty="0">
                <a:solidFill>
                  <a:schemeClr val="bg1"/>
                </a:solidFill>
                <a:latin typeface="Courier" charset="0"/>
                <a:ea typeface="Courier" charset="0"/>
                <a:cs typeface="Courier" charset="0"/>
              </a:rPr>
              <a:t>	</a:t>
            </a:r>
            <a:r>
              <a:rPr lang="en-US" sz="2400" dirty="0" smtClean="0">
                <a:solidFill>
                  <a:schemeClr val="bg1"/>
                </a:solidFill>
                <a:latin typeface="Courier" charset="0"/>
                <a:ea typeface="Courier" charset="0"/>
                <a:cs typeface="Courier" charset="0"/>
              </a:rPr>
              <a:t>	ELSE Child-Nodes </a:t>
            </a:r>
            <a:r>
              <a:rPr lang="en-US" sz="2400" dirty="0" smtClean="0">
                <a:solidFill>
                  <a:schemeClr val="bg1"/>
                </a:solidFill>
                <a:latin typeface="Courier" charset="0"/>
                <a:ea typeface="Courier" charset="0"/>
                <a:cs typeface="Courier" charset="0"/>
                <a:sym typeface="Wingdings"/>
              </a:rPr>
              <a:t> Children [Current-node]</a:t>
            </a:r>
          </a:p>
          <a:p>
            <a:pPr marL="0" indent="0">
              <a:buNone/>
            </a:pPr>
            <a:r>
              <a:rPr lang="en-US" sz="2400" dirty="0">
                <a:solidFill>
                  <a:schemeClr val="bg1"/>
                </a:solidFill>
                <a:latin typeface="Courier" charset="0"/>
                <a:ea typeface="Courier" charset="0"/>
                <a:cs typeface="Courier" charset="0"/>
                <a:sym typeface="Wingdings"/>
              </a:rPr>
              <a:t>	</a:t>
            </a:r>
            <a:r>
              <a:rPr lang="en-US" sz="2400" dirty="0" smtClean="0">
                <a:solidFill>
                  <a:schemeClr val="bg1"/>
                </a:solidFill>
                <a:latin typeface="Courier" charset="0"/>
                <a:ea typeface="Courier" charset="0"/>
                <a:cs typeface="Courier" charset="0"/>
                <a:sym typeface="Wingdings"/>
              </a:rPr>
              <a:t>	     </a:t>
            </a:r>
            <a:r>
              <a:rPr lang="en-US" sz="2400" dirty="0" err="1" smtClean="0">
                <a:solidFill>
                  <a:schemeClr val="bg1"/>
                </a:solidFill>
                <a:latin typeface="Courier" charset="0"/>
                <a:ea typeface="Courier" charset="0"/>
                <a:cs typeface="Courier" charset="0"/>
                <a:sym typeface="Wingdings"/>
              </a:rPr>
              <a:t>BestChild</a:t>
            </a:r>
            <a:r>
              <a:rPr lang="en-US" sz="2400" dirty="0" smtClean="0">
                <a:solidFill>
                  <a:schemeClr val="bg1"/>
                </a:solidFill>
                <a:latin typeface="Courier" charset="0"/>
                <a:ea typeface="Courier" charset="0"/>
                <a:cs typeface="Courier" charset="0"/>
                <a:sym typeface="Wingdings"/>
              </a:rPr>
              <a:t>  Looks-Best [Child-Nodes]</a:t>
            </a:r>
          </a:p>
          <a:p>
            <a:pPr marL="0" indent="0">
              <a:buNone/>
            </a:pPr>
            <a:r>
              <a:rPr lang="en-US" sz="2400" dirty="0">
                <a:solidFill>
                  <a:schemeClr val="bg1"/>
                </a:solidFill>
                <a:latin typeface="Courier" charset="0"/>
                <a:ea typeface="Courier" charset="0"/>
                <a:cs typeface="Courier" charset="0"/>
                <a:sym typeface="Wingdings"/>
              </a:rPr>
              <a:t>	 </a:t>
            </a:r>
            <a:r>
              <a:rPr lang="en-US" sz="2400" dirty="0" smtClean="0">
                <a:solidFill>
                  <a:schemeClr val="bg1"/>
                </a:solidFill>
                <a:latin typeface="Courier" charset="0"/>
                <a:ea typeface="Courier" charset="0"/>
                <a:cs typeface="Courier" charset="0"/>
                <a:sym typeface="Wingdings"/>
              </a:rPr>
              <a:t>         Hill-Climb [</a:t>
            </a:r>
            <a:r>
              <a:rPr lang="en-US" sz="2400" dirty="0" err="1" smtClean="0">
                <a:solidFill>
                  <a:schemeClr val="bg1"/>
                </a:solidFill>
                <a:latin typeface="Courier" charset="0"/>
                <a:ea typeface="Courier" charset="0"/>
                <a:cs typeface="Courier" charset="0"/>
                <a:sym typeface="Wingdings"/>
              </a:rPr>
              <a:t>BestChild</a:t>
            </a:r>
            <a:r>
              <a:rPr lang="en-US" sz="2400" dirty="0" smtClean="0">
                <a:solidFill>
                  <a:schemeClr val="bg1"/>
                </a:solidFill>
                <a:latin typeface="Courier" charset="0"/>
                <a:ea typeface="Courier" charset="0"/>
                <a:cs typeface="Courier" charset="0"/>
                <a:sym typeface="Wingdings"/>
              </a:rPr>
              <a:t>]</a:t>
            </a:r>
            <a:endParaRPr lang="en-US" sz="2400" dirty="0">
              <a:solidFill>
                <a:schemeClr val="bg1"/>
              </a:solidFill>
              <a:latin typeface="Courier" charset="0"/>
              <a:ea typeface="Courier" charset="0"/>
              <a:cs typeface="Courier" charset="0"/>
            </a:endParaRPr>
          </a:p>
        </p:txBody>
      </p:sp>
    </p:spTree>
    <p:extLst>
      <p:ext uri="{BB962C8B-B14F-4D97-AF65-F5344CB8AC3E}">
        <p14:creationId xmlns:p14="http://schemas.microsoft.com/office/powerpoint/2010/main" val="196420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bg1"/>
                </a:solidFill>
                <a:latin typeface="Courier" charset="0"/>
                <a:ea typeface="Courier" charset="0"/>
                <a:cs typeface="Courier" charset="0"/>
              </a:rPr>
              <a:t>Beam-Search [Set-of-Nodes]</a:t>
            </a:r>
          </a:p>
          <a:p>
            <a:pPr marL="0" indent="0">
              <a:buNone/>
            </a:pPr>
            <a:r>
              <a:rPr lang="en-US" sz="2000" dirty="0">
                <a:solidFill>
                  <a:schemeClr val="bg1"/>
                </a:solidFill>
                <a:latin typeface="Courier" charset="0"/>
                <a:ea typeface="Courier" charset="0"/>
                <a:cs typeface="Courier" charset="0"/>
              </a:rPr>
              <a:t> 	</a:t>
            </a:r>
            <a:r>
              <a:rPr lang="en-US" sz="2000" dirty="0" smtClean="0">
                <a:solidFill>
                  <a:schemeClr val="bg1"/>
                </a:solidFill>
                <a:latin typeface="Courier" charset="0"/>
                <a:ea typeface="Courier" charset="0"/>
                <a:cs typeface="Courier" charset="0"/>
              </a:rPr>
              <a:t>IF Set-of-Nodes contains a goal state</a:t>
            </a:r>
          </a:p>
          <a:p>
            <a:pPr marL="0" indent="0">
              <a:buNone/>
            </a:pPr>
            <a:r>
              <a:rPr lang="en-US" sz="2000" dirty="0">
                <a:solidFill>
                  <a:schemeClr val="bg1"/>
                </a:solidFill>
                <a:latin typeface="Courier" charset="0"/>
                <a:ea typeface="Courier" charset="0"/>
                <a:cs typeface="Courier" charset="0"/>
              </a:rPr>
              <a:t> </a:t>
            </a:r>
            <a:r>
              <a:rPr lang="en-US" sz="2000" dirty="0" smtClean="0">
                <a:solidFill>
                  <a:schemeClr val="bg1"/>
                </a:solidFill>
                <a:latin typeface="Courier" charset="0"/>
                <a:ea typeface="Courier" charset="0"/>
                <a:cs typeface="Courier" charset="0"/>
              </a:rPr>
              <a:t>      THEN RETURN that state</a:t>
            </a:r>
          </a:p>
          <a:p>
            <a:pPr marL="0" indent="0">
              <a:buNone/>
            </a:pPr>
            <a:r>
              <a:rPr lang="en-US" sz="2000" dirty="0">
                <a:solidFill>
                  <a:schemeClr val="bg1"/>
                </a:solidFill>
                <a:latin typeface="Courier" charset="0"/>
                <a:ea typeface="Courier" charset="0"/>
                <a:cs typeface="Courier" charset="0"/>
              </a:rPr>
              <a:t>	 </a:t>
            </a:r>
            <a:r>
              <a:rPr lang="en-US" sz="2000" dirty="0" smtClean="0">
                <a:solidFill>
                  <a:schemeClr val="bg1"/>
                </a:solidFill>
                <a:latin typeface="Courier" charset="0"/>
                <a:ea typeface="Courier" charset="0"/>
                <a:cs typeface="Courier" charset="0"/>
              </a:rPr>
              <a:t>  ELSE All-Child-Nodes </a:t>
            </a:r>
            <a:r>
              <a:rPr lang="en-US" sz="2000" dirty="0" smtClean="0">
                <a:solidFill>
                  <a:schemeClr val="bg1"/>
                </a:solidFill>
                <a:latin typeface="Courier" charset="0"/>
                <a:ea typeface="Courier" charset="0"/>
                <a:cs typeface="Courier" charset="0"/>
                <a:sym typeface="Wingdings"/>
              </a:rPr>
              <a:t> Find-All-Children [Set-of-Nodes]</a:t>
            </a:r>
          </a:p>
          <a:p>
            <a:pPr marL="0" indent="0">
              <a:buNone/>
            </a:pPr>
            <a:r>
              <a:rPr lang="en-US" sz="2000" dirty="0">
                <a:solidFill>
                  <a:schemeClr val="bg1"/>
                </a:solidFill>
                <a:latin typeface="Courier" charset="0"/>
                <a:ea typeface="Courier" charset="0"/>
                <a:cs typeface="Courier" charset="0"/>
                <a:sym typeface="Wingdings"/>
              </a:rPr>
              <a:t> </a:t>
            </a:r>
            <a:r>
              <a:rPr lang="en-US" sz="2000" dirty="0" smtClean="0">
                <a:solidFill>
                  <a:schemeClr val="bg1"/>
                </a:solidFill>
                <a:latin typeface="Courier" charset="0"/>
                <a:ea typeface="Courier" charset="0"/>
                <a:cs typeface="Courier" charset="0"/>
                <a:sym typeface="Wingdings"/>
              </a:rPr>
              <a:t>           </a:t>
            </a:r>
            <a:r>
              <a:rPr lang="en-US" sz="2000" dirty="0" err="1" smtClean="0">
                <a:solidFill>
                  <a:schemeClr val="bg1"/>
                </a:solidFill>
                <a:latin typeface="Courier" charset="0"/>
                <a:ea typeface="Courier" charset="0"/>
                <a:cs typeface="Courier" charset="0"/>
                <a:sym typeface="Wingdings"/>
              </a:rPr>
              <a:t>BestNChildren</a:t>
            </a:r>
            <a:r>
              <a:rPr lang="en-US" sz="2000" dirty="0" smtClean="0">
                <a:solidFill>
                  <a:schemeClr val="bg1"/>
                </a:solidFill>
                <a:latin typeface="Courier" charset="0"/>
                <a:ea typeface="Courier" charset="0"/>
                <a:cs typeface="Courier" charset="0"/>
                <a:sym typeface="Wingdings"/>
              </a:rPr>
              <a:t>  N-Best-Looking [All-Child-Nodes]</a:t>
            </a:r>
          </a:p>
          <a:p>
            <a:pPr marL="0" indent="0">
              <a:buNone/>
            </a:pPr>
            <a:r>
              <a:rPr lang="en-US" sz="2000" dirty="0">
                <a:solidFill>
                  <a:schemeClr val="bg1"/>
                </a:solidFill>
                <a:latin typeface="Courier" charset="0"/>
                <a:ea typeface="Courier" charset="0"/>
                <a:cs typeface="Courier" charset="0"/>
                <a:sym typeface="Wingdings"/>
              </a:rPr>
              <a:t> </a:t>
            </a:r>
            <a:r>
              <a:rPr lang="en-US" sz="2000" dirty="0" smtClean="0">
                <a:solidFill>
                  <a:schemeClr val="bg1"/>
                </a:solidFill>
                <a:latin typeface="Courier" charset="0"/>
                <a:ea typeface="Courier" charset="0"/>
                <a:cs typeface="Courier" charset="0"/>
                <a:sym typeface="Wingdings"/>
              </a:rPr>
              <a:t>           Beam-Search [</a:t>
            </a:r>
            <a:r>
              <a:rPr lang="en-US" sz="2000" dirty="0" err="1" smtClean="0">
                <a:solidFill>
                  <a:schemeClr val="bg1"/>
                </a:solidFill>
                <a:latin typeface="Courier" charset="0"/>
                <a:ea typeface="Courier" charset="0"/>
                <a:cs typeface="Courier" charset="0"/>
                <a:sym typeface="Wingdings"/>
              </a:rPr>
              <a:t>BestNChildren</a:t>
            </a:r>
            <a:r>
              <a:rPr lang="en-US" sz="2000" dirty="0" smtClean="0">
                <a:solidFill>
                  <a:schemeClr val="bg1"/>
                </a:solidFill>
                <a:latin typeface="Courier" charset="0"/>
                <a:ea typeface="Courier" charset="0"/>
                <a:cs typeface="Courier" charset="0"/>
                <a:sym typeface="Wingdings"/>
              </a:rPr>
              <a:t>]</a:t>
            </a:r>
            <a:endParaRPr lang="en-US" sz="2000" dirty="0">
              <a:solidFill>
                <a:schemeClr val="bg1"/>
              </a:solidFill>
              <a:latin typeface="Courier" charset="0"/>
              <a:ea typeface="Courier" charset="0"/>
              <a:cs typeface="Courier" charset="0"/>
            </a:endParaRPr>
          </a:p>
        </p:txBody>
      </p:sp>
    </p:spTree>
    <p:extLst>
      <p:ext uri="{BB962C8B-B14F-4D97-AF65-F5344CB8AC3E}">
        <p14:creationId xmlns:p14="http://schemas.microsoft.com/office/powerpoint/2010/main" val="22655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eaLnBrk="0" fontAlgn="base" hangingPunct="0">
              <a:buNone/>
            </a:pPr>
            <a:r>
              <a:rPr lang="en-US" dirty="0">
                <a:solidFill>
                  <a:schemeClr val="bg1"/>
                </a:solidFill>
              </a:rPr>
              <a:t>Let each node of the problem space graph be a candidate solution:</a:t>
            </a:r>
          </a:p>
          <a:p>
            <a:pPr marL="0" indent="0" eaLnBrk="0" fontAlgn="base" hangingPunct="0">
              <a:buNone/>
            </a:pPr>
            <a:r>
              <a:rPr lang="en-US" dirty="0">
                <a:solidFill>
                  <a:schemeClr val="bg1"/>
                </a:solidFill>
                <a:latin typeface="Courier" charset="0"/>
                <a:ea typeface="Courier" charset="0"/>
                <a:cs typeface="Courier" charset="0"/>
              </a:rPr>
              <a:t>         SD*ENM*OYR</a:t>
            </a:r>
            <a:endParaRPr lang="en-US" dirty="0">
              <a:solidFill>
                <a:schemeClr val="bg1"/>
              </a:solidFill>
              <a:latin typeface="Courier" charset="0"/>
              <a:ea typeface="Courier" charset="0"/>
              <a:cs typeface="Courier" charset="0"/>
            </a:endParaRPr>
          </a:p>
          <a:p>
            <a:pPr marL="0" indent="0" eaLnBrk="0" fontAlgn="base" hangingPunct="0">
              <a:buNone/>
            </a:pPr>
            <a:r>
              <a:rPr lang="en-US" dirty="0">
                <a:solidFill>
                  <a:schemeClr val="bg1"/>
                </a:solidFill>
                <a:latin typeface="Courier" charset="0"/>
                <a:ea typeface="Courier" charset="0"/>
                <a:cs typeface="Courier" charset="0"/>
              </a:rPr>
              <a:t>         0123456789</a:t>
            </a:r>
            <a:endParaRPr lang="en-US" dirty="0">
              <a:solidFill>
                <a:schemeClr val="bg1"/>
              </a:solidFill>
              <a:latin typeface="Courier" charset="0"/>
              <a:ea typeface="Courier" charset="0"/>
              <a:cs typeface="Courier" charset="0"/>
            </a:endParaRPr>
          </a:p>
          <a:p>
            <a:pPr marL="0" indent="0" eaLnBrk="0" fontAlgn="base" hangingPunct="0">
              <a:buNone/>
            </a:pPr>
            <a:r>
              <a:rPr lang="en-US" dirty="0">
                <a:solidFill>
                  <a:schemeClr val="bg1"/>
                </a:solidFill>
              </a:rPr>
              <a:t>Each edge from this node leads to a node in which two assignments have been switched:</a:t>
            </a:r>
            <a:endParaRPr lang="en-US" dirty="0">
              <a:solidFill>
                <a:schemeClr val="bg1"/>
              </a:solidFill>
            </a:endParaRPr>
          </a:p>
          <a:p>
            <a:pPr marL="0" indent="0" eaLnBrk="0" fontAlgn="base" hangingPunct="0">
              <a:buNone/>
            </a:pPr>
            <a:r>
              <a:rPr lang="en-US" dirty="0">
                <a:solidFill>
                  <a:schemeClr val="bg1"/>
                </a:solidFill>
                <a:latin typeface="Courier" charset="0"/>
                <a:ea typeface="Courier" charset="0"/>
                <a:cs typeface="Courier" charset="0"/>
              </a:rPr>
              <a:t>         SY*ENM*ODR</a:t>
            </a:r>
            <a:endParaRPr lang="en-US" dirty="0">
              <a:solidFill>
                <a:schemeClr val="bg1"/>
              </a:solidFill>
              <a:latin typeface="Courier" charset="0"/>
              <a:ea typeface="Courier" charset="0"/>
              <a:cs typeface="Courier" charset="0"/>
            </a:endParaRPr>
          </a:p>
          <a:p>
            <a:pPr marL="0" indent="0" eaLnBrk="0" fontAlgn="base" hangingPunct="0">
              <a:buNone/>
            </a:pPr>
            <a:r>
              <a:rPr lang="en-US" dirty="0">
                <a:solidFill>
                  <a:schemeClr val="bg1"/>
                </a:solidFill>
                <a:latin typeface="Courier" charset="0"/>
                <a:ea typeface="Courier" charset="0"/>
                <a:cs typeface="Courier" charset="0"/>
              </a:rPr>
              <a:t>         0123456789</a:t>
            </a:r>
            <a:endParaRPr lang="en-US" dirty="0">
              <a:solidFill>
                <a:schemeClr val="bg1"/>
              </a:solidFill>
              <a:latin typeface="Courier" charset="0"/>
              <a:ea typeface="Courier" charset="0"/>
              <a:cs typeface="Courier" charset="0"/>
            </a:endParaRPr>
          </a:p>
          <a:p>
            <a:endParaRPr lang="en-US" dirty="0">
              <a:latin typeface="Courier" charset="0"/>
              <a:ea typeface="Courier" charset="0"/>
              <a:cs typeface="Courier" charset="0"/>
            </a:endParaRPr>
          </a:p>
        </p:txBody>
      </p:sp>
    </p:spTree>
    <p:extLst>
      <p:ext uri="{BB962C8B-B14F-4D97-AF65-F5344CB8AC3E}">
        <p14:creationId xmlns:p14="http://schemas.microsoft.com/office/powerpoint/2010/main" val="150879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solidFill>
                <a:schemeClr val="bg1"/>
              </a:solidFill>
            </a:endParaRPr>
          </a:p>
          <a:p>
            <a:pPr marL="0" indent="0" eaLnBrk="0" fontAlgn="base" hangingPunct="0">
              <a:buNone/>
            </a:pP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SY*ENM*ODR</a:t>
            </a:r>
            <a:endParaRPr lang="en-US" dirty="0">
              <a:solidFill>
                <a:schemeClr val="bg1"/>
              </a:solidFill>
              <a:latin typeface="Courier" charset="0"/>
              <a:ea typeface="Courier" charset="0"/>
              <a:cs typeface="Courier" charset="0"/>
            </a:endParaRPr>
          </a:p>
          <a:p>
            <a:pPr marL="0" indent="0" eaLnBrk="0" fontAlgn="base" hangingPunct="0">
              <a:buNone/>
            </a:pPr>
            <a:r>
              <a:rPr lang="en-US" dirty="0">
                <a:solidFill>
                  <a:schemeClr val="bg1"/>
                </a:solidFill>
                <a:latin typeface="Courier" charset="0"/>
                <a:ea typeface="Courier" charset="0"/>
                <a:cs typeface="Courier" charset="0"/>
              </a:rPr>
              <a:t>         0123456789</a:t>
            </a:r>
            <a:endParaRPr lang="en-US" dirty="0" smtClean="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Now </a:t>
            </a:r>
            <a:r>
              <a:rPr lang="en-US" dirty="0">
                <a:solidFill>
                  <a:schemeClr val="bg1"/>
                </a:solidFill>
              </a:rPr>
              <a:t>we hill-climb by starting at some candidate </a:t>
            </a:r>
            <a:r>
              <a:rPr lang="en-US" dirty="0" smtClean="0">
                <a:solidFill>
                  <a:schemeClr val="bg1"/>
                </a:solidFill>
              </a:rPr>
              <a:t>solution, like the one above, and we keep moving </a:t>
            </a:r>
            <a:r>
              <a:rPr lang="en-US" dirty="0">
                <a:solidFill>
                  <a:schemeClr val="bg1"/>
                </a:solidFill>
              </a:rPr>
              <a:t>to the adjacent solution that causes the fewest arithmetic errors. </a:t>
            </a:r>
            <a:endParaRPr lang="en-US" dirty="0">
              <a:solidFill>
                <a:schemeClr val="bg1"/>
              </a:solidFill>
            </a:endParaRPr>
          </a:p>
          <a:p>
            <a:endParaRPr lang="en-US" dirty="0"/>
          </a:p>
        </p:txBody>
      </p:sp>
    </p:spTree>
    <p:extLst>
      <p:ext uri="{BB962C8B-B14F-4D97-AF65-F5344CB8AC3E}">
        <p14:creationId xmlns:p14="http://schemas.microsoft.com/office/powerpoint/2010/main" val="62860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How Hard Is a (Search) Problem?</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How big is the problem space?</a:t>
            </a:r>
            <a:endParaRPr lang="en-US" dirty="0">
              <a:solidFill>
                <a:schemeClr val="bg1"/>
              </a:solidFill>
            </a:endParaRPr>
          </a:p>
          <a:p>
            <a:pPr fontAlgn="base"/>
            <a:r>
              <a:rPr lang="en-US" dirty="0">
                <a:solidFill>
                  <a:schemeClr val="bg1"/>
                </a:solidFill>
              </a:rPr>
              <a:t>How long is the best solution path? (the “optimality” issue)</a:t>
            </a:r>
            <a:endParaRPr lang="en-US" dirty="0">
              <a:solidFill>
                <a:schemeClr val="bg1"/>
              </a:solidFill>
            </a:endParaRPr>
          </a:p>
          <a:p>
            <a:pPr fontAlgn="base"/>
            <a:r>
              <a:rPr lang="en-US" dirty="0">
                <a:solidFill>
                  <a:schemeClr val="bg1"/>
                </a:solidFill>
              </a:rPr>
              <a:t>How long does it take to find the best solution (the time-of-search issue)</a:t>
            </a:r>
            <a:endParaRPr lang="en-US" dirty="0">
              <a:solidFill>
                <a:schemeClr val="bg1"/>
              </a:solidFill>
            </a:endParaRPr>
          </a:p>
          <a:p>
            <a:pPr fontAlgn="base"/>
            <a:r>
              <a:rPr lang="en-US" dirty="0">
                <a:solidFill>
                  <a:schemeClr val="bg1"/>
                </a:solidFill>
              </a:rPr>
              <a:t>What, if any, kinds of special knowledge or heuristics do we have?</a:t>
            </a:r>
            <a:endParaRPr lang="en-US" dirty="0">
              <a:solidFill>
                <a:schemeClr val="bg1"/>
              </a:solidFill>
            </a:endParaRPr>
          </a:p>
          <a:p>
            <a:endParaRPr lang="en-US" dirty="0"/>
          </a:p>
        </p:txBody>
      </p:sp>
    </p:spTree>
    <p:extLst>
      <p:ext uri="{BB962C8B-B14F-4D97-AF65-F5344CB8AC3E}">
        <p14:creationId xmlns:p14="http://schemas.microsoft.com/office/powerpoint/2010/main" val="119106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Administrivia</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Problem Set 1 will be sent out by email tomorrow, and we will go over it in class on Friday. The problem set will be due Monday, September 25 (</a:t>
            </a:r>
            <a:r>
              <a:rPr lang="en-US" b="1" dirty="0" smtClean="0">
                <a:solidFill>
                  <a:schemeClr val="bg1"/>
                </a:solidFill>
              </a:rPr>
              <a:t>hard copy, in class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10893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The “optimal” path is awful: Towers of Hanoi</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3065178" y="1825625"/>
            <a:ext cx="6061644" cy="4351338"/>
          </a:xfrm>
          <a:prstGeom prst="rect">
            <a:avLst/>
          </a:prstGeom>
        </p:spPr>
      </p:pic>
    </p:spTree>
    <p:extLst>
      <p:ext uri="{BB962C8B-B14F-4D97-AF65-F5344CB8AC3E}">
        <p14:creationId xmlns:p14="http://schemas.microsoft.com/office/powerpoint/2010/main" val="1909407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The optimal path is relatively short, but finding the solution can take eons: the traveling salesman problem</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2702328" y="2016125"/>
            <a:ext cx="6787343" cy="4351338"/>
          </a:xfrm>
          <a:prstGeom prst="rect">
            <a:avLst/>
          </a:prstGeom>
        </p:spPr>
      </p:pic>
    </p:spTree>
    <p:extLst>
      <p:ext uri="{BB962C8B-B14F-4D97-AF65-F5344CB8AC3E}">
        <p14:creationId xmlns:p14="http://schemas.microsoft.com/office/powerpoint/2010/main" val="188243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67663" y="868363"/>
            <a:ext cx="4132993" cy="5308600"/>
          </a:xfrm>
          <a:prstGeom prst="rect">
            <a:avLst/>
          </a:prstGeom>
        </p:spPr>
      </p:pic>
    </p:spTree>
    <p:extLst>
      <p:ext uri="{BB962C8B-B14F-4D97-AF65-F5344CB8AC3E}">
        <p14:creationId xmlns:p14="http://schemas.microsoft.com/office/powerpoint/2010/main" val="80906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Problem-Solving</a:t>
            </a:r>
            <a:r>
              <a:rPr lang="en-US" dirty="0">
                <a:solidFill>
                  <a:schemeClr val="bg1"/>
                </a:solidFill>
              </a:rPr>
              <a:t>: The Cognitive Side</a:t>
            </a:r>
            <a:r>
              <a:rPr lang="en-US" dirty="0">
                <a:solidFill>
                  <a:schemeClr val="bg1"/>
                </a:solidFill>
              </a:rPr>
              <a:t> </a:t>
            </a:r>
          </a:p>
        </p:txBody>
      </p:sp>
      <p:sp>
        <p:nvSpPr>
          <p:cNvPr id="3" name="Content Placeholder 2"/>
          <p:cNvSpPr>
            <a:spLocks noGrp="1"/>
          </p:cNvSpPr>
          <p:nvPr>
            <p:ph idx="1"/>
          </p:nvPr>
        </p:nvSpPr>
        <p:spPr/>
        <p:txBody>
          <a:bodyPr/>
          <a:lstStyle/>
          <a:p>
            <a:pPr fontAlgn="base"/>
            <a:r>
              <a:rPr lang="en-US" dirty="0">
                <a:solidFill>
                  <a:schemeClr val="bg1"/>
                </a:solidFill>
              </a:rPr>
              <a:t>Do we actually use (say) depth-first search? Or breadth-first search? Or A*?</a:t>
            </a:r>
            <a:endParaRPr lang="en-US" dirty="0">
              <a:solidFill>
                <a:schemeClr val="bg1"/>
              </a:solidFill>
            </a:endParaRPr>
          </a:p>
          <a:p>
            <a:pPr fontAlgn="base"/>
            <a:r>
              <a:rPr lang="en-US" dirty="0" smtClean="0">
                <a:solidFill>
                  <a:schemeClr val="bg1"/>
                </a:solidFill>
              </a:rPr>
              <a:t>Is </a:t>
            </a:r>
            <a:r>
              <a:rPr lang="en-US" dirty="0">
                <a:solidFill>
                  <a:schemeClr val="bg1"/>
                </a:solidFill>
              </a:rPr>
              <a:t>the problem-space formalism </a:t>
            </a:r>
            <a:r>
              <a:rPr lang="en-US" dirty="0" err="1">
                <a:solidFill>
                  <a:schemeClr val="bg1"/>
                </a:solidFill>
              </a:rPr>
              <a:t>useful,or</a:t>
            </a:r>
            <a:r>
              <a:rPr lang="en-US" dirty="0">
                <a:solidFill>
                  <a:schemeClr val="bg1"/>
                </a:solidFill>
              </a:rPr>
              <a:t> natural?</a:t>
            </a:r>
            <a:endParaRPr lang="en-US" dirty="0">
              <a:solidFill>
                <a:schemeClr val="bg1"/>
              </a:solidFill>
            </a:endParaRPr>
          </a:p>
          <a:p>
            <a:r>
              <a:rPr lang="en-US" dirty="0" smtClean="0">
                <a:solidFill>
                  <a:schemeClr val="bg1"/>
                </a:solidFill>
              </a:rPr>
              <a:t>How </a:t>
            </a:r>
            <a:r>
              <a:rPr lang="en-US" dirty="0">
                <a:solidFill>
                  <a:schemeClr val="bg1"/>
                </a:solidFill>
              </a:rPr>
              <a:t>do </a:t>
            </a:r>
            <a:r>
              <a:rPr lang="en-US" dirty="0" smtClean="0">
                <a:solidFill>
                  <a:schemeClr val="bg1"/>
                </a:solidFill>
              </a:rPr>
              <a:t>we solve problems, anyway?</a:t>
            </a:r>
            <a:endParaRPr lang="en-US" dirty="0">
              <a:solidFill>
                <a:schemeClr val="bg1"/>
              </a:solidFill>
            </a:endParaRPr>
          </a:p>
        </p:txBody>
      </p:sp>
    </p:spTree>
    <p:extLst>
      <p:ext uri="{BB962C8B-B14F-4D97-AF65-F5344CB8AC3E}">
        <p14:creationId xmlns:p14="http://schemas.microsoft.com/office/powerpoint/2010/main" val="164611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708024"/>
            <a:ext cx="10515600" cy="5006975"/>
          </a:xfrm>
        </p:spPr>
        <p:txBody>
          <a:bodyPr>
            <a:normAutofit/>
          </a:bodyPr>
          <a:lstStyle/>
          <a:p>
            <a:pPr marL="0" indent="0">
              <a:buNone/>
            </a:pPr>
            <a:r>
              <a:rPr lang="en-US" dirty="0" smtClean="0">
                <a:solidFill>
                  <a:schemeClr val="bg1"/>
                </a:solidFill>
              </a:rPr>
              <a:t>A man gets an unsigned letter telling him to go to the local graveyard at midnight. He does not generally pay attention to such things, but complies out of curiosity. It is a deathly still night, lighted by a thin crescent moon. The man stations himself in front of his family’s ancestral crypt. The man is about to leave when he hears scraping footsteps. He yells out, but no one answers. The next morning, the caretaker finds the man dead in front of the crypt, a hideous grin on his face.</a:t>
            </a:r>
          </a:p>
          <a:p>
            <a:pPr marL="0" indent="0">
              <a:buNone/>
            </a:pPr>
            <a:r>
              <a:rPr lang="en-US" dirty="0" smtClean="0">
                <a:solidFill>
                  <a:schemeClr val="bg1"/>
                </a:solidFill>
              </a:rPr>
              <a:t>Did the man vote for Teddy Roosevelt in the 1904 US Presidential election?</a:t>
            </a:r>
          </a:p>
          <a:p>
            <a:pPr marL="0" indent="0">
              <a:buNone/>
            </a:pPr>
            <a:r>
              <a:rPr lang="en-US" dirty="0">
                <a:solidFill>
                  <a:schemeClr val="bg1"/>
                </a:solidFill>
              </a:rPr>
              <a:t>	</a:t>
            </a:r>
            <a:r>
              <a:rPr lang="en-US" dirty="0" smtClean="0">
                <a:solidFill>
                  <a:schemeClr val="bg1"/>
                </a:solidFill>
              </a:rPr>
              <a:t>				-- </a:t>
            </a:r>
            <a:r>
              <a:rPr lang="en-US" dirty="0" err="1" smtClean="0">
                <a:solidFill>
                  <a:schemeClr val="bg1"/>
                </a:solidFill>
              </a:rPr>
              <a:t>Poundstone</a:t>
            </a:r>
            <a:r>
              <a:rPr lang="en-US" dirty="0" smtClean="0">
                <a:solidFill>
                  <a:schemeClr val="bg1"/>
                </a:solidFill>
              </a:rPr>
              <a:t>, </a:t>
            </a:r>
            <a:r>
              <a:rPr lang="en-US" i="1" dirty="0" smtClean="0">
                <a:solidFill>
                  <a:schemeClr val="bg1"/>
                </a:solidFill>
              </a:rPr>
              <a:t>Labyrinths of Reason</a:t>
            </a:r>
            <a:endParaRPr lang="en-US" dirty="0">
              <a:solidFill>
                <a:schemeClr val="bg1"/>
              </a:solidFill>
            </a:endParaRPr>
          </a:p>
        </p:txBody>
      </p:sp>
    </p:spTree>
    <p:extLst>
      <p:ext uri="{BB962C8B-B14F-4D97-AF65-F5344CB8AC3E}">
        <p14:creationId xmlns:p14="http://schemas.microsoft.com/office/powerpoint/2010/main" val="96972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Depth-First Search</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smtClean="0">
                <a:solidFill>
                  <a:schemeClr val="bg1"/>
                </a:solidFill>
                <a:latin typeface="Courier" charset="0"/>
                <a:ea typeface="Courier" charset="0"/>
                <a:cs typeface="Courier" charset="0"/>
              </a:rPr>
              <a:t>Depth-First-Search [Nodes]</a:t>
            </a:r>
          </a:p>
          <a:p>
            <a:pPr marL="0" indent="0" fontAlgn="base">
              <a:buNone/>
            </a:pPr>
            <a:r>
              <a:rPr lang="en-US" dirty="0" smtClean="0">
                <a:solidFill>
                  <a:schemeClr val="bg1"/>
                </a:solidFill>
                <a:latin typeface="Courier" charset="0"/>
                <a:ea typeface="Courier" charset="0"/>
                <a:cs typeface="Courier" charset="0"/>
              </a:rPr>
              <a:t>	IF there are no more nodes </a:t>
            </a:r>
          </a:p>
          <a:p>
            <a:pPr marL="0" indent="0" fontAlgn="base">
              <a:buNone/>
            </a:pPr>
            <a:r>
              <a:rPr lang="en-US" dirty="0" smtClean="0">
                <a:solidFill>
                  <a:schemeClr val="bg1"/>
                </a:solidFill>
                <a:latin typeface="Courier" charset="0"/>
                <a:ea typeface="Courier" charset="0"/>
                <a:cs typeface="Courier" charset="0"/>
              </a:rPr>
              <a:t>		THEN FAIL</a:t>
            </a:r>
          </a:p>
          <a:p>
            <a:pPr marL="0" indent="0" fontAlgn="base">
              <a:buNone/>
            </a:pPr>
            <a:r>
              <a:rPr lang="en-US" dirty="0" smtClean="0">
                <a:solidFill>
                  <a:schemeClr val="bg1"/>
                </a:solidFill>
                <a:latin typeface="Courier" charset="0"/>
                <a:ea typeface="Courier" charset="0"/>
                <a:cs typeface="Courier" charset="0"/>
              </a:rPr>
              <a:t>          ELSE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sym typeface="Wingdings" charset="2"/>
              </a:rPr>
              <a:t></a:t>
            </a:r>
            <a:r>
              <a:rPr lang="en-US" dirty="0" smtClean="0">
                <a:solidFill>
                  <a:schemeClr val="bg1"/>
                </a:solidFill>
                <a:latin typeface="Courier" charset="0"/>
                <a:ea typeface="Courier" charset="0"/>
                <a:cs typeface="Courier" charset="0"/>
              </a:rPr>
              <a:t> First (Nodes)</a:t>
            </a:r>
          </a:p>
          <a:p>
            <a:pPr marL="0" indent="0" fontAlgn="base">
              <a:buNone/>
            </a:pPr>
            <a:r>
              <a:rPr lang="en-US" dirty="0" smtClean="0">
                <a:solidFill>
                  <a:schemeClr val="bg1"/>
                </a:solidFill>
                <a:latin typeface="Courier" charset="0"/>
                <a:ea typeface="Courier" charset="0"/>
                <a:cs typeface="Courier" charset="0"/>
              </a:rPr>
              <a:t>			IF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 is the goal</a:t>
            </a:r>
          </a:p>
          <a:p>
            <a:pPr marL="0" indent="0" fontAlgn="base">
              <a:buNone/>
            </a:pPr>
            <a:r>
              <a:rPr lang="en-US" dirty="0" smtClean="0">
                <a:solidFill>
                  <a:schemeClr val="bg1"/>
                </a:solidFill>
                <a:latin typeface="Courier" charset="0"/>
                <a:ea typeface="Courier" charset="0"/>
                <a:cs typeface="Courier" charset="0"/>
              </a:rPr>
              <a:t>				THEN Return </a:t>
            </a:r>
            <a:r>
              <a:rPr lang="en-US" dirty="0" err="1" smtClean="0">
                <a:solidFill>
                  <a:schemeClr val="bg1"/>
                </a:solidFill>
                <a:latin typeface="Courier" charset="0"/>
                <a:ea typeface="Courier" charset="0"/>
                <a:cs typeface="Courier" charset="0"/>
              </a:rPr>
              <a:t>ThisNode</a:t>
            </a:r>
            <a:endParaRPr lang="en-US" dirty="0" smtClean="0">
              <a:solidFill>
                <a:schemeClr val="bg1"/>
              </a:solidFill>
              <a:latin typeface="Courier" charset="0"/>
              <a:ea typeface="Courier" charset="0"/>
              <a:cs typeface="Courier" charset="0"/>
            </a:endParaRPr>
          </a:p>
          <a:p>
            <a:pPr marL="0" indent="0" fontAlgn="base">
              <a:buNone/>
            </a:pPr>
            <a:r>
              <a:rPr lang="en-US" dirty="0" smtClean="0">
                <a:solidFill>
                  <a:schemeClr val="bg1"/>
                </a:solidFill>
                <a:latin typeface="Courier" charset="0"/>
                <a:ea typeface="Courier" charset="0"/>
                <a:cs typeface="Courier" charset="0"/>
              </a:rPr>
              <a:t>				ELSE</a:t>
            </a:r>
          </a:p>
          <a:p>
            <a:pPr marL="0" indent="0" fontAlgn="base">
              <a:buNone/>
            </a:pPr>
            <a:r>
              <a:rPr lang="en-US" dirty="0" smtClean="0">
                <a:solidFill>
                  <a:schemeClr val="bg1"/>
                </a:solidFill>
                <a:latin typeface="Courier" charset="0"/>
                <a:ea typeface="Courier" charset="0"/>
                <a:cs typeface="Courier" charset="0"/>
              </a:rPr>
              <a:t>				 </a:t>
            </a:r>
            <a:r>
              <a:rPr lang="en-US" dirty="0" err="1" smtClean="0">
                <a:solidFill>
                  <a:schemeClr val="bg1"/>
                </a:solidFill>
                <a:latin typeface="Courier" charset="0"/>
                <a:ea typeface="Courier" charset="0"/>
                <a:cs typeface="Courier" charset="0"/>
              </a:rPr>
              <a:t>ChildNodes</a:t>
            </a:r>
            <a:r>
              <a:rPr lang="en-US" dirty="0" smtClean="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sym typeface="Wingdings" charset="2"/>
              </a:rPr>
              <a:t></a:t>
            </a:r>
            <a:r>
              <a:rPr lang="en-US" dirty="0" smtClean="0">
                <a:solidFill>
                  <a:schemeClr val="bg1"/>
                </a:solidFill>
                <a:latin typeface="Courier" charset="0"/>
                <a:ea typeface="Courier" charset="0"/>
                <a:cs typeface="Courier" charset="0"/>
              </a:rPr>
              <a:t> Children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a:t>
            </a:r>
          </a:p>
          <a:p>
            <a:pPr marL="0" indent="0" fontAlgn="base">
              <a:buNone/>
            </a:pPr>
            <a:r>
              <a:rPr lang="en-US" dirty="0" smtClean="0">
                <a:solidFill>
                  <a:schemeClr val="bg1"/>
                </a:solidFill>
                <a:latin typeface="Courier" charset="0"/>
                <a:ea typeface="Courier" charset="0"/>
                <a:cs typeface="Courier" charset="0"/>
              </a:rPr>
              <a:t>				 Depth-First-Search</a:t>
            </a:r>
          </a:p>
          <a:p>
            <a:pPr marL="0" indent="0" fontAlgn="base">
              <a:buNone/>
            </a:pPr>
            <a:r>
              <a:rPr lang="en-US" dirty="0" smtClean="0">
                <a:solidFill>
                  <a:schemeClr val="bg1"/>
                </a:solidFill>
                <a:latin typeface="Courier" charset="0"/>
                <a:ea typeface="Courier" charset="0"/>
                <a:cs typeface="Courier" charset="0"/>
              </a:rPr>
              <a:t>                       (Append-to-Front </a:t>
            </a:r>
            <a:r>
              <a:rPr lang="en-US" dirty="0" err="1" smtClean="0">
                <a:solidFill>
                  <a:schemeClr val="bg1"/>
                </a:solidFill>
                <a:latin typeface="Courier" charset="0"/>
                <a:ea typeface="Courier" charset="0"/>
                <a:cs typeface="Courier" charset="0"/>
              </a:rPr>
              <a:t>ChildNodes</a:t>
            </a:r>
            <a:r>
              <a:rPr lang="en-US" dirty="0" smtClean="0">
                <a:solidFill>
                  <a:schemeClr val="bg1"/>
                </a:solidFill>
                <a:latin typeface="Courier" charset="0"/>
                <a:ea typeface="Courier" charset="0"/>
                <a:cs typeface="Courier" charset="0"/>
              </a:rPr>
              <a:t> </a:t>
            </a:r>
          </a:p>
          <a:p>
            <a:pPr marL="0" indent="0" fontAlgn="base">
              <a:buNone/>
            </a:pPr>
            <a:r>
              <a:rPr lang="en-US" dirty="0" smtClean="0">
                <a:solidFill>
                  <a:schemeClr val="bg1"/>
                </a:solidFill>
                <a:latin typeface="Courier" charset="0"/>
                <a:ea typeface="Courier" charset="0"/>
                <a:cs typeface="Courier" charset="0"/>
              </a:rPr>
              <a:t>                                        Rest (Nodes))</a:t>
            </a:r>
          </a:p>
          <a:p>
            <a:endParaRPr lang="en-US" dirty="0">
              <a:latin typeface="Courier" charset="0"/>
              <a:ea typeface="Courier" charset="0"/>
              <a:cs typeface="Courier" charset="0"/>
            </a:endParaRPr>
          </a:p>
        </p:txBody>
      </p:sp>
    </p:spTree>
    <p:extLst>
      <p:ext uri="{BB962C8B-B14F-4D97-AF65-F5344CB8AC3E}">
        <p14:creationId xmlns:p14="http://schemas.microsoft.com/office/powerpoint/2010/main" val="1973047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Breadth-First Search</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smtClean="0">
                <a:solidFill>
                  <a:schemeClr val="bg1"/>
                </a:solidFill>
                <a:latin typeface="Courier" charset="0"/>
                <a:ea typeface="Courier" charset="0"/>
                <a:cs typeface="Courier" charset="0"/>
              </a:rPr>
              <a:t>Breadth-First-Search [Nodes]</a:t>
            </a:r>
          </a:p>
          <a:p>
            <a:pPr marL="0" indent="0" fontAlgn="base">
              <a:buNone/>
            </a:pPr>
            <a:r>
              <a:rPr lang="en-US" dirty="0" smtClean="0">
                <a:solidFill>
                  <a:schemeClr val="bg1"/>
                </a:solidFill>
                <a:latin typeface="Courier" charset="0"/>
                <a:ea typeface="Courier" charset="0"/>
                <a:cs typeface="Courier" charset="0"/>
              </a:rPr>
              <a:t>	IF there are no more nodes </a:t>
            </a:r>
          </a:p>
          <a:p>
            <a:pPr marL="0" indent="0" fontAlgn="base">
              <a:buNone/>
            </a:pPr>
            <a:r>
              <a:rPr lang="en-US" dirty="0" smtClean="0">
                <a:solidFill>
                  <a:schemeClr val="bg1"/>
                </a:solidFill>
                <a:latin typeface="Courier" charset="0"/>
                <a:ea typeface="Courier" charset="0"/>
                <a:cs typeface="Courier" charset="0"/>
              </a:rPr>
              <a:t>		THEN FAIL</a:t>
            </a:r>
          </a:p>
          <a:p>
            <a:pPr marL="0" indent="0" fontAlgn="base">
              <a:buNone/>
            </a:pPr>
            <a:r>
              <a:rPr lang="en-US" dirty="0" smtClean="0">
                <a:solidFill>
                  <a:schemeClr val="bg1"/>
                </a:solidFill>
                <a:latin typeface="Courier" charset="0"/>
                <a:ea typeface="Courier" charset="0"/>
                <a:cs typeface="Courier" charset="0"/>
              </a:rPr>
              <a:t>          ELSE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sym typeface="Wingdings" charset="2"/>
              </a:rPr>
              <a:t></a:t>
            </a:r>
            <a:r>
              <a:rPr lang="en-US" dirty="0" smtClean="0">
                <a:solidFill>
                  <a:schemeClr val="bg1"/>
                </a:solidFill>
                <a:latin typeface="Courier" charset="0"/>
                <a:ea typeface="Courier" charset="0"/>
                <a:cs typeface="Courier" charset="0"/>
              </a:rPr>
              <a:t> First (Nodes)</a:t>
            </a:r>
          </a:p>
          <a:p>
            <a:pPr marL="0" indent="0" fontAlgn="base">
              <a:buNone/>
            </a:pPr>
            <a:r>
              <a:rPr lang="en-US" dirty="0" smtClean="0">
                <a:solidFill>
                  <a:schemeClr val="bg1"/>
                </a:solidFill>
                <a:latin typeface="Courier" charset="0"/>
                <a:ea typeface="Courier" charset="0"/>
                <a:cs typeface="Courier" charset="0"/>
              </a:rPr>
              <a:t>			IF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 is the goal</a:t>
            </a:r>
          </a:p>
          <a:p>
            <a:pPr marL="0" indent="0" fontAlgn="base">
              <a:buNone/>
            </a:pPr>
            <a:r>
              <a:rPr lang="en-US" dirty="0" smtClean="0">
                <a:solidFill>
                  <a:schemeClr val="bg1"/>
                </a:solidFill>
                <a:latin typeface="Courier" charset="0"/>
                <a:ea typeface="Courier" charset="0"/>
                <a:cs typeface="Courier" charset="0"/>
              </a:rPr>
              <a:t>				THEN Return </a:t>
            </a:r>
            <a:r>
              <a:rPr lang="en-US" dirty="0" err="1" smtClean="0">
                <a:solidFill>
                  <a:schemeClr val="bg1"/>
                </a:solidFill>
                <a:latin typeface="Courier" charset="0"/>
                <a:ea typeface="Courier" charset="0"/>
                <a:cs typeface="Courier" charset="0"/>
              </a:rPr>
              <a:t>ThisNode</a:t>
            </a:r>
            <a:endParaRPr lang="en-US" dirty="0" smtClean="0">
              <a:solidFill>
                <a:schemeClr val="bg1"/>
              </a:solidFill>
              <a:latin typeface="Courier" charset="0"/>
              <a:ea typeface="Courier" charset="0"/>
              <a:cs typeface="Courier" charset="0"/>
            </a:endParaRPr>
          </a:p>
          <a:p>
            <a:pPr marL="0" indent="0" fontAlgn="base">
              <a:buNone/>
            </a:pPr>
            <a:r>
              <a:rPr lang="en-US" dirty="0" smtClean="0">
                <a:solidFill>
                  <a:schemeClr val="bg1"/>
                </a:solidFill>
                <a:latin typeface="Courier" charset="0"/>
                <a:ea typeface="Courier" charset="0"/>
                <a:cs typeface="Courier" charset="0"/>
              </a:rPr>
              <a:t>				ELSE</a:t>
            </a:r>
          </a:p>
          <a:p>
            <a:pPr marL="0" indent="0" fontAlgn="base">
              <a:buNone/>
            </a:pPr>
            <a:r>
              <a:rPr lang="en-US" dirty="0" smtClean="0">
                <a:solidFill>
                  <a:schemeClr val="bg1"/>
                </a:solidFill>
                <a:latin typeface="Courier" charset="0"/>
                <a:ea typeface="Courier" charset="0"/>
                <a:cs typeface="Courier" charset="0"/>
              </a:rPr>
              <a:t>				 </a:t>
            </a:r>
            <a:r>
              <a:rPr lang="en-US" dirty="0" err="1" smtClean="0">
                <a:solidFill>
                  <a:schemeClr val="bg1"/>
                </a:solidFill>
                <a:latin typeface="Courier" charset="0"/>
                <a:ea typeface="Courier" charset="0"/>
                <a:cs typeface="Courier" charset="0"/>
              </a:rPr>
              <a:t>ChildNodes</a:t>
            </a:r>
            <a:r>
              <a:rPr lang="en-US" dirty="0" smtClean="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sym typeface="Wingdings" charset="2"/>
              </a:rPr>
              <a:t></a:t>
            </a:r>
            <a:r>
              <a:rPr lang="en-US" dirty="0" smtClean="0">
                <a:solidFill>
                  <a:schemeClr val="bg1"/>
                </a:solidFill>
                <a:latin typeface="Courier" charset="0"/>
                <a:ea typeface="Courier" charset="0"/>
                <a:cs typeface="Courier" charset="0"/>
              </a:rPr>
              <a:t> Children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a:t>
            </a:r>
          </a:p>
          <a:p>
            <a:pPr marL="0" indent="0" fontAlgn="base">
              <a:buNone/>
            </a:pPr>
            <a:r>
              <a:rPr lang="en-US" dirty="0" smtClean="0">
                <a:solidFill>
                  <a:schemeClr val="bg1"/>
                </a:solidFill>
                <a:latin typeface="Courier" charset="0"/>
                <a:ea typeface="Courier" charset="0"/>
                <a:cs typeface="Courier" charset="0"/>
              </a:rPr>
              <a:t>				 Breadth-First-Search</a:t>
            </a:r>
          </a:p>
          <a:p>
            <a:pPr marL="0" indent="0" fontAlgn="base">
              <a:buNone/>
            </a:pPr>
            <a:r>
              <a:rPr lang="en-US" dirty="0" smtClean="0">
                <a:solidFill>
                  <a:schemeClr val="bg1"/>
                </a:solidFill>
                <a:latin typeface="Courier" charset="0"/>
                <a:ea typeface="Courier" charset="0"/>
                <a:cs typeface="Courier" charset="0"/>
              </a:rPr>
              <a:t>                      (Append-to-Front Rest (Nodes)</a:t>
            </a:r>
          </a:p>
          <a:p>
            <a:pPr marL="0" indent="0" fontAlgn="base">
              <a:buNone/>
            </a:pPr>
            <a:r>
              <a:rPr lang="en-US" dirty="0" smtClean="0">
                <a:solidFill>
                  <a:schemeClr val="bg1"/>
                </a:solidFill>
                <a:latin typeface="Courier" charset="0"/>
                <a:ea typeface="Courier" charset="0"/>
                <a:cs typeface="Courier" charset="0"/>
              </a:rPr>
              <a:t>                                       </a:t>
            </a:r>
            <a:r>
              <a:rPr lang="en-US" dirty="0" err="1" smtClean="0">
                <a:solidFill>
                  <a:schemeClr val="bg1"/>
                </a:solidFill>
                <a:latin typeface="Courier" charset="0"/>
                <a:ea typeface="Courier" charset="0"/>
                <a:cs typeface="Courier" charset="0"/>
              </a:rPr>
              <a:t>ChildNodes</a:t>
            </a:r>
            <a:r>
              <a:rPr lang="en-US" dirty="0" smtClean="0">
                <a:solidFill>
                  <a:schemeClr val="bg1"/>
                </a:solidFill>
                <a:latin typeface="Courier" charset="0"/>
                <a:ea typeface="Courier" charset="0"/>
                <a:cs typeface="Courier" charset="0"/>
              </a:rPr>
              <a:t> )</a:t>
            </a:r>
          </a:p>
          <a:p>
            <a:endParaRPr lang="en-US" dirty="0">
              <a:solidFill>
                <a:schemeClr val="bg1"/>
              </a:solidFill>
              <a:latin typeface="Courier" charset="0"/>
              <a:ea typeface="Courier" charset="0"/>
              <a:cs typeface="Courier" charset="0"/>
            </a:endParaRPr>
          </a:p>
        </p:txBody>
      </p:sp>
    </p:spTree>
    <p:extLst>
      <p:ext uri="{BB962C8B-B14F-4D97-AF65-F5344CB8AC3E}">
        <p14:creationId xmlns:p14="http://schemas.microsoft.com/office/powerpoint/2010/main" val="1501154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What could we do with more information?</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Search from the most “promising” node (greedy best-first search)</a:t>
            </a:r>
            <a:endParaRPr lang="en-US" dirty="0">
              <a:solidFill>
                <a:schemeClr val="bg1"/>
              </a:solidFill>
            </a:endParaRPr>
          </a:p>
          <a:p>
            <a:pPr fontAlgn="base"/>
            <a:r>
              <a:rPr lang="en-US" dirty="0">
                <a:solidFill>
                  <a:schemeClr val="bg1"/>
                </a:solidFill>
              </a:rPr>
              <a:t>Combine cost-so-far and future promise (A*)</a:t>
            </a:r>
            <a:endParaRPr lang="en-US" dirty="0">
              <a:solidFill>
                <a:schemeClr val="bg1"/>
              </a:solidFill>
            </a:endParaRPr>
          </a:p>
          <a:p>
            <a:pPr fontAlgn="base"/>
            <a:r>
              <a:rPr lang="en-US" dirty="0">
                <a:solidFill>
                  <a:schemeClr val="bg1"/>
                </a:solidFill>
              </a:rPr>
              <a:t>Simple (local) strategies: hill-climbing, beam search</a:t>
            </a:r>
            <a:endParaRPr lang="en-US" dirty="0">
              <a:solidFill>
                <a:schemeClr val="bg1"/>
              </a:solidFill>
            </a:endParaRPr>
          </a:p>
          <a:p>
            <a:endParaRPr lang="en-US" dirty="0"/>
          </a:p>
        </p:txBody>
      </p:sp>
    </p:spTree>
    <p:extLst>
      <p:ext uri="{BB962C8B-B14F-4D97-AF65-F5344CB8AC3E}">
        <p14:creationId xmlns:p14="http://schemas.microsoft.com/office/powerpoint/2010/main" val="344965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bg1"/>
                </a:solidFill>
                <a:latin typeface="Courier" charset="0"/>
                <a:ea typeface="Courier" charset="0"/>
                <a:cs typeface="Courier" charset="0"/>
              </a:rPr>
              <a:t>Best-First-Search [Nodes]</a:t>
            </a:r>
            <a:br>
              <a:rPr lang="en-US" dirty="0">
                <a:solidFill>
                  <a:schemeClr val="bg1"/>
                </a:solidFill>
                <a:latin typeface="Courier" charset="0"/>
                <a:ea typeface="Courier" charset="0"/>
                <a:cs typeface="Courier" charset="0"/>
              </a:rPr>
            </a:br>
            <a:r>
              <a:rPr lang="en-US" dirty="0" smtClean="0">
                <a:solidFill>
                  <a:schemeClr val="bg1"/>
                </a:solidFill>
                <a:latin typeface="Courier" charset="0"/>
                <a:ea typeface="Courier" charset="0"/>
                <a:cs typeface="Courier" charset="0"/>
              </a:rPr>
              <a:t>    IF </a:t>
            </a:r>
            <a:r>
              <a:rPr lang="en-US" dirty="0">
                <a:solidFill>
                  <a:schemeClr val="bg1"/>
                </a:solidFill>
                <a:latin typeface="Courier" charset="0"/>
                <a:ea typeface="Courier" charset="0"/>
                <a:cs typeface="Courier" charset="0"/>
              </a:rPr>
              <a:t>there are no more nodes </a:t>
            </a:r>
            <a:endParaRPr lang="en-US" dirty="0" smtClean="0">
              <a:solidFill>
                <a:schemeClr val="bg1"/>
              </a:solidFill>
              <a:latin typeface="Courier" charset="0"/>
              <a:ea typeface="Courier" charset="0"/>
              <a:cs typeface="Courier" charset="0"/>
            </a:endParaRPr>
          </a:p>
          <a:p>
            <a:pPr marL="0" indent="0">
              <a:buNone/>
            </a:pP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THEN </a:t>
            </a:r>
            <a:r>
              <a:rPr lang="en-US" dirty="0">
                <a:solidFill>
                  <a:schemeClr val="bg1"/>
                </a:solidFill>
                <a:latin typeface="Courier" charset="0"/>
                <a:ea typeface="Courier" charset="0"/>
                <a:cs typeface="Courier" charset="0"/>
              </a:rPr>
              <a:t>FAIL</a:t>
            </a:r>
            <a:br>
              <a:rPr lang="en-US" dirty="0">
                <a:solidFill>
                  <a:schemeClr val="bg1"/>
                </a:solidFill>
                <a:latin typeface="Courier" charset="0"/>
                <a:ea typeface="Courier" charset="0"/>
                <a:cs typeface="Courier" charset="0"/>
              </a:rPr>
            </a:br>
            <a:r>
              <a:rPr lang="en-US" dirty="0" smtClean="0">
                <a:solidFill>
                  <a:schemeClr val="bg1"/>
                </a:solidFill>
                <a:latin typeface="Courier" charset="0"/>
                <a:ea typeface="Courier" charset="0"/>
                <a:cs typeface="Courier" charset="0"/>
              </a:rPr>
              <a:t>    ELSE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 </a:t>
            </a:r>
            <a:r>
              <a:rPr lang="en-US" dirty="0">
                <a:solidFill>
                  <a:schemeClr val="bg1"/>
                </a:solidFill>
                <a:latin typeface="Courier" charset="0"/>
                <a:ea typeface="Courier" charset="0"/>
                <a:cs typeface="Courier" charset="0"/>
              </a:rPr>
              <a:t>&lt;--  First(Nodes)</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IF </a:t>
            </a:r>
            <a:r>
              <a:rPr lang="en-US" dirty="0" err="1" smtClean="0">
                <a:solidFill>
                  <a:schemeClr val="bg1"/>
                </a:solidFill>
                <a:latin typeface="Courier" charset="0"/>
                <a:ea typeface="Courier" charset="0"/>
                <a:cs typeface="Courier" charset="0"/>
              </a:rPr>
              <a:t>ThisNode</a:t>
            </a:r>
            <a:r>
              <a:rPr lang="en-US" dirty="0" smtClean="0">
                <a:solidFill>
                  <a:schemeClr val="bg1"/>
                </a:solidFill>
                <a:latin typeface="Courier" charset="0"/>
                <a:ea typeface="Courier" charset="0"/>
                <a:cs typeface="Courier" charset="0"/>
              </a:rPr>
              <a:t> </a:t>
            </a:r>
            <a:r>
              <a:rPr lang="en-US" dirty="0">
                <a:solidFill>
                  <a:schemeClr val="bg1"/>
                </a:solidFill>
                <a:latin typeface="Courier" charset="0"/>
                <a:ea typeface="Courier" charset="0"/>
                <a:cs typeface="Courier" charset="0"/>
              </a:rPr>
              <a:t>is the goal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THEN </a:t>
            </a:r>
            <a:r>
              <a:rPr lang="en-US" dirty="0">
                <a:solidFill>
                  <a:schemeClr val="bg1"/>
                </a:solidFill>
                <a:latin typeface="Courier" charset="0"/>
                <a:ea typeface="Courier" charset="0"/>
                <a:cs typeface="Courier" charset="0"/>
              </a:rPr>
              <a:t>return </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ELSE </a:t>
            </a:r>
            <a:r>
              <a:rPr lang="en-US" dirty="0">
                <a:solidFill>
                  <a:schemeClr val="bg1"/>
                </a:solidFill>
                <a:latin typeface="Courier" charset="0"/>
                <a:ea typeface="Courier" charset="0"/>
                <a:cs typeface="Courier" charset="0"/>
              </a:rPr>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a:t>
            </a:r>
            <a:r>
              <a:rPr lang="en-US" dirty="0" err="1" smtClean="0">
                <a:solidFill>
                  <a:schemeClr val="bg1"/>
                </a:solidFill>
                <a:latin typeface="Courier" charset="0"/>
                <a:ea typeface="Courier" charset="0"/>
                <a:cs typeface="Courier" charset="0"/>
              </a:rPr>
              <a:t>ChildNodes</a:t>
            </a:r>
            <a:r>
              <a:rPr lang="en-US" dirty="0" smtClean="0">
                <a:solidFill>
                  <a:schemeClr val="bg1"/>
                </a:solidFill>
                <a:latin typeface="Courier" charset="0"/>
                <a:ea typeface="Courier" charset="0"/>
                <a:cs typeface="Courier" charset="0"/>
              </a:rPr>
              <a:t> </a:t>
            </a:r>
            <a:r>
              <a:rPr lang="en-US" dirty="0">
                <a:solidFill>
                  <a:schemeClr val="bg1"/>
                </a:solidFill>
                <a:latin typeface="Courier" charset="0"/>
                <a:ea typeface="Courier" charset="0"/>
                <a:cs typeface="Courier" charset="0"/>
              </a:rPr>
              <a:t>&lt;-- Children(</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Best-First-Search </a:t>
            </a:r>
            <a:r>
              <a:rPr lang="en-US" dirty="0">
                <a:solidFill>
                  <a:schemeClr val="bg1"/>
                </a:solidFill>
                <a:latin typeface="Courier" charset="0"/>
                <a:ea typeface="Courier" charset="0"/>
                <a:cs typeface="Courier" charset="0"/>
              </a:rPr>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smtClean="0">
                <a:solidFill>
                  <a:schemeClr val="bg1"/>
                </a:solidFill>
                <a:latin typeface="Courier" charset="0"/>
                <a:ea typeface="Courier" charset="0"/>
                <a:cs typeface="Courier" charset="0"/>
              </a:rPr>
              <a:t>  Sort-by-Quality </a:t>
            </a:r>
            <a:r>
              <a:rPr lang="en-US" dirty="0">
                <a:solidFill>
                  <a:schemeClr val="bg1"/>
                </a:solidFill>
                <a:latin typeface="Courier" charset="0"/>
                <a:ea typeface="Courier" charset="0"/>
                <a:cs typeface="Courier" charset="0"/>
              </a:rPr>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ChildNodes</a:t>
            </a:r>
            <a:r>
              <a:rPr lang="en-US" dirty="0">
                <a:solidFill>
                  <a:schemeClr val="bg1"/>
                </a:solidFill>
                <a:latin typeface="Courier" charset="0"/>
                <a:ea typeface="Courier" charset="0"/>
                <a:cs typeface="Courier" charset="0"/>
              </a:rPr>
              <a:t> </a:t>
            </a:r>
            <a:br>
              <a:rPr lang="en-US" dirty="0">
                <a:solidFill>
                  <a:schemeClr val="bg1"/>
                </a:solidFill>
                <a:latin typeface="Courier" charset="0"/>
                <a:ea typeface="Courier" charset="0"/>
                <a:cs typeface="Courier" charset="0"/>
              </a:rPr>
            </a:br>
            <a:r>
              <a:rPr lang="en-US" dirty="0">
                <a:solidFill>
                  <a:schemeClr val="bg1"/>
                </a:solidFill>
                <a:latin typeface="Courier" charset="0"/>
                <a:ea typeface="Courier" charset="0"/>
                <a:cs typeface="Courier" charset="0"/>
              </a:rPr>
              <a:t>				Remove-Node(</a:t>
            </a:r>
            <a:r>
              <a:rPr lang="en-US" dirty="0" err="1">
                <a:solidFill>
                  <a:schemeClr val="bg1"/>
                </a:solidFill>
                <a:latin typeface="Courier" charset="0"/>
                <a:ea typeface="Courier" charset="0"/>
                <a:cs typeface="Courier" charset="0"/>
              </a:rPr>
              <a:t>ThisNode</a:t>
            </a:r>
            <a:r>
              <a:rPr lang="en-US" dirty="0">
                <a:solidFill>
                  <a:schemeClr val="bg1"/>
                </a:solidFill>
                <a:latin typeface="Courier" charset="0"/>
                <a:ea typeface="Courier" charset="0"/>
                <a:cs typeface="Courier" charset="0"/>
              </a:rPr>
              <a:t> Nodes))</a:t>
            </a:r>
            <a:r>
              <a:rPr lang="en-US" dirty="0">
                <a:solidFill>
                  <a:schemeClr val="bg1"/>
                </a:solidFill>
                <a:latin typeface="Courier" charset="0"/>
                <a:ea typeface="Courier" charset="0"/>
                <a:cs typeface="Courier" charset="0"/>
              </a:rPr>
              <a:t> </a:t>
            </a:r>
          </a:p>
        </p:txBody>
      </p:sp>
    </p:spTree>
    <p:extLst>
      <p:ext uri="{BB962C8B-B14F-4D97-AF65-F5344CB8AC3E}">
        <p14:creationId xmlns:p14="http://schemas.microsoft.com/office/powerpoint/2010/main" val="991515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How do we measure the “quality” of a state in our search?</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Least cost so far (uniform cost search)</a:t>
            </a:r>
            <a:endParaRPr lang="en-US" dirty="0">
              <a:solidFill>
                <a:schemeClr val="bg1"/>
              </a:solidFill>
            </a:endParaRPr>
          </a:p>
          <a:p>
            <a:pPr fontAlgn="base"/>
            <a:r>
              <a:rPr lang="en-US" dirty="0">
                <a:solidFill>
                  <a:schemeClr val="bg1"/>
                </a:solidFill>
              </a:rPr>
              <a:t>Apparently closest to goal (greedy search)</a:t>
            </a:r>
            <a:endParaRPr lang="en-US" dirty="0">
              <a:solidFill>
                <a:schemeClr val="bg1"/>
              </a:solidFill>
            </a:endParaRPr>
          </a:p>
          <a:p>
            <a:pPr fontAlgn="base"/>
            <a:r>
              <a:rPr lang="en-US" dirty="0">
                <a:solidFill>
                  <a:schemeClr val="bg1"/>
                </a:solidFill>
              </a:rPr>
              <a:t>Combine least cost and (apparent) nearness to goal (A* search)</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5549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The Basic Idea Behind A* Search</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Devise an "estimation" function, </a:t>
            </a:r>
            <a:r>
              <a:rPr lang="en-US" b="1" i="1" dirty="0">
                <a:solidFill>
                  <a:schemeClr val="bg1"/>
                </a:solidFill>
              </a:rPr>
              <a:t>h</a:t>
            </a:r>
            <a:r>
              <a:rPr lang="en-US" dirty="0">
                <a:solidFill>
                  <a:schemeClr val="bg1"/>
                </a:solidFill>
              </a:rPr>
              <a:t>, that gives you a plausible underestimate of the distance from a given state to the goal.</a:t>
            </a:r>
            <a:endParaRPr lang="en-US" dirty="0">
              <a:solidFill>
                <a:schemeClr val="bg1"/>
              </a:solidFill>
            </a:endParaRPr>
          </a:p>
          <a:p>
            <a:pPr fontAlgn="base"/>
            <a:r>
              <a:rPr lang="en-US" dirty="0">
                <a:solidFill>
                  <a:schemeClr val="bg1"/>
                </a:solidFill>
              </a:rPr>
              <a:t>Call the cost of getting from the initial state to the current state </a:t>
            </a:r>
            <a:r>
              <a:rPr lang="en-US" b="1" i="1" dirty="0">
                <a:solidFill>
                  <a:schemeClr val="bg1"/>
                </a:solidFill>
              </a:rPr>
              <a:t>g</a:t>
            </a:r>
            <a:r>
              <a:rPr lang="en-US" dirty="0">
                <a:solidFill>
                  <a:schemeClr val="bg1"/>
                </a:solidFill>
              </a:rPr>
              <a:t>.</a:t>
            </a:r>
            <a:endParaRPr lang="en-US" dirty="0">
              <a:solidFill>
                <a:schemeClr val="bg1"/>
              </a:solidFill>
            </a:endParaRPr>
          </a:p>
          <a:p>
            <a:pPr fontAlgn="base"/>
            <a:r>
              <a:rPr lang="en-US" dirty="0">
                <a:solidFill>
                  <a:schemeClr val="bg1"/>
                </a:solidFill>
              </a:rPr>
              <a:t>To measure the quality of a given state </a:t>
            </a:r>
            <a:r>
              <a:rPr lang="en-US" b="1" i="1" dirty="0">
                <a:solidFill>
                  <a:schemeClr val="bg1"/>
                </a:solidFill>
              </a:rPr>
              <a:t>s</a:t>
            </a:r>
            <a:r>
              <a:rPr lang="en-US" dirty="0">
                <a:solidFill>
                  <a:schemeClr val="bg1"/>
                </a:solidFill>
              </a:rPr>
              <a:t>, sum the cost (</a:t>
            </a:r>
            <a:r>
              <a:rPr lang="en-US" b="1" i="1" dirty="0">
                <a:solidFill>
                  <a:schemeClr val="bg1"/>
                </a:solidFill>
              </a:rPr>
              <a:t>g</a:t>
            </a:r>
            <a:r>
              <a:rPr lang="en-US" dirty="0">
                <a:solidFill>
                  <a:schemeClr val="bg1"/>
                </a:solidFill>
              </a:rPr>
              <a:t>) of arriving at this state and the estimate (</a:t>
            </a:r>
            <a:r>
              <a:rPr lang="en-US" b="1" i="1" dirty="0">
                <a:solidFill>
                  <a:schemeClr val="bg1"/>
                </a:solidFill>
              </a:rPr>
              <a:t>h</a:t>
            </a:r>
            <a:r>
              <a:rPr lang="en-US" dirty="0">
                <a:solidFill>
                  <a:schemeClr val="bg1"/>
                </a:solidFill>
              </a:rPr>
              <a:t>) of the cost required to get from s to the goal.</a:t>
            </a:r>
            <a:endParaRPr lang="en-US" dirty="0">
              <a:solidFill>
                <a:schemeClr val="bg1"/>
              </a:solidFill>
            </a:endParaRPr>
          </a:p>
          <a:p>
            <a:pPr fontAlgn="base"/>
            <a:r>
              <a:rPr lang="en-US" dirty="0">
                <a:solidFill>
                  <a:schemeClr val="bg1"/>
                </a:solidFill>
              </a:rPr>
              <a:t>Use best-first search, where </a:t>
            </a:r>
            <a:r>
              <a:rPr lang="en-US" b="1" i="1" dirty="0" err="1">
                <a:solidFill>
                  <a:schemeClr val="bg1"/>
                </a:solidFill>
              </a:rPr>
              <a:t>g+h</a:t>
            </a:r>
            <a:r>
              <a:rPr lang="en-US" dirty="0">
                <a:solidFill>
                  <a:schemeClr val="bg1"/>
                </a:solidFill>
              </a:rPr>
              <a:t> is the overall quality function.</a:t>
            </a:r>
          </a:p>
          <a:p>
            <a:endParaRPr lang="en-US" dirty="0"/>
          </a:p>
        </p:txBody>
      </p:sp>
    </p:spTree>
    <p:extLst>
      <p:ext uri="{BB962C8B-B14F-4D97-AF65-F5344CB8AC3E}">
        <p14:creationId xmlns:p14="http://schemas.microsoft.com/office/powerpoint/2010/main" val="26076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How do you estimate distance to the goal? </a:t>
            </a:r>
            <a:br>
              <a:rPr lang="en-US" dirty="0">
                <a:solidFill>
                  <a:schemeClr val="bg1"/>
                </a:solidFill>
              </a:rPr>
            </a:br>
            <a:r>
              <a:rPr lang="en-US" dirty="0">
                <a:solidFill>
                  <a:schemeClr val="bg1"/>
                </a:solidFill>
              </a:rPr>
              <a:t>(Or: What’s that “h” function</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endParaRPr lang="en-US" dirty="0" smtClean="0">
              <a:solidFill>
                <a:schemeClr val="bg1"/>
              </a:solidFill>
            </a:endParaRPr>
          </a:p>
          <a:p>
            <a:pPr marL="0" indent="0">
              <a:buNone/>
            </a:pPr>
            <a:r>
              <a:rPr lang="en-US" dirty="0" smtClean="0">
                <a:solidFill>
                  <a:schemeClr val="bg1"/>
                </a:solidFill>
              </a:rPr>
              <a:t>Try </a:t>
            </a:r>
            <a:r>
              <a:rPr lang="en-US" dirty="0">
                <a:solidFill>
                  <a:schemeClr val="bg1"/>
                </a:solidFill>
              </a:rPr>
              <a:t>to find a metric that will be a close (informative) </a:t>
            </a:r>
            <a:r>
              <a:rPr lang="en-US" dirty="0" err="1">
                <a:solidFill>
                  <a:schemeClr val="bg1"/>
                </a:solidFill>
              </a:rPr>
              <a:t>one,but</a:t>
            </a:r>
            <a:r>
              <a:rPr lang="en-US" dirty="0">
                <a:solidFill>
                  <a:schemeClr val="bg1"/>
                </a:solidFill>
              </a:rPr>
              <a:t> that won’t overestimate (it should be optimistic).</a:t>
            </a:r>
            <a:br>
              <a:rPr lang="en-US" dirty="0">
                <a:solidFill>
                  <a:schemeClr val="bg1"/>
                </a:solidFill>
              </a:rPr>
            </a:br>
            <a:r>
              <a:rPr lang="en-US" i="1" dirty="0">
                <a:solidFill>
                  <a:schemeClr val="bg1"/>
                </a:solidFill>
              </a:rPr>
              <a:t>Example:</a:t>
            </a:r>
            <a:r>
              <a:rPr lang="en-US" dirty="0">
                <a:solidFill>
                  <a:schemeClr val="bg1"/>
                </a:solidFill>
              </a:rPr>
              <a:t> 8-9 puzzle</a:t>
            </a:r>
            <a:br>
              <a:rPr lang="en-US" dirty="0">
                <a:solidFill>
                  <a:schemeClr val="bg1"/>
                </a:solidFill>
              </a:rPr>
            </a:br>
            <a:r>
              <a:rPr lang="en-US" dirty="0">
                <a:solidFill>
                  <a:schemeClr val="bg1"/>
                </a:solidFill>
              </a:rPr>
              <a:t>	Number of misplaced tiles</a:t>
            </a:r>
            <a:br>
              <a:rPr lang="en-US" dirty="0">
                <a:solidFill>
                  <a:schemeClr val="bg1"/>
                </a:solidFill>
              </a:rPr>
            </a:br>
            <a:r>
              <a:rPr lang="en-US" dirty="0">
                <a:solidFill>
                  <a:schemeClr val="bg1"/>
                </a:solidFill>
              </a:rPr>
              <a:t>	Sum of Manhattan distance of misplaced tiles (better)</a:t>
            </a:r>
            <a:br>
              <a:rPr lang="en-US" dirty="0">
                <a:solidFill>
                  <a:schemeClr val="bg1"/>
                </a:solidFill>
              </a:rPr>
            </a:br>
            <a:r>
              <a:rPr lang="en-US" dirty="0">
                <a:solidFill>
                  <a:schemeClr val="bg1"/>
                </a:solidFill>
              </a:rPr>
              <a:t>	Best solution length for (say) tiles 1-4</a:t>
            </a:r>
            <a:br>
              <a:rPr lang="en-US" dirty="0">
                <a:solidFill>
                  <a:schemeClr val="bg1"/>
                </a:solidFill>
              </a:rPr>
            </a:br>
            <a:r>
              <a:rPr lang="en-US" i="1" dirty="0">
                <a:solidFill>
                  <a:schemeClr val="bg1"/>
                </a:solidFill>
              </a:rPr>
              <a:t>Example:</a:t>
            </a:r>
            <a:r>
              <a:rPr lang="en-US" dirty="0">
                <a:solidFill>
                  <a:schemeClr val="bg1"/>
                </a:solidFill>
              </a:rPr>
              <a:t> Choosing a path on a map from city A to B</a:t>
            </a:r>
            <a:br>
              <a:rPr lang="en-US" dirty="0">
                <a:solidFill>
                  <a:schemeClr val="bg1"/>
                </a:solidFill>
              </a:rPr>
            </a:br>
            <a:r>
              <a:rPr lang="en-US" dirty="0">
                <a:solidFill>
                  <a:schemeClr val="bg1"/>
                </a:solidFill>
              </a:rPr>
              <a:t>	Euclidean </a:t>
            </a:r>
            <a:r>
              <a:rPr lang="en-US" dirty="0" smtClean="0">
                <a:solidFill>
                  <a:schemeClr val="bg1"/>
                </a:solidFill>
              </a:rPr>
              <a:t>distance between the </a:t>
            </a:r>
            <a:r>
              <a:rPr lang="en-US" smtClean="0">
                <a:solidFill>
                  <a:schemeClr val="bg1"/>
                </a:solidFill>
              </a:rPr>
              <a:t>cities</a:t>
            </a:r>
            <a:r>
              <a:rPr lang="en-US" smtClean="0"/>
              <a:t>distance</a:t>
            </a:r>
            <a:r>
              <a:rPr lang="en-US" dirty="0" smtClean="0"/>
              <a:t> </a:t>
            </a:r>
            <a:r>
              <a:rPr lang="en-US" dirty="0"/>
              <a:t>to B.</a:t>
            </a:r>
            <a:r>
              <a:rPr lang="en-US" dirty="0"/>
              <a:t> </a:t>
            </a:r>
          </a:p>
        </p:txBody>
      </p:sp>
    </p:spTree>
    <p:extLst>
      <p:ext uri="{BB962C8B-B14F-4D97-AF65-F5344CB8AC3E}">
        <p14:creationId xmlns:p14="http://schemas.microsoft.com/office/powerpoint/2010/main" val="1263327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15472</TotalTime>
  <Words>945</Words>
  <Application>Microsoft Macintosh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Courier</vt:lpstr>
      <vt:lpstr>Wingdings</vt:lpstr>
      <vt:lpstr>Arial</vt:lpstr>
      <vt:lpstr>Office Theme</vt:lpstr>
      <vt:lpstr>Informed Search</vt:lpstr>
      <vt:lpstr>Administrivia</vt:lpstr>
      <vt:lpstr>Depth-First Search</vt:lpstr>
      <vt:lpstr>Breadth-First Search</vt:lpstr>
      <vt:lpstr>What could we do with more information?</vt:lpstr>
      <vt:lpstr>PowerPoint Presentation</vt:lpstr>
      <vt:lpstr>How do we measure the “quality” of a state in our search?</vt:lpstr>
      <vt:lpstr>The Basic Idea Behind A* Search</vt:lpstr>
      <vt:lpstr>How do you estimate distance to the goal?  (Or: What’s that “h” function?)</vt:lpstr>
      <vt:lpstr>PowerPoint Presentation</vt:lpstr>
      <vt:lpstr>A few handy heuristics for search</vt:lpstr>
      <vt:lpstr>Means-Ends Analysis</vt:lpstr>
      <vt:lpstr>PowerPoint Presentation</vt:lpstr>
      <vt:lpstr>Local Search</vt:lpstr>
      <vt:lpstr>PowerPoint Presentation</vt:lpstr>
      <vt:lpstr>PowerPoint Presentation</vt:lpstr>
      <vt:lpstr>PowerPoint Presentation</vt:lpstr>
      <vt:lpstr>PowerPoint Presentation</vt:lpstr>
      <vt:lpstr>How Hard Is a (Search) Problem?</vt:lpstr>
      <vt:lpstr>The “optimal” path is awful: Towers of Hanoi</vt:lpstr>
      <vt:lpstr>The optimal path is relatively short, but finding the solution can take eons: the traveling salesman problem</vt:lpstr>
      <vt:lpstr>PowerPoint Presentation</vt:lpstr>
      <vt:lpstr>Problem-Solving: The Cognitive Side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Philosophy and Foundations</dc:title>
  <dc:creator>Microsoft Office User</dc:creator>
  <cp:lastModifiedBy>Microsoft Office User</cp:lastModifiedBy>
  <cp:revision>71</cp:revision>
  <dcterms:created xsi:type="dcterms:W3CDTF">2017-08-27T18:15:55Z</dcterms:created>
  <dcterms:modified xsi:type="dcterms:W3CDTF">2017-09-13T21:06:23Z</dcterms:modified>
</cp:coreProperties>
</file>