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2" r:id="rId3"/>
    <p:sldId id="327" r:id="rId4"/>
    <p:sldId id="328" r:id="rId5"/>
    <p:sldId id="329" r:id="rId6"/>
    <p:sldId id="330" r:id="rId7"/>
    <p:sldId id="325" r:id="rId8"/>
    <p:sldId id="326" r:id="rId9"/>
    <p:sldId id="332" r:id="rId10"/>
    <p:sldId id="331" r:id="rId11"/>
    <p:sldId id="333" r:id="rId12"/>
    <p:sldId id="334" r:id="rId13"/>
    <p:sldId id="335" r:id="rId14"/>
    <p:sldId id="336" r:id="rId15"/>
    <p:sldId id="33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7"/>
    <p:restoredTop sz="95872"/>
  </p:normalViewPr>
  <p:slideViewPr>
    <p:cSldViewPr snapToGrid="0" snapToObjects="1">
      <p:cViewPr>
        <p:scale>
          <a:sx n="100" d="100"/>
          <a:sy n="100" d="100"/>
        </p:scale>
        <p:origin x="14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742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42913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00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3724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F09F0-6685-134E-9BE2-1C41183F9C09}" type="datetimeFigureOut">
              <a:rPr lang="en-US" smtClean="0"/>
              <a:t>9/10/17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4794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F09F0-6685-134E-9BE2-1C41183F9C09}" type="datetimeFigureOut">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5393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F09F0-6685-134E-9BE2-1C41183F9C09}" type="datetimeFigureOut">
              <a:rPr lang="en-US" smtClean="0"/>
              <a:t>9/10/17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8591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F09F0-6685-134E-9BE2-1C41183F9C09}" type="datetimeFigureOut">
              <a:rPr lang="en-US" smtClean="0"/>
              <a:t>9/10/17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933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F09F0-6685-134E-9BE2-1C41183F9C09}" type="datetimeFigureOut">
              <a:rPr lang="en-US" smtClean="0"/>
              <a:t>9/10/17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1010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2315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9/10/17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920051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09F0-6685-134E-9BE2-1C41183F9C09}" type="datetimeFigureOut">
              <a:rPr lang="en-US" smtClean="0"/>
              <a:t>9/10/17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443CD-A3A3-0E4C-A0E0-E92FEFFD023B}" type="slidenum">
              <a:rPr lang="en-US" smtClean="0"/>
              <a:t>‹#›</a:t>
            </a:fld>
            <a:endParaRPr lang="en-US"/>
          </a:p>
        </p:txBody>
      </p:sp>
    </p:spTree>
    <p:extLst>
      <p:ext uri="{BB962C8B-B14F-4D97-AF65-F5344CB8AC3E}">
        <p14:creationId xmlns:p14="http://schemas.microsoft.com/office/powerpoint/2010/main" val="133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26854"/>
          </a:xfrm>
        </p:spPr>
        <p:txBody>
          <a:bodyPr>
            <a:normAutofit fontScale="90000"/>
          </a:bodyPr>
          <a:lstStyle/>
          <a:p>
            <a:r>
              <a:rPr lang="en-US" dirty="0" smtClean="0">
                <a:solidFill>
                  <a:schemeClr val="bg1"/>
                </a:solidFill>
              </a:rPr>
              <a:t>Problem-Solving by People and Computers</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CS</a:t>
            </a:r>
            <a:r>
              <a:rPr lang="en-US" dirty="0" smtClean="0">
                <a:solidFill>
                  <a:schemeClr val="bg1"/>
                </a:solidFill>
              </a:rPr>
              <a:t>CSCI 3202, Fall 2017</a:t>
            </a:r>
          </a:p>
          <a:p>
            <a:r>
              <a:rPr lang="en-US" dirty="0" smtClean="0">
                <a:solidFill>
                  <a:schemeClr val="bg1"/>
                </a:solidFill>
              </a:rPr>
              <a:t>Prof. Mike Eisenberg</a:t>
            </a:r>
          </a:p>
          <a:p>
            <a:r>
              <a:rPr lang="en-US" i="1" dirty="0" err="1" smtClean="0">
                <a:solidFill>
                  <a:schemeClr val="bg1"/>
                </a:solidFill>
              </a:rPr>
              <a:t>duck@cs.colorado.edu</a:t>
            </a:r>
            <a:endParaRPr lang="en-US" i="1" dirty="0" smtClean="0">
              <a:solidFill>
                <a:schemeClr val="bg1"/>
              </a:solidFill>
            </a:endParaRPr>
          </a:p>
        </p:txBody>
      </p:sp>
    </p:spTree>
    <p:extLst>
      <p:ext uri="{BB962C8B-B14F-4D97-AF65-F5344CB8AC3E}">
        <p14:creationId xmlns:p14="http://schemas.microsoft.com/office/powerpoint/2010/main" val="165930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 Syllogism</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All carpenters are biologists.</a:t>
            </a:r>
          </a:p>
          <a:p>
            <a:r>
              <a:rPr lang="en-US" dirty="0" smtClean="0">
                <a:solidFill>
                  <a:schemeClr val="bg1"/>
                </a:solidFill>
              </a:rPr>
              <a:t>All biologists are dieters.</a:t>
            </a:r>
          </a:p>
          <a:p>
            <a:pPr marL="0" indent="0">
              <a:buNone/>
            </a:pPr>
            <a:r>
              <a:rPr lang="en-US" dirty="0" smtClean="0">
                <a:solidFill>
                  <a:schemeClr val="bg1"/>
                </a:solidFill>
              </a:rPr>
              <a:t>Therefore</a:t>
            </a:r>
            <a:r>
              <a:rPr lang="mr-IN" dirty="0" smtClean="0">
                <a:solidFill>
                  <a:schemeClr val="bg1"/>
                </a:solidFill>
              </a:rPr>
              <a:t>…</a:t>
            </a:r>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r>
              <a:rPr lang="en-US" dirty="0" smtClean="0">
                <a:solidFill>
                  <a:schemeClr val="bg1"/>
                </a:solidFill>
              </a:rPr>
              <a:t>All astronomers are stamp collectors.</a:t>
            </a:r>
          </a:p>
          <a:p>
            <a:r>
              <a:rPr lang="en-US" dirty="0" smtClean="0">
                <a:solidFill>
                  <a:schemeClr val="bg1"/>
                </a:solidFill>
              </a:rPr>
              <a:t>No baseball players are astronomers.</a:t>
            </a:r>
          </a:p>
          <a:p>
            <a:pPr marL="0" indent="0">
              <a:buNone/>
            </a:pPr>
            <a:r>
              <a:rPr lang="en-US" dirty="0" smtClean="0">
                <a:solidFill>
                  <a:schemeClr val="bg1"/>
                </a:solidFill>
              </a:rPr>
              <a:t>Therefore</a:t>
            </a:r>
            <a:r>
              <a:rPr lang="mr-IN" dirty="0" smtClean="0">
                <a:solidFill>
                  <a:schemeClr val="bg1"/>
                </a:solidFill>
              </a:rPr>
              <a:t>…</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473191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How do people solve problems?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Retrieving schemas/searching for patterns</a:t>
            </a:r>
          </a:p>
          <a:p>
            <a:r>
              <a:rPr lang="en-US" dirty="0" smtClean="0">
                <a:solidFill>
                  <a:schemeClr val="bg1"/>
                </a:solidFill>
              </a:rPr>
              <a:t>Restructuring the problem space itself</a:t>
            </a:r>
          </a:p>
          <a:p>
            <a:r>
              <a:rPr lang="en-US" dirty="0" smtClean="0">
                <a:solidFill>
                  <a:schemeClr val="bg1"/>
                </a:solidFill>
              </a:rPr>
              <a:t>Difficulties of functional fixedness and the “</a:t>
            </a:r>
            <a:r>
              <a:rPr lang="en-US" dirty="0" err="1" smtClean="0">
                <a:solidFill>
                  <a:schemeClr val="bg1"/>
                </a:solidFill>
              </a:rPr>
              <a:t>Einstellung</a:t>
            </a:r>
            <a:r>
              <a:rPr lang="en-US" dirty="0" smtClean="0">
                <a:solidFill>
                  <a:schemeClr val="bg1"/>
                </a:solidFill>
              </a:rPr>
              <a:t>” effect</a:t>
            </a:r>
            <a:endParaRPr lang="en-US" dirty="0">
              <a:solidFill>
                <a:schemeClr val="bg1"/>
              </a:solidFill>
            </a:endParaRPr>
          </a:p>
        </p:txBody>
      </p:sp>
    </p:spTree>
    <p:extLst>
      <p:ext uri="{BB962C8B-B14F-4D97-AF65-F5344CB8AC3E}">
        <p14:creationId xmlns:p14="http://schemas.microsoft.com/office/powerpoint/2010/main" val="66893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Two Physics Problems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Rolling a quarter around another quarter</a:t>
            </a:r>
          </a:p>
          <a:p>
            <a:endParaRPr lang="en-US" dirty="0">
              <a:solidFill>
                <a:schemeClr val="bg1"/>
              </a:solidFill>
            </a:endParaRPr>
          </a:p>
          <a:p>
            <a:r>
              <a:rPr lang="en-US" dirty="0" smtClean="0">
                <a:solidFill>
                  <a:schemeClr val="bg1"/>
                </a:solidFill>
              </a:rPr>
              <a:t>Elastic collision (ping pong ball and bowling ball)</a:t>
            </a:r>
            <a:endParaRPr lang="en-US" dirty="0">
              <a:solidFill>
                <a:schemeClr val="bg1"/>
              </a:solidFill>
            </a:endParaRPr>
          </a:p>
        </p:txBody>
      </p:sp>
    </p:spTree>
    <p:extLst>
      <p:ext uri="{BB962C8B-B14F-4D97-AF65-F5344CB8AC3E}">
        <p14:creationId xmlns:p14="http://schemas.microsoft.com/office/powerpoint/2010/main" val="248678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The Game of </a:t>
            </a:r>
            <a:r>
              <a:rPr lang="en-US" dirty="0" err="1">
                <a:solidFill>
                  <a:schemeClr val="bg1"/>
                </a:solidFill>
              </a:rPr>
              <a:t>Sim</a:t>
            </a:r>
            <a:r>
              <a:rPr lang="en-US" dirty="0">
                <a:solidFill>
                  <a:schemeClr val="bg1"/>
                </a:solidFill>
              </a:rPr>
              <a:t> </a:t>
            </a:r>
          </a:p>
        </p:txBody>
      </p:sp>
      <p:sp>
        <p:nvSpPr>
          <p:cNvPr id="4" name="Oval 3"/>
          <p:cNvSpPr/>
          <p:nvPr/>
        </p:nvSpPr>
        <p:spPr>
          <a:xfrm>
            <a:off x="3162300" y="3086100"/>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130800" y="2191544"/>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794500" y="3086100"/>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62300" y="4824412"/>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70700" y="4824412"/>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30800" y="5753100"/>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9398000" y="579041"/>
            <a:ext cx="0" cy="1619647"/>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337800" y="579041"/>
            <a:ext cx="0" cy="161964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30800" y="1690688"/>
            <a:ext cx="317716"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7" name="TextBox 16"/>
          <p:cNvSpPr txBox="1"/>
          <p:nvPr/>
        </p:nvSpPr>
        <p:spPr>
          <a:xfrm>
            <a:off x="7226300" y="2946400"/>
            <a:ext cx="309700"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8" name="TextBox 17"/>
          <p:cNvSpPr txBox="1"/>
          <p:nvPr/>
        </p:nvSpPr>
        <p:spPr>
          <a:xfrm>
            <a:off x="7381150" y="4995862"/>
            <a:ext cx="308098"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20" name="TextBox 19"/>
          <p:cNvSpPr txBox="1"/>
          <p:nvPr/>
        </p:nvSpPr>
        <p:spPr>
          <a:xfrm>
            <a:off x="5130800" y="6324600"/>
            <a:ext cx="327334" cy="369332"/>
          </a:xfrm>
          <a:prstGeom prst="rect">
            <a:avLst/>
          </a:prstGeom>
          <a:noFill/>
        </p:spPr>
        <p:txBody>
          <a:bodyPr wrap="none" rtlCol="0">
            <a:spAutoFit/>
          </a:bodyPr>
          <a:lstStyle/>
          <a:p>
            <a:r>
              <a:rPr lang="en-US" dirty="0" smtClean="0">
                <a:solidFill>
                  <a:schemeClr val="bg1"/>
                </a:solidFill>
              </a:rPr>
              <a:t>D</a:t>
            </a:r>
            <a:endParaRPr lang="en-US" dirty="0">
              <a:solidFill>
                <a:schemeClr val="bg1"/>
              </a:solidFill>
            </a:endParaRPr>
          </a:p>
        </p:txBody>
      </p:sp>
      <p:sp>
        <p:nvSpPr>
          <p:cNvPr id="21" name="TextBox 20"/>
          <p:cNvSpPr txBox="1"/>
          <p:nvPr/>
        </p:nvSpPr>
        <p:spPr>
          <a:xfrm>
            <a:off x="2462164" y="4861956"/>
            <a:ext cx="296876" cy="369332"/>
          </a:xfrm>
          <a:prstGeom prst="rect">
            <a:avLst/>
          </a:prstGeom>
          <a:noFill/>
        </p:spPr>
        <p:txBody>
          <a:bodyPr wrap="none" rtlCol="0">
            <a:spAutoFit/>
          </a:bodyPr>
          <a:lstStyle/>
          <a:p>
            <a:r>
              <a:rPr lang="en-US" dirty="0">
                <a:solidFill>
                  <a:schemeClr val="bg1"/>
                </a:solidFill>
              </a:rPr>
              <a:t>E</a:t>
            </a:r>
          </a:p>
        </p:txBody>
      </p:sp>
      <p:sp>
        <p:nvSpPr>
          <p:cNvPr id="23" name="TextBox 22"/>
          <p:cNvSpPr txBox="1"/>
          <p:nvPr/>
        </p:nvSpPr>
        <p:spPr>
          <a:xfrm>
            <a:off x="2501900" y="3086100"/>
            <a:ext cx="290464" cy="369332"/>
          </a:xfrm>
          <a:prstGeom prst="rect">
            <a:avLst/>
          </a:prstGeom>
          <a:noFill/>
        </p:spPr>
        <p:txBody>
          <a:bodyPr wrap="none" rtlCol="0">
            <a:spAutoFit/>
          </a:bodyPr>
          <a:lstStyle/>
          <a:p>
            <a:r>
              <a:rPr lang="en-US" dirty="0" smtClean="0">
                <a:solidFill>
                  <a:schemeClr val="bg1"/>
                </a:solidFill>
              </a:rPr>
              <a:t>F</a:t>
            </a:r>
            <a:endParaRPr lang="en-US" dirty="0">
              <a:solidFill>
                <a:schemeClr val="bg1"/>
              </a:solidFill>
            </a:endParaRPr>
          </a:p>
        </p:txBody>
      </p:sp>
    </p:spTree>
    <p:extLst>
      <p:ext uri="{BB962C8B-B14F-4D97-AF65-F5344CB8AC3E}">
        <p14:creationId xmlns:p14="http://schemas.microsoft.com/office/powerpoint/2010/main" val="172947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bg1"/>
                </a:solidFill>
              </a:rPr>
              <a:t>The Game of </a:t>
            </a:r>
            <a:r>
              <a:rPr lang="en-US" dirty="0" err="1">
                <a:solidFill>
                  <a:schemeClr val="bg1"/>
                </a:solidFill>
              </a:rPr>
              <a:t>Sim</a:t>
            </a:r>
            <a:r>
              <a:rPr lang="en-US" dirty="0">
                <a:solidFill>
                  <a:schemeClr val="bg1"/>
                </a:solidFill>
              </a:rPr>
              <a:t> </a:t>
            </a:r>
          </a:p>
        </p:txBody>
      </p:sp>
      <p:sp>
        <p:nvSpPr>
          <p:cNvPr id="4" name="Oval 3"/>
          <p:cNvSpPr/>
          <p:nvPr/>
        </p:nvSpPr>
        <p:spPr>
          <a:xfrm>
            <a:off x="3162300" y="3086100"/>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130800" y="2191544"/>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794500" y="3086100"/>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62300" y="4824412"/>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870700" y="4824412"/>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30800" y="5753100"/>
            <a:ext cx="355600" cy="342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9398000" y="579041"/>
            <a:ext cx="0" cy="1619647"/>
          </a:xfrm>
          <a:prstGeom prst="line">
            <a:avLst/>
          </a:prstGeom>
          <a:ln w="317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337800" y="579041"/>
            <a:ext cx="0" cy="1619647"/>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30800" y="1690688"/>
            <a:ext cx="317716" cy="369332"/>
          </a:xfrm>
          <a:prstGeom prst="rect">
            <a:avLst/>
          </a:prstGeom>
          <a:noFill/>
        </p:spPr>
        <p:txBody>
          <a:bodyPr wrap="none" rtlCol="0">
            <a:spAutoFit/>
          </a:bodyPr>
          <a:lstStyle/>
          <a:p>
            <a:r>
              <a:rPr lang="en-US" dirty="0" smtClean="0">
                <a:solidFill>
                  <a:schemeClr val="bg1"/>
                </a:solidFill>
              </a:rPr>
              <a:t>A</a:t>
            </a:r>
            <a:endParaRPr lang="en-US" dirty="0">
              <a:solidFill>
                <a:schemeClr val="bg1"/>
              </a:solidFill>
            </a:endParaRPr>
          </a:p>
        </p:txBody>
      </p:sp>
      <p:sp>
        <p:nvSpPr>
          <p:cNvPr id="17" name="TextBox 16"/>
          <p:cNvSpPr txBox="1"/>
          <p:nvPr/>
        </p:nvSpPr>
        <p:spPr>
          <a:xfrm>
            <a:off x="7226300" y="2946400"/>
            <a:ext cx="309700" cy="369332"/>
          </a:xfrm>
          <a:prstGeom prst="rect">
            <a:avLst/>
          </a:prstGeom>
          <a:noFill/>
        </p:spPr>
        <p:txBody>
          <a:bodyPr wrap="none" rtlCol="0">
            <a:spAutoFit/>
          </a:bodyPr>
          <a:lstStyle/>
          <a:p>
            <a:r>
              <a:rPr lang="en-US" dirty="0" smtClean="0">
                <a:solidFill>
                  <a:schemeClr val="bg1"/>
                </a:solidFill>
              </a:rPr>
              <a:t>B</a:t>
            </a:r>
            <a:endParaRPr lang="en-US" dirty="0">
              <a:solidFill>
                <a:schemeClr val="bg1"/>
              </a:solidFill>
            </a:endParaRPr>
          </a:p>
        </p:txBody>
      </p:sp>
      <p:sp>
        <p:nvSpPr>
          <p:cNvPr id="18" name="TextBox 17"/>
          <p:cNvSpPr txBox="1"/>
          <p:nvPr/>
        </p:nvSpPr>
        <p:spPr>
          <a:xfrm>
            <a:off x="7381150" y="4995862"/>
            <a:ext cx="308098" cy="369332"/>
          </a:xfrm>
          <a:prstGeom prst="rect">
            <a:avLst/>
          </a:prstGeom>
          <a:noFill/>
        </p:spPr>
        <p:txBody>
          <a:bodyPr wrap="none" rtlCol="0">
            <a:spAutoFit/>
          </a:bodyPr>
          <a:lstStyle/>
          <a:p>
            <a:r>
              <a:rPr lang="en-US" dirty="0" smtClean="0">
                <a:solidFill>
                  <a:schemeClr val="bg1"/>
                </a:solidFill>
              </a:rPr>
              <a:t>C</a:t>
            </a:r>
            <a:endParaRPr lang="en-US" dirty="0">
              <a:solidFill>
                <a:schemeClr val="bg1"/>
              </a:solidFill>
            </a:endParaRPr>
          </a:p>
        </p:txBody>
      </p:sp>
      <p:sp>
        <p:nvSpPr>
          <p:cNvPr id="20" name="TextBox 19"/>
          <p:cNvSpPr txBox="1"/>
          <p:nvPr/>
        </p:nvSpPr>
        <p:spPr>
          <a:xfrm>
            <a:off x="5130800" y="6324600"/>
            <a:ext cx="327334" cy="369332"/>
          </a:xfrm>
          <a:prstGeom prst="rect">
            <a:avLst/>
          </a:prstGeom>
          <a:noFill/>
        </p:spPr>
        <p:txBody>
          <a:bodyPr wrap="none" rtlCol="0">
            <a:spAutoFit/>
          </a:bodyPr>
          <a:lstStyle/>
          <a:p>
            <a:r>
              <a:rPr lang="en-US" dirty="0" smtClean="0">
                <a:solidFill>
                  <a:schemeClr val="bg1"/>
                </a:solidFill>
              </a:rPr>
              <a:t>D</a:t>
            </a:r>
            <a:endParaRPr lang="en-US" dirty="0">
              <a:solidFill>
                <a:schemeClr val="bg1"/>
              </a:solidFill>
            </a:endParaRPr>
          </a:p>
        </p:txBody>
      </p:sp>
      <p:sp>
        <p:nvSpPr>
          <p:cNvPr id="21" name="TextBox 20"/>
          <p:cNvSpPr txBox="1"/>
          <p:nvPr/>
        </p:nvSpPr>
        <p:spPr>
          <a:xfrm>
            <a:off x="2462164" y="4861956"/>
            <a:ext cx="296876" cy="369332"/>
          </a:xfrm>
          <a:prstGeom prst="rect">
            <a:avLst/>
          </a:prstGeom>
          <a:noFill/>
        </p:spPr>
        <p:txBody>
          <a:bodyPr wrap="none" rtlCol="0">
            <a:spAutoFit/>
          </a:bodyPr>
          <a:lstStyle/>
          <a:p>
            <a:r>
              <a:rPr lang="en-US" dirty="0">
                <a:solidFill>
                  <a:schemeClr val="bg1"/>
                </a:solidFill>
              </a:rPr>
              <a:t>E</a:t>
            </a:r>
          </a:p>
        </p:txBody>
      </p:sp>
      <p:sp>
        <p:nvSpPr>
          <p:cNvPr id="23" name="TextBox 22"/>
          <p:cNvSpPr txBox="1"/>
          <p:nvPr/>
        </p:nvSpPr>
        <p:spPr>
          <a:xfrm>
            <a:off x="2501900" y="3086100"/>
            <a:ext cx="290464" cy="369332"/>
          </a:xfrm>
          <a:prstGeom prst="rect">
            <a:avLst/>
          </a:prstGeom>
          <a:noFill/>
        </p:spPr>
        <p:txBody>
          <a:bodyPr wrap="none" rtlCol="0">
            <a:spAutoFit/>
          </a:bodyPr>
          <a:lstStyle/>
          <a:p>
            <a:r>
              <a:rPr lang="en-US" dirty="0" smtClean="0">
                <a:solidFill>
                  <a:schemeClr val="bg1"/>
                </a:solidFill>
              </a:rPr>
              <a:t>F</a:t>
            </a:r>
            <a:endParaRPr lang="en-US" dirty="0">
              <a:solidFill>
                <a:schemeClr val="bg1"/>
              </a:solidFill>
            </a:endParaRPr>
          </a:p>
        </p:txBody>
      </p:sp>
    </p:spTree>
    <p:extLst>
      <p:ext uri="{BB962C8B-B14F-4D97-AF65-F5344CB8AC3E}">
        <p14:creationId xmlns:p14="http://schemas.microsoft.com/office/powerpoint/2010/main" val="110687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The Basic Idea of </a:t>
            </a:r>
            <a:r>
              <a:rPr lang="en-US" dirty="0" err="1" smtClean="0">
                <a:solidFill>
                  <a:schemeClr val="bg1"/>
                </a:solidFill>
              </a:rPr>
              <a:t>Minimax</a:t>
            </a:r>
            <a:r>
              <a:rPr lang="en-US" dirty="0" smtClean="0">
                <a:solidFill>
                  <a:schemeClr val="bg1"/>
                </a:solidFill>
              </a:rPr>
              <a:t> Search</a:t>
            </a:r>
            <a:endParaRPr lang="en-US" dirty="0">
              <a:solidFill>
                <a:schemeClr val="bg1"/>
              </a:solidFill>
            </a:endParaRPr>
          </a:p>
        </p:txBody>
      </p:sp>
      <p:cxnSp>
        <p:nvCxnSpPr>
          <p:cNvPr id="5" name="Straight Connector 4"/>
          <p:cNvCxnSpPr/>
          <p:nvPr/>
        </p:nvCxnSpPr>
        <p:spPr>
          <a:xfrm>
            <a:off x="5156200" y="26035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267200" y="2603500"/>
            <a:ext cx="889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32200" y="3517900"/>
            <a:ext cx="635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267200" y="3517900"/>
            <a:ext cx="4445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5416550" y="3517900"/>
            <a:ext cx="6350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70600" y="3517900"/>
            <a:ext cx="44450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305175" y="4508500"/>
            <a:ext cx="327025"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27450" y="4432300"/>
            <a:ext cx="1651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286250" y="4470400"/>
            <a:ext cx="425450"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11700" y="4508500"/>
            <a:ext cx="1651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086350" y="4470400"/>
            <a:ext cx="355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115050" y="4508500"/>
            <a:ext cx="355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41950" y="4508500"/>
            <a:ext cx="1651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515100" y="4508500"/>
            <a:ext cx="16510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46725" y="2451100"/>
            <a:ext cx="589777" cy="369332"/>
          </a:xfrm>
          <a:prstGeom prst="rect">
            <a:avLst/>
          </a:prstGeom>
          <a:noFill/>
        </p:spPr>
        <p:txBody>
          <a:bodyPr wrap="none" rtlCol="0">
            <a:spAutoFit/>
          </a:bodyPr>
          <a:lstStyle/>
          <a:p>
            <a:r>
              <a:rPr lang="en-US" dirty="0" smtClean="0">
                <a:solidFill>
                  <a:schemeClr val="bg1"/>
                </a:solidFill>
              </a:rPr>
              <a:t>Max</a:t>
            </a:r>
            <a:endParaRPr lang="en-US" dirty="0">
              <a:solidFill>
                <a:schemeClr val="bg1"/>
              </a:solidFill>
            </a:endParaRPr>
          </a:p>
        </p:txBody>
      </p:sp>
      <p:sp>
        <p:nvSpPr>
          <p:cNvPr id="29" name="TextBox 28"/>
          <p:cNvSpPr txBox="1"/>
          <p:nvPr/>
        </p:nvSpPr>
        <p:spPr>
          <a:xfrm>
            <a:off x="6292850" y="3390900"/>
            <a:ext cx="556563" cy="369332"/>
          </a:xfrm>
          <a:prstGeom prst="rect">
            <a:avLst/>
          </a:prstGeom>
          <a:noFill/>
        </p:spPr>
        <p:txBody>
          <a:bodyPr wrap="none" rtlCol="0">
            <a:spAutoFit/>
          </a:bodyPr>
          <a:lstStyle/>
          <a:p>
            <a:r>
              <a:rPr lang="en-US" dirty="0" smtClean="0">
                <a:solidFill>
                  <a:schemeClr val="bg1"/>
                </a:solidFill>
              </a:rPr>
              <a:t>Min</a:t>
            </a:r>
            <a:endParaRPr lang="en-US" dirty="0">
              <a:solidFill>
                <a:schemeClr val="bg1"/>
              </a:solidFill>
            </a:endParaRPr>
          </a:p>
        </p:txBody>
      </p:sp>
      <p:sp>
        <p:nvSpPr>
          <p:cNvPr id="30" name="TextBox 29"/>
          <p:cNvSpPr txBox="1"/>
          <p:nvPr/>
        </p:nvSpPr>
        <p:spPr>
          <a:xfrm>
            <a:off x="6849413" y="4330700"/>
            <a:ext cx="589777" cy="369332"/>
          </a:xfrm>
          <a:prstGeom prst="rect">
            <a:avLst/>
          </a:prstGeom>
          <a:noFill/>
        </p:spPr>
        <p:txBody>
          <a:bodyPr wrap="none" rtlCol="0">
            <a:spAutoFit/>
          </a:bodyPr>
          <a:lstStyle/>
          <a:p>
            <a:r>
              <a:rPr lang="en-US" dirty="0" smtClean="0">
                <a:solidFill>
                  <a:schemeClr val="bg1"/>
                </a:solidFill>
              </a:rPr>
              <a:t>Max</a:t>
            </a:r>
            <a:endParaRPr lang="en-US" dirty="0">
              <a:solidFill>
                <a:schemeClr val="bg1"/>
              </a:solidFill>
            </a:endParaRPr>
          </a:p>
        </p:txBody>
      </p:sp>
      <p:sp>
        <p:nvSpPr>
          <p:cNvPr id="31" name="TextBox 30"/>
          <p:cNvSpPr txBox="1"/>
          <p:nvPr/>
        </p:nvSpPr>
        <p:spPr>
          <a:xfrm>
            <a:off x="3022600" y="5791200"/>
            <a:ext cx="301686" cy="369332"/>
          </a:xfrm>
          <a:prstGeom prst="rect">
            <a:avLst/>
          </a:prstGeom>
          <a:noFill/>
        </p:spPr>
        <p:txBody>
          <a:bodyPr wrap="none" rtlCol="0">
            <a:spAutoFit/>
          </a:bodyPr>
          <a:lstStyle/>
          <a:p>
            <a:r>
              <a:rPr lang="en-US" smtClean="0">
                <a:solidFill>
                  <a:schemeClr val="bg1"/>
                </a:solidFill>
              </a:rPr>
              <a:t>2</a:t>
            </a:r>
            <a:endParaRPr lang="en-US">
              <a:solidFill>
                <a:schemeClr val="bg1"/>
              </a:solidFill>
            </a:endParaRPr>
          </a:p>
        </p:txBody>
      </p:sp>
      <p:sp>
        <p:nvSpPr>
          <p:cNvPr id="32" name="TextBox 31"/>
          <p:cNvSpPr txBox="1"/>
          <p:nvPr/>
        </p:nvSpPr>
        <p:spPr>
          <a:xfrm>
            <a:off x="3810000" y="5791200"/>
            <a:ext cx="301686" cy="369332"/>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
        <p:nvSpPr>
          <p:cNvPr id="33" name="TextBox 32"/>
          <p:cNvSpPr txBox="1"/>
          <p:nvPr/>
        </p:nvSpPr>
        <p:spPr>
          <a:xfrm>
            <a:off x="4203639" y="5791200"/>
            <a:ext cx="301686" cy="369332"/>
          </a:xfrm>
          <a:prstGeom prst="rect">
            <a:avLst/>
          </a:prstGeom>
          <a:noFill/>
        </p:spPr>
        <p:txBody>
          <a:bodyPr wrap="none" rtlCol="0">
            <a:spAutoFit/>
          </a:bodyPr>
          <a:lstStyle/>
          <a:p>
            <a:r>
              <a:rPr lang="en-US" dirty="0">
                <a:solidFill>
                  <a:schemeClr val="bg1"/>
                </a:solidFill>
              </a:rPr>
              <a:t>7</a:t>
            </a:r>
          </a:p>
        </p:txBody>
      </p:sp>
      <p:sp>
        <p:nvSpPr>
          <p:cNvPr id="34" name="TextBox 33"/>
          <p:cNvSpPr txBox="1"/>
          <p:nvPr/>
        </p:nvSpPr>
        <p:spPr>
          <a:xfrm>
            <a:off x="4725957" y="5791200"/>
            <a:ext cx="301686" cy="369332"/>
          </a:xfrm>
          <a:prstGeom prst="rect">
            <a:avLst/>
          </a:prstGeom>
          <a:noFill/>
        </p:spPr>
        <p:txBody>
          <a:bodyPr wrap="none" rtlCol="0">
            <a:spAutoFit/>
          </a:bodyPr>
          <a:lstStyle/>
          <a:p>
            <a:r>
              <a:rPr lang="en-US">
                <a:solidFill>
                  <a:schemeClr val="bg1"/>
                </a:solidFill>
              </a:rPr>
              <a:t>3</a:t>
            </a:r>
          </a:p>
        </p:txBody>
      </p:sp>
      <p:sp>
        <p:nvSpPr>
          <p:cNvPr id="35" name="TextBox 34"/>
          <p:cNvSpPr txBox="1"/>
          <p:nvPr/>
        </p:nvSpPr>
        <p:spPr>
          <a:xfrm>
            <a:off x="5005357" y="5791200"/>
            <a:ext cx="301686" cy="369332"/>
          </a:xfrm>
          <a:prstGeom prst="rect">
            <a:avLst/>
          </a:prstGeom>
          <a:noFill/>
        </p:spPr>
        <p:txBody>
          <a:bodyPr wrap="none" rtlCol="0">
            <a:spAutoFit/>
          </a:bodyPr>
          <a:lstStyle/>
          <a:p>
            <a:r>
              <a:rPr lang="en-US" dirty="0">
                <a:solidFill>
                  <a:schemeClr val="bg1"/>
                </a:solidFill>
              </a:rPr>
              <a:t>1</a:t>
            </a:r>
          </a:p>
        </p:txBody>
      </p:sp>
      <p:sp>
        <p:nvSpPr>
          <p:cNvPr id="36" name="TextBox 35"/>
          <p:cNvSpPr txBox="1"/>
          <p:nvPr/>
        </p:nvSpPr>
        <p:spPr>
          <a:xfrm>
            <a:off x="5495986" y="5791200"/>
            <a:ext cx="301686" cy="369332"/>
          </a:xfrm>
          <a:prstGeom prst="rect">
            <a:avLst/>
          </a:prstGeom>
          <a:noFill/>
        </p:spPr>
        <p:txBody>
          <a:bodyPr wrap="none" rtlCol="0">
            <a:spAutoFit/>
          </a:bodyPr>
          <a:lstStyle/>
          <a:p>
            <a:r>
              <a:rPr lang="en-US" dirty="0">
                <a:solidFill>
                  <a:schemeClr val="bg1"/>
                </a:solidFill>
              </a:rPr>
              <a:t>8</a:t>
            </a:r>
          </a:p>
        </p:txBody>
      </p:sp>
      <p:sp>
        <p:nvSpPr>
          <p:cNvPr id="37" name="TextBox 36"/>
          <p:cNvSpPr txBox="1"/>
          <p:nvPr/>
        </p:nvSpPr>
        <p:spPr>
          <a:xfrm>
            <a:off x="5964207" y="5791200"/>
            <a:ext cx="301686" cy="369332"/>
          </a:xfrm>
          <a:prstGeom prst="rect">
            <a:avLst/>
          </a:prstGeom>
          <a:noFill/>
        </p:spPr>
        <p:txBody>
          <a:bodyPr wrap="none" rtlCol="0">
            <a:spAutoFit/>
          </a:bodyPr>
          <a:lstStyle/>
          <a:p>
            <a:r>
              <a:rPr lang="en-US" dirty="0">
                <a:solidFill>
                  <a:schemeClr val="bg1"/>
                </a:solidFill>
              </a:rPr>
              <a:t>4</a:t>
            </a:r>
          </a:p>
        </p:txBody>
      </p:sp>
      <p:sp>
        <p:nvSpPr>
          <p:cNvPr id="38" name="TextBox 37"/>
          <p:cNvSpPr txBox="1"/>
          <p:nvPr/>
        </p:nvSpPr>
        <p:spPr>
          <a:xfrm>
            <a:off x="6571131" y="5791200"/>
            <a:ext cx="301686" cy="369332"/>
          </a:xfrm>
          <a:prstGeom prst="rect">
            <a:avLst/>
          </a:prstGeom>
          <a:noFill/>
        </p:spPr>
        <p:txBody>
          <a:bodyPr wrap="none" rtlCol="0">
            <a:spAutoFit/>
          </a:bodyPr>
          <a:lstStyle/>
          <a:p>
            <a:r>
              <a:rPr lang="en-US" dirty="0" smtClean="0">
                <a:solidFill>
                  <a:schemeClr val="bg1"/>
                </a:solidFill>
              </a:rPr>
              <a:t>4</a:t>
            </a:r>
            <a:endParaRPr lang="en-US" dirty="0">
              <a:solidFill>
                <a:schemeClr val="bg1"/>
              </a:solidFill>
            </a:endParaRPr>
          </a:p>
        </p:txBody>
      </p:sp>
    </p:spTree>
    <p:extLst>
      <p:ext uri="{BB962C8B-B14F-4D97-AF65-F5344CB8AC3E}">
        <p14:creationId xmlns:p14="http://schemas.microsoft.com/office/powerpoint/2010/main" val="211288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Administrivia</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Problem Set 1 is now available on the D2L class website. The problem </a:t>
            </a:r>
            <a:r>
              <a:rPr lang="en-US" smtClean="0">
                <a:solidFill>
                  <a:schemeClr val="bg1"/>
                </a:solidFill>
              </a:rPr>
              <a:t>set is</a:t>
            </a:r>
            <a:r>
              <a:rPr lang="en-US">
                <a:solidFill>
                  <a:schemeClr val="bg1"/>
                </a:solidFill>
              </a:rPr>
              <a:t> </a:t>
            </a:r>
            <a:r>
              <a:rPr lang="en-US" smtClean="0">
                <a:solidFill>
                  <a:schemeClr val="bg1"/>
                </a:solidFill>
              </a:rPr>
              <a:t>due </a:t>
            </a:r>
            <a:r>
              <a:rPr lang="en-US" dirty="0" smtClean="0">
                <a:solidFill>
                  <a:schemeClr val="bg1"/>
                </a:solidFill>
              </a:rPr>
              <a:t>Monday, September 25 (</a:t>
            </a:r>
            <a:r>
              <a:rPr lang="en-US" b="1" dirty="0" smtClean="0">
                <a:solidFill>
                  <a:schemeClr val="bg1"/>
                </a:solidFill>
              </a:rPr>
              <a:t>hard copy, in class</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210893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How Hard Is a (Search) Problem?</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How big is the problem space?</a:t>
            </a:r>
            <a:endParaRPr lang="en-US" dirty="0">
              <a:solidFill>
                <a:schemeClr val="bg1"/>
              </a:solidFill>
            </a:endParaRPr>
          </a:p>
          <a:p>
            <a:pPr fontAlgn="base"/>
            <a:r>
              <a:rPr lang="en-US" dirty="0">
                <a:solidFill>
                  <a:schemeClr val="bg1"/>
                </a:solidFill>
              </a:rPr>
              <a:t>How long is the best solution path? (the “optimality” issue)</a:t>
            </a:r>
            <a:endParaRPr lang="en-US" dirty="0">
              <a:solidFill>
                <a:schemeClr val="bg1"/>
              </a:solidFill>
            </a:endParaRPr>
          </a:p>
          <a:p>
            <a:pPr fontAlgn="base"/>
            <a:r>
              <a:rPr lang="en-US" dirty="0">
                <a:solidFill>
                  <a:schemeClr val="bg1"/>
                </a:solidFill>
              </a:rPr>
              <a:t>How long does it take to find the best solution (the time-of-search issue)</a:t>
            </a:r>
            <a:endParaRPr lang="en-US" dirty="0">
              <a:solidFill>
                <a:schemeClr val="bg1"/>
              </a:solidFill>
            </a:endParaRPr>
          </a:p>
          <a:p>
            <a:pPr fontAlgn="base"/>
            <a:r>
              <a:rPr lang="en-US" dirty="0">
                <a:solidFill>
                  <a:schemeClr val="bg1"/>
                </a:solidFill>
              </a:rPr>
              <a:t>What, if any, kinds of special knowledge or heuristics do we have?</a:t>
            </a:r>
            <a:endParaRPr lang="en-US" dirty="0">
              <a:solidFill>
                <a:schemeClr val="bg1"/>
              </a:solidFill>
            </a:endParaRPr>
          </a:p>
          <a:p>
            <a:endParaRPr lang="en-US" dirty="0"/>
          </a:p>
        </p:txBody>
      </p:sp>
    </p:spTree>
    <p:extLst>
      <p:ext uri="{BB962C8B-B14F-4D97-AF65-F5344CB8AC3E}">
        <p14:creationId xmlns:p14="http://schemas.microsoft.com/office/powerpoint/2010/main" val="1191068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The “optimal” path is awful: Towers of Hanoi</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3065178" y="1825625"/>
            <a:ext cx="6061644" cy="4351338"/>
          </a:xfrm>
          <a:prstGeom prst="rect">
            <a:avLst/>
          </a:prstGeom>
        </p:spPr>
      </p:pic>
    </p:spTree>
    <p:extLst>
      <p:ext uri="{BB962C8B-B14F-4D97-AF65-F5344CB8AC3E}">
        <p14:creationId xmlns:p14="http://schemas.microsoft.com/office/powerpoint/2010/main" val="1909407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The optimal path is relatively short, but finding the solution can take eons: the traveling salesman problem</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2702328" y="2016125"/>
            <a:ext cx="6787343" cy="4351338"/>
          </a:xfrm>
          <a:prstGeom prst="rect">
            <a:avLst/>
          </a:prstGeom>
        </p:spPr>
      </p:pic>
    </p:spTree>
    <p:extLst>
      <p:ext uri="{BB962C8B-B14F-4D97-AF65-F5344CB8AC3E}">
        <p14:creationId xmlns:p14="http://schemas.microsoft.com/office/powerpoint/2010/main" val="1882431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67663" y="868363"/>
            <a:ext cx="4132993" cy="5308600"/>
          </a:xfrm>
          <a:prstGeom prst="rect">
            <a:avLst/>
          </a:prstGeom>
        </p:spPr>
      </p:pic>
    </p:spTree>
    <p:extLst>
      <p:ext uri="{BB962C8B-B14F-4D97-AF65-F5344CB8AC3E}">
        <p14:creationId xmlns:p14="http://schemas.microsoft.com/office/powerpoint/2010/main" val="809068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Problem-Solving</a:t>
            </a:r>
            <a:r>
              <a:rPr lang="en-US" dirty="0">
                <a:solidFill>
                  <a:schemeClr val="bg1"/>
                </a:solidFill>
              </a:rPr>
              <a:t>: The Cognitive Side</a:t>
            </a:r>
            <a:r>
              <a:rPr lang="en-US" dirty="0">
                <a:solidFill>
                  <a:schemeClr val="bg1"/>
                </a:solidFill>
              </a:rPr>
              <a:t> </a:t>
            </a:r>
          </a:p>
        </p:txBody>
      </p:sp>
      <p:sp>
        <p:nvSpPr>
          <p:cNvPr id="3" name="Content Placeholder 2"/>
          <p:cNvSpPr>
            <a:spLocks noGrp="1"/>
          </p:cNvSpPr>
          <p:nvPr>
            <p:ph idx="1"/>
          </p:nvPr>
        </p:nvSpPr>
        <p:spPr/>
        <p:txBody>
          <a:bodyPr/>
          <a:lstStyle/>
          <a:p>
            <a:pPr fontAlgn="base"/>
            <a:r>
              <a:rPr lang="en-US" dirty="0">
                <a:solidFill>
                  <a:schemeClr val="bg1"/>
                </a:solidFill>
              </a:rPr>
              <a:t>Do we actually use (say) depth-first search? Or breadth-first search? Or A*?</a:t>
            </a:r>
            <a:endParaRPr lang="en-US" dirty="0">
              <a:solidFill>
                <a:schemeClr val="bg1"/>
              </a:solidFill>
            </a:endParaRPr>
          </a:p>
          <a:p>
            <a:pPr fontAlgn="base"/>
            <a:r>
              <a:rPr lang="en-US" dirty="0" smtClean="0">
                <a:solidFill>
                  <a:schemeClr val="bg1"/>
                </a:solidFill>
              </a:rPr>
              <a:t>Is </a:t>
            </a:r>
            <a:r>
              <a:rPr lang="en-US" dirty="0">
                <a:solidFill>
                  <a:schemeClr val="bg1"/>
                </a:solidFill>
              </a:rPr>
              <a:t>the problem-space formalism useful</a:t>
            </a:r>
            <a:r>
              <a:rPr lang="en-US" dirty="0" smtClean="0">
                <a:solidFill>
                  <a:schemeClr val="bg1"/>
                </a:solidFill>
              </a:rPr>
              <a:t>, or </a:t>
            </a:r>
            <a:r>
              <a:rPr lang="en-US" dirty="0">
                <a:solidFill>
                  <a:schemeClr val="bg1"/>
                </a:solidFill>
              </a:rPr>
              <a:t>natural?</a:t>
            </a:r>
            <a:endParaRPr lang="en-US" dirty="0">
              <a:solidFill>
                <a:schemeClr val="bg1"/>
              </a:solidFill>
            </a:endParaRPr>
          </a:p>
          <a:p>
            <a:r>
              <a:rPr lang="en-US" dirty="0" smtClean="0">
                <a:solidFill>
                  <a:schemeClr val="bg1"/>
                </a:solidFill>
              </a:rPr>
              <a:t>How </a:t>
            </a:r>
            <a:r>
              <a:rPr lang="en-US" dirty="0">
                <a:solidFill>
                  <a:schemeClr val="bg1"/>
                </a:solidFill>
              </a:rPr>
              <a:t>do </a:t>
            </a:r>
            <a:r>
              <a:rPr lang="en-US" dirty="0" smtClean="0">
                <a:solidFill>
                  <a:schemeClr val="bg1"/>
                </a:solidFill>
              </a:rPr>
              <a:t>we solve problems, anyway?</a:t>
            </a:r>
            <a:endParaRPr lang="en-US" dirty="0">
              <a:solidFill>
                <a:schemeClr val="bg1"/>
              </a:solidFill>
            </a:endParaRPr>
          </a:p>
        </p:txBody>
      </p:sp>
    </p:spTree>
    <p:extLst>
      <p:ext uri="{BB962C8B-B14F-4D97-AF65-F5344CB8AC3E}">
        <p14:creationId xmlns:p14="http://schemas.microsoft.com/office/powerpoint/2010/main" val="1646118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900" y="708024"/>
            <a:ext cx="10515600" cy="5006975"/>
          </a:xfrm>
        </p:spPr>
        <p:txBody>
          <a:bodyPr>
            <a:normAutofit/>
          </a:bodyPr>
          <a:lstStyle/>
          <a:p>
            <a:pPr marL="0" indent="0">
              <a:buNone/>
            </a:pPr>
            <a:r>
              <a:rPr lang="en-US" dirty="0" smtClean="0">
                <a:solidFill>
                  <a:schemeClr val="bg1"/>
                </a:solidFill>
              </a:rPr>
              <a:t>A man gets an unsigned letter telling him to go to the local graveyard at midnight. He does not generally pay attention to such things, but complies out of curiosity. It is a deathly still night, lighted by a thin crescent moon. The man stations himself in front of his family’s ancestral crypt. The man is about to leave when he hears scraping footsteps. He yells out, but no one answers. The next morning, the caretaker finds the man dead in front of the crypt, a hideous grin on his face.</a:t>
            </a:r>
          </a:p>
          <a:p>
            <a:pPr marL="0" indent="0">
              <a:buNone/>
            </a:pPr>
            <a:r>
              <a:rPr lang="en-US" dirty="0" smtClean="0">
                <a:solidFill>
                  <a:schemeClr val="bg1"/>
                </a:solidFill>
              </a:rPr>
              <a:t>Did the man vote for Teddy Roosevelt in the 1904 US Presidential election?</a:t>
            </a:r>
          </a:p>
          <a:p>
            <a:pPr marL="0" indent="0">
              <a:buNone/>
            </a:pPr>
            <a:r>
              <a:rPr lang="en-US" dirty="0">
                <a:solidFill>
                  <a:schemeClr val="bg1"/>
                </a:solidFill>
              </a:rPr>
              <a:t>	</a:t>
            </a:r>
            <a:r>
              <a:rPr lang="en-US" dirty="0" smtClean="0">
                <a:solidFill>
                  <a:schemeClr val="bg1"/>
                </a:solidFill>
              </a:rPr>
              <a:t>				-- </a:t>
            </a:r>
            <a:r>
              <a:rPr lang="en-US" dirty="0" err="1" smtClean="0">
                <a:solidFill>
                  <a:schemeClr val="bg1"/>
                </a:solidFill>
              </a:rPr>
              <a:t>Poundstone</a:t>
            </a:r>
            <a:r>
              <a:rPr lang="en-US" dirty="0" smtClean="0">
                <a:solidFill>
                  <a:schemeClr val="bg1"/>
                </a:solidFill>
              </a:rPr>
              <a:t>, </a:t>
            </a:r>
            <a:r>
              <a:rPr lang="en-US" i="1" dirty="0" smtClean="0">
                <a:solidFill>
                  <a:schemeClr val="bg1"/>
                </a:solidFill>
              </a:rPr>
              <a:t>Labyrinths of Reason</a:t>
            </a:r>
            <a:endParaRPr lang="en-US" dirty="0">
              <a:solidFill>
                <a:schemeClr val="bg1"/>
              </a:solidFill>
            </a:endParaRPr>
          </a:p>
        </p:txBody>
      </p:sp>
    </p:spTree>
    <p:extLst>
      <p:ext uri="{BB962C8B-B14F-4D97-AF65-F5344CB8AC3E}">
        <p14:creationId xmlns:p14="http://schemas.microsoft.com/office/powerpoint/2010/main" val="969726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 Syllogism</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All carpenters are biologists.</a:t>
            </a:r>
          </a:p>
          <a:p>
            <a:r>
              <a:rPr lang="en-US" dirty="0" smtClean="0">
                <a:solidFill>
                  <a:schemeClr val="bg1"/>
                </a:solidFill>
              </a:rPr>
              <a:t>All biologists are dieters.</a:t>
            </a:r>
          </a:p>
          <a:p>
            <a:pPr marL="0" indent="0">
              <a:buNone/>
            </a:pPr>
            <a:r>
              <a:rPr lang="en-US" dirty="0" smtClean="0">
                <a:solidFill>
                  <a:schemeClr val="bg1"/>
                </a:solidFill>
              </a:rPr>
              <a:t>Therefore</a:t>
            </a:r>
            <a:r>
              <a:rPr lang="mr-IN" dirty="0" smtClean="0">
                <a:solidFill>
                  <a:schemeClr val="bg1"/>
                </a:solidFill>
              </a:rPr>
              <a:t>…</a:t>
            </a: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p:txBody>
      </p:sp>
    </p:spTree>
    <p:extLst>
      <p:ext uri="{BB962C8B-B14F-4D97-AF65-F5344CB8AC3E}">
        <p14:creationId xmlns:p14="http://schemas.microsoft.com/office/powerpoint/2010/main" val="454854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18390</TotalTime>
  <Words>415</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Mangal</vt:lpstr>
      <vt:lpstr>Arial</vt:lpstr>
      <vt:lpstr>Office Theme</vt:lpstr>
      <vt:lpstr>Problem-Solving by People and Computers</vt:lpstr>
      <vt:lpstr>Administrivia</vt:lpstr>
      <vt:lpstr>How Hard Is a (Search) Problem?</vt:lpstr>
      <vt:lpstr>The “optimal” path is awful: Towers of Hanoi</vt:lpstr>
      <vt:lpstr>The optimal path is relatively short, but finding the solution can take eons: the traveling salesman problem</vt:lpstr>
      <vt:lpstr>PowerPoint Presentation</vt:lpstr>
      <vt:lpstr>Problem-Solving: The Cognitive Side </vt:lpstr>
      <vt:lpstr>PowerPoint Presentation</vt:lpstr>
      <vt:lpstr>A Syllogism</vt:lpstr>
      <vt:lpstr>A Syllogism</vt:lpstr>
      <vt:lpstr>How do people solve problems?</vt:lpstr>
      <vt:lpstr>Two Physics Problems</vt:lpstr>
      <vt:lpstr>The Game of Sim </vt:lpstr>
      <vt:lpstr>The Game of Sim </vt:lpstr>
      <vt:lpstr>The Basic Idea of Minimax Search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Philosophy and Foundations</dc:title>
  <dc:creator>Microsoft Office User</dc:creator>
  <cp:lastModifiedBy>Microsoft Office User</cp:lastModifiedBy>
  <cp:revision>81</cp:revision>
  <dcterms:created xsi:type="dcterms:W3CDTF">2017-08-27T18:15:55Z</dcterms:created>
  <dcterms:modified xsi:type="dcterms:W3CDTF">2017-09-15T21:43:48Z</dcterms:modified>
</cp:coreProperties>
</file>