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35" r:id="rId4"/>
    <p:sldId id="336" r:id="rId5"/>
    <p:sldId id="337" r:id="rId6"/>
    <p:sldId id="338" r:id="rId7"/>
    <p:sldId id="339" r:id="rId8"/>
    <p:sldId id="342" r:id="rId9"/>
    <p:sldId id="34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/>
    <p:restoredTop sz="95872"/>
  </p:normalViewPr>
  <p:slideViewPr>
    <p:cSldViewPr snapToGrid="0" snapToObjects="1">
      <p:cViewPr>
        <p:scale>
          <a:sx n="97" d="100"/>
          <a:sy n="97" d="100"/>
        </p:scale>
        <p:origin x="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Adversarial (game)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01845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0" y="1842052"/>
            <a:ext cx="28273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essence of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lpha-beta search: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Once you know something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 a bad idea, there’s no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oint in finding out </a:t>
            </a:r>
            <a:r>
              <a:rPr lang="en-US" i="1" dirty="0" smtClean="0">
                <a:solidFill>
                  <a:srgbClr val="FF0000"/>
                </a:solidFill>
              </a:rPr>
              <a:t>just how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bad it is.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2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61495" y="5585148"/>
            <a:ext cx="249701" cy="37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31203" y="5565911"/>
            <a:ext cx="214879" cy="3901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9437" y="1783834"/>
            <a:ext cx="564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know I can get 8 or better when I look at the right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653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814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1495" y="3950254"/>
            <a:ext cx="1263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looking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8 or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etter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8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61495" y="5585148"/>
            <a:ext cx="249701" cy="37086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31203" y="5565911"/>
            <a:ext cx="214879" cy="39010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9437" y="1783834"/>
            <a:ext cx="564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know I can get 8 or better when I look at the right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653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814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1495" y="3950254"/>
            <a:ext cx="1263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looking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8 or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etter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3971" y="505825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Min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&lt;= 2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61495" y="5585148"/>
            <a:ext cx="249701" cy="37086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31203" y="5565911"/>
            <a:ext cx="214879" cy="390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59437" y="1783834"/>
            <a:ext cx="564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know I can get 8 or better when I look at the right branch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79653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814" y="614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61495" y="3950254"/>
            <a:ext cx="1263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Still looking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8 or</a:t>
            </a: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etter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3971" y="5008232"/>
            <a:ext cx="106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Min &lt;= </a:t>
            </a:r>
            <a:r>
              <a:rPr lang="en-US" dirty="0" smtClean="0">
                <a:solidFill>
                  <a:srgbClr val="FFFF00"/>
                </a:solidFill>
              </a:rPr>
              <a:t>2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4881" y="6347791"/>
            <a:ext cx="377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Max: what’s the point of this number?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5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275121"/>
            <a:ext cx="10916478" cy="6165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(define (alpha-beta alpha beta level node max?)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((= level 0) (static-value node))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(max? (let ((children (find-next-moves-for-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maxside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node))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(max-look-at-each-child-node children alpha beta level)))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(else (let ((children (find-next-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movex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-for-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minside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node))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(min-look-at-each-child-node children alpha beta level)))))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(define (max-look-at-each-child-node children alpha beta level)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14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((or null? Children) (&gt;= alpha beta)) alpha)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(else (let ((next-value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(alpha-beta alpha beta (- level 1) (first children) #f)))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(max-look-at-each-child-node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(rest children) (max next-value alpha) beta level)))))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(define (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min-look-at-each-child-node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children alpha beta level)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(</a:t>
            </a:r>
            <a:r>
              <a:rPr lang="en-US" sz="1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((or null? Children) (&gt;= alpha beta)) alpha)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(else (let ((next-value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(alpha-beta alpha beta (- level 1) (first children)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#t)))</a:t>
            </a: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(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min-look-at-each-child-node</a:t>
            </a: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(rest children) </a:t>
            </a:r>
            <a:r>
              <a:rPr lang="en-US" sz="1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alpha (min next-value beta) </a:t>
            </a:r>
            <a:r>
              <a:rPr lang="en-US" sz="1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level)))))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9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Calling alpha-beta with starting values of a (very </a:t>
            </a:r>
            <a:r>
              <a:rPr lang="en-US" dirty="0" smtClean="0">
                <a:solidFill>
                  <a:schemeClr val="bg1"/>
                </a:solidFill>
              </a:rPr>
              <a:t>low) alpha </a:t>
            </a:r>
            <a:r>
              <a:rPr lang="en-US" dirty="0">
                <a:solidFill>
                  <a:schemeClr val="bg1"/>
                </a:solidFill>
              </a:rPr>
              <a:t>value, a (very high) beta value, a depth of 5, </a:t>
            </a:r>
            <a:r>
              <a:rPr lang="en-US" dirty="0" smtClean="0">
                <a:solidFill>
                  <a:schemeClr val="bg1"/>
                </a:solidFill>
              </a:rPr>
              <a:t>the starting </a:t>
            </a:r>
            <a:r>
              <a:rPr lang="en-US" dirty="0">
                <a:solidFill>
                  <a:schemeClr val="bg1"/>
                </a:solidFill>
              </a:rPr>
              <a:t>game state, and from the point of view of </a:t>
            </a:r>
            <a:r>
              <a:rPr lang="en-US" dirty="0" smtClean="0">
                <a:solidFill>
                  <a:schemeClr val="bg1"/>
                </a:solidFill>
              </a:rPr>
              <a:t>the maximizer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(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alpha-beta -1000 1000 5 initial-game-state #t)</a:t>
            </a:r>
            <a:endParaRPr lang="en-US" sz="2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Favored strategies of game playing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Forward pruning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Tapered search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Iterative deepening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7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Still other issues in game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How do you evaluate a game state, anyhow?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notion of “quiescence”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“horizon effect”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Dealing with chance moves (e.g., dice)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0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</a:t>
            </a:r>
            <a:r>
              <a:rPr lang="en-US" dirty="0" err="1" smtClean="0">
                <a:solidFill>
                  <a:schemeClr val="bg1"/>
                </a:solidFill>
              </a:rPr>
              <a:t>minimax</a:t>
            </a:r>
            <a:r>
              <a:rPr lang="en-US" dirty="0" smtClean="0">
                <a:solidFill>
                  <a:schemeClr val="bg1"/>
                </a:solidFill>
              </a:rPr>
              <a:t>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6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1 is now available on the D2L class website. The problem </a:t>
            </a:r>
            <a:r>
              <a:rPr lang="en-US" smtClean="0">
                <a:solidFill>
                  <a:schemeClr val="bg1"/>
                </a:solidFill>
              </a:rPr>
              <a:t>set is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due </a:t>
            </a:r>
            <a:r>
              <a:rPr lang="en-US" dirty="0" smtClean="0">
                <a:solidFill>
                  <a:schemeClr val="bg1"/>
                </a:solidFill>
              </a:rPr>
              <a:t>Monday, September 25 (</a:t>
            </a:r>
            <a:r>
              <a:rPr lang="en-US" b="1" dirty="0" smtClean="0">
                <a:solidFill>
                  <a:schemeClr val="bg1"/>
                </a:solidFill>
              </a:rPr>
              <a:t>hard copy, in class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Game of </a:t>
            </a:r>
            <a:r>
              <a:rPr lang="en-US" dirty="0" err="1">
                <a:solidFill>
                  <a:schemeClr val="bg1"/>
                </a:solidFill>
              </a:rPr>
              <a:t>Sim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3162300" y="3086100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30800" y="2191544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94500" y="3086100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2300" y="4824412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70700" y="4824412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30800" y="5753100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398000" y="579041"/>
            <a:ext cx="0" cy="1619647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337800" y="579041"/>
            <a:ext cx="0" cy="16196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0800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6300" y="2946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1150" y="49958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0800" y="6324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2164" y="48619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1900" y="30861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Game of </a:t>
            </a:r>
            <a:r>
              <a:rPr lang="en-US" dirty="0" err="1">
                <a:solidFill>
                  <a:schemeClr val="bg1"/>
                </a:solidFill>
              </a:rPr>
              <a:t>Sim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3162300" y="3086100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30800" y="2191544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94500" y="3086100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62300" y="4824412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70700" y="4824412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30800" y="5753100"/>
            <a:ext cx="3556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398000" y="579041"/>
            <a:ext cx="0" cy="1619647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337800" y="579041"/>
            <a:ext cx="0" cy="161964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0800" y="16906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26300" y="2946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1150" y="49958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30800" y="6324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2164" y="48619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1900" y="30861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Basic Idea of </a:t>
            </a:r>
            <a:r>
              <a:rPr lang="en-US" dirty="0" err="1" smtClean="0">
                <a:solidFill>
                  <a:schemeClr val="bg1"/>
                </a:solidFill>
              </a:rPr>
              <a:t>Minimax</a:t>
            </a:r>
            <a:r>
              <a:rPr lang="en-US" dirty="0" smtClean="0">
                <a:solidFill>
                  <a:schemeClr val="bg1"/>
                </a:solidFill>
              </a:rPr>
              <a:t> Search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156200" y="26035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67200" y="2603500"/>
            <a:ext cx="889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32200" y="3517900"/>
            <a:ext cx="635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3517900"/>
            <a:ext cx="4445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416550" y="3517900"/>
            <a:ext cx="6350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70600" y="3517900"/>
            <a:ext cx="4445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305175" y="4508500"/>
            <a:ext cx="327025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27450" y="4432300"/>
            <a:ext cx="1651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86250" y="4470400"/>
            <a:ext cx="42545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11700" y="4508500"/>
            <a:ext cx="1651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086350" y="4470400"/>
            <a:ext cx="355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15050" y="4508500"/>
            <a:ext cx="355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41950" y="4508500"/>
            <a:ext cx="1651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15100" y="4508500"/>
            <a:ext cx="1651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46725" y="2451100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2850" y="33909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9413" y="4330700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22600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0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03639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5957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05357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95986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64207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71131" y="579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Minimax</a:t>
            </a:r>
            <a:r>
              <a:rPr lang="en-US" dirty="0" smtClean="0">
                <a:solidFill>
                  <a:schemeClr val="bg1"/>
                </a:solidFill>
              </a:rPr>
              <a:t> Search (in Scheme)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(define 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minimax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gamestate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myfunction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otherfunction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level)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cond</a:t>
            </a:r>
            <a:endParaRPr lang="en-US" sz="20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((= level 0) 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getvalue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gamestate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(else (let* ((successors 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getnextmove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gamestate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othervalues</a:t>
            </a:r>
            <a:endParaRPr lang="en-US" sz="2000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(map (lambda (successor)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 (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minimax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   successor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otherfunction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  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myfunction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(- level 1)))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successors)))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(apply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myfunction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othervalues</a:t>
            </a:r>
            <a:r>
              <a:rPr lang="en-US" sz="20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)))))</a:t>
            </a:r>
            <a:endParaRPr lang="en-US" sz="20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0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</a:t>
            </a:r>
            <a:r>
              <a:rPr lang="en-US" dirty="0" err="1" smtClean="0">
                <a:solidFill>
                  <a:schemeClr val="bg1"/>
                </a:solidFill>
              </a:rPr>
              <a:t>minimax</a:t>
            </a:r>
            <a:r>
              <a:rPr lang="en-US" dirty="0" smtClean="0">
                <a:solidFill>
                  <a:schemeClr val="bg1"/>
                </a:solidFill>
              </a:rPr>
              <a:t>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18861" y="426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32338" y="4313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30776" y="4403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66991" y="4403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8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</a:t>
            </a:r>
            <a:r>
              <a:rPr lang="en-US" dirty="0" err="1" smtClean="0">
                <a:solidFill>
                  <a:schemeClr val="bg1"/>
                </a:solidFill>
              </a:rPr>
              <a:t>minimax</a:t>
            </a:r>
            <a:r>
              <a:rPr lang="en-US" dirty="0" smtClean="0">
                <a:solidFill>
                  <a:schemeClr val="bg1"/>
                </a:solidFill>
              </a:rPr>
              <a:t>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18861" y="4264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32338" y="4313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30776" y="4403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66991" y="4403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3096" y="3935896"/>
            <a:ext cx="398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Who cares what this value is? If it’s -100,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or +100,  it doesn’t matter to MAX!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0776" y="1516117"/>
            <a:ext cx="6096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seeing the left branch, MAX knows: I can get at least 3 for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his game tree</a:t>
            </a:r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9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try alpha-beta on this tree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771900" y="1968500"/>
            <a:ext cx="14605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32400" y="1968500"/>
            <a:ext cx="14351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769704" y="2933700"/>
            <a:ext cx="1002196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881619" y="2933700"/>
            <a:ext cx="7858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71900" y="2933700"/>
            <a:ext cx="81128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67500" y="2933700"/>
            <a:ext cx="899491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43380" y="4176710"/>
            <a:ext cx="526324" cy="138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08783" y="4176712"/>
            <a:ext cx="544166" cy="13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27594" y="4176711"/>
            <a:ext cx="46368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117245" y="4176711"/>
            <a:ext cx="449746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76262" y="4176711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86046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9128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73550" y="4176710"/>
            <a:ext cx="319915" cy="13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05961" y="1599168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817" y="247815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7500" y="25101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3095" y="3715477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23624" y="3971272"/>
            <a:ext cx="5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4537" y="5771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37287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7386" y="5771350"/>
            <a:ext cx="32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8512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76751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01845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1119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9550" y="577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0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18471</TotalTime>
  <Words>729</Words>
  <Application>Microsoft Macintosh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</vt:lpstr>
      <vt:lpstr>Mangal</vt:lpstr>
      <vt:lpstr>Arial</vt:lpstr>
      <vt:lpstr>Office Theme</vt:lpstr>
      <vt:lpstr>Adversarial (game) search</vt:lpstr>
      <vt:lpstr>Administrivia</vt:lpstr>
      <vt:lpstr>The Game of Sim </vt:lpstr>
      <vt:lpstr>The Game of Sim </vt:lpstr>
      <vt:lpstr>The Basic Idea of Minimax Search</vt:lpstr>
      <vt:lpstr>Minimax Search (in Scheme)</vt:lpstr>
      <vt:lpstr>Let’s try minimax on this tree…</vt:lpstr>
      <vt:lpstr>Let’s try minimax on this tree…</vt:lpstr>
      <vt:lpstr>Let’s try alpha-beta on this tree…</vt:lpstr>
      <vt:lpstr>Let’s try alpha-beta on this tree…</vt:lpstr>
      <vt:lpstr>Let’s try alpha-beta on this tree…</vt:lpstr>
      <vt:lpstr>Let’s try alpha-beta on this tree…</vt:lpstr>
      <vt:lpstr>Let’s try alpha-beta on this tree…</vt:lpstr>
      <vt:lpstr>PowerPoint Presentation</vt:lpstr>
      <vt:lpstr>PowerPoint Presentation</vt:lpstr>
      <vt:lpstr>Favored strategies of game playing algorithms</vt:lpstr>
      <vt:lpstr>Still other issues in game search</vt:lpstr>
      <vt:lpstr>Let’s try minimax on this tree…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92</cp:revision>
  <dcterms:created xsi:type="dcterms:W3CDTF">2017-08-27T18:15:55Z</dcterms:created>
  <dcterms:modified xsi:type="dcterms:W3CDTF">2017-09-18T09:48:04Z</dcterms:modified>
</cp:coreProperties>
</file>