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1741-7007-10-6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694D5-D208-41BF-86E6-638EEC5B9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05643"/>
            <a:ext cx="8991600" cy="2427021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333333"/>
                </a:solidFill>
                <a:latin typeface="-apple-system"/>
                <a:ea typeface="+mn-ea"/>
                <a:cs typeface="+mn-cs"/>
              </a:rPr>
              <a:t>Филогенетический анализ подтверждает положение черепах как сестринской группы птиц и крокодилов (</a:t>
            </a:r>
            <a:r>
              <a:rPr lang="ru-RU" sz="3200" dirty="0" err="1">
                <a:solidFill>
                  <a:srgbClr val="333333"/>
                </a:solidFill>
                <a:latin typeface="-apple-system"/>
                <a:ea typeface="+mn-ea"/>
                <a:cs typeface="+mn-cs"/>
              </a:rPr>
              <a:t>Archosauria</a:t>
            </a:r>
            <a:r>
              <a:rPr lang="ru-RU" sz="3200" dirty="0">
                <a:solidFill>
                  <a:srgbClr val="333333"/>
                </a:solidFill>
                <a:latin typeface="-apple-system"/>
                <a:ea typeface="+mn-ea"/>
                <a:cs typeface="+mn-cs"/>
              </a:rPr>
              <a:t>)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ED4DBB-415A-49C9-8E59-05E73738F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af-ZA" b="0" i="0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https://doi.org/10.1186/1741-7007-10-65</a:t>
            </a:r>
            <a:endParaRPr lang="ru-RU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ru-RU" dirty="0">
              <a:solidFill>
                <a:srgbClr val="333333"/>
              </a:solidFill>
              <a:latin typeface="-apple-system"/>
            </a:endParaRPr>
          </a:p>
          <a:p>
            <a:r>
              <a:rPr lang="ru-RU" dirty="0" err="1">
                <a:solidFill>
                  <a:srgbClr val="333333"/>
                </a:solidFill>
                <a:latin typeface="-apple-system"/>
              </a:rPr>
              <a:t>Сафронычева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 Е.Д.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8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C9D9F-B801-44C6-8D0D-BD0CD1C3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14054"/>
            <a:ext cx="4486656" cy="1141497"/>
          </a:xfrm>
        </p:spPr>
        <p:txBody>
          <a:bodyPr/>
          <a:lstStyle/>
          <a:p>
            <a:r>
              <a:rPr lang="ru-RU" dirty="0"/>
              <a:t>гипотеза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65C0B1-9112-4449-9493-48BCA101D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557" y="614054"/>
            <a:ext cx="5428413" cy="3356753"/>
          </a:xfr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5B0B90FA-F7A3-4584-8132-74AC6965B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1913474"/>
            <a:ext cx="4486656" cy="4250251"/>
          </a:xfrm>
        </p:spPr>
        <p:txBody>
          <a:bodyPr>
            <a:noAutofit/>
          </a:bodyPr>
          <a:lstStyle/>
          <a:p>
            <a:pPr algn="just"/>
            <a:r>
              <a:rPr lang="ru-RU" sz="1800" dirty="0">
                <a:solidFill>
                  <a:srgbClr val="191919"/>
                </a:solidFill>
              </a:rPr>
              <a:t>Более ранние исследования генов и сравнение их у различных таксонов не привело к однозначному решению, в какую часть дерева стоит поместить черепах. Из-за недостаточности данных и неоднородности исследуемых генов часто получались противоречивые результаты, которые относили черепах как сестринскую группу то к пресмыкающимся, то к птицам и рептилиям. Данное исследование предполагает, что более подробный анализ большого нового </a:t>
            </a:r>
            <a:r>
              <a:rPr lang="ru-RU" sz="1800" dirty="0" err="1">
                <a:solidFill>
                  <a:srgbClr val="191919"/>
                </a:solidFill>
              </a:rPr>
              <a:t>датасета</a:t>
            </a:r>
            <a:r>
              <a:rPr lang="ru-RU" sz="1800" dirty="0">
                <a:solidFill>
                  <a:srgbClr val="191919"/>
                </a:solidFill>
              </a:rPr>
              <a:t> позволит поставить точку в спорах, где же должны быть черепахи на дереве эволюции.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60856-9868-4E06-809C-755E67DB3CAF}"/>
              </a:ext>
            </a:extLst>
          </p:cNvPr>
          <p:cNvSpPr txBox="1"/>
          <p:nvPr/>
        </p:nvSpPr>
        <p:spPr>
          <a:xfrm>
            <a:off x="6480558" y="4038600"/>
            <a:ext cx="5428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191919"/>
                </a:solidFill>
              </a:rPr>
              <a:t>Классически отсутствие височных отверстий в черепе черепах использовалось в качестве доказательства для помещения черепах в нижнюю часть дерева, после того как отделились млекопитающие с одним отверстием (синапсиды), но до того, как диверсифицировались рептилии с двумя отверстиями (диапсиды). Иногда их группируют с пресмыкающимися.</a:t>
            </a:r>
          </a:p>
        </p:txBody>
      </p:sp>
    </p:spTree>
    <p:extLst>
      <p:ext uri="{BB962C8B-B14F-4D97-AF65-F5344CB8AC3E}">
        <p14:creationId xmlns:p14="http://schemas.microsoft.com/office/powerpoint/2010/main" val="123057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F37BEF64-8FC2-4CF4-A4BE-2936EC04B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0" t="34047" r="20794"/>
          <a:stretch/>
        </p:blipFill>
        <p:spPr bwMode="auto">
          <a:xfrm>
            <a:off x="9279963" y="182552"/>
            <a:ext cx="2378874" cy="15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C9D9F-B801-44C6-8D0D-BD0CD1C3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14054"/>
            <a:ext cx="4486656" cy="1141497"/>
          </a:xfrm>
        </p:spPr>
        <p:txBody>
          <a:bodyPr/>
          <a:lstStyle/>
          <a:p>
            <a:r>
              <a:rPr lang="ru-RU" dirty="0"/>
              <a:t>Материалы и методы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5B0B90FA-F7A3-4584-8132-74AC6965B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1911615"/>
            <a:ext cx="4486656" cy="4750441"/>
          </a:xfrm>
        </p:spPr>
        <p:txBody>
          <a:bodyPr>
            <a:noAutofit/>
          </a:bodyPr>
          <a:lstStyle/>
          <a:p>
            <a:pPr algn="just"/>
            <a:r>
              <a:rPr lang="ru-RU" sz="1400" dirty="0">
                <a:solidFill>
                  <a:schemeClr val="tx1"/>
                </a:solidFill>
                <a:latin typeface="Georgia" panose="02040502050405020303" pitchFamily="18" charset="0"/>
              </a:rPr>
              <a:t>В этом исследовании было использовано секвенирование следующего поколения для получения семи новых </a:t>
            </a:r>
            <a:r>
              <a:rPr lang="ru-RU" sz="1400" dirty="0" err="1">
                <a:solidFill>
                  <a:schemeClr val="tx1"/>
                </a:solidFill>
                <a:latin typeface="Georgia" panose="02040502050405020303" pitchFamily="18" charset="0"/>
              </a:rPr>
              <a:t>транскриптомов</a:t>
            </a:r>
            <a:r>
              <a:rPr lang="ru-RU" sz="1400" dirty="0">
                <a:solidFill>
                  <a:schemeClr val="tx1"/>
                </a:solidFill>
                <a:latin typeface="Georgia" panose="02040502050405020303" pitchFamily="18" charset="0"/>
              </a:rPr>
              <a:t> из крови, печени или челюстей четырех черепах, каймана, ящерицы и двоякодышащей рыбы. Был составлен </a:t>
            </a:r>
            <a:r>
              <a:rPr lang="ru-RU" sz="1400" dirty="0" err="1">
                <a:solidFill>
                  <a:schemeClr val="tx1"/>
                </a:solidFill>
                <a:latin typeface="Georgia" panose="02040502050405020303" pitchFamily="18" charset="0"/>
              </a:rPr>
              <a:t>филогеномный</a:t>
            </a:r>
            <a:r>
              <a:rPr lang="ru-RU" sz="1400" dirty="0">
                <a:solidFill>
                  <a:schemeClr val="tx1"/>
                </a:solidFill>
                <a:latin typeface="Georgia" panose="02040502050405020303" pitchFamily="18" charset="0"/>
              </a:rPr>
              <a:t> набор данных на основе 248 ядерных генов (187 026 нуклеотидных участков) для 16 таксонов позвоночных, чтобы разрешить происхождение черепах.</a:t>
            </a:r>
          </a:p>
          <a:p>
            <a:pPr algn="just"/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Образцы крови были получены от четырех видов черепах, для которых еще не были доступны геномные данные: </a:t>
            </a:r>
            <a:r>
              <a:rPr lang="af-ZA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Phrynops hilarii</a:t>
            </a:r>
            <a:r>
              <a:rPr lang="af-ZA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, </a:t>
            </a:r>
            <a:r>
              <a:rPr lang="af-ZA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Caretta caretta</a:t>
            </a:r>
            <a:r>
              <a:rPr lang="af-ZA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, </a:t>
            </a:r>
            <a:r>
              <a:rPr lang="af-ZA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Chelonoidis nigra</a:t>
            </a:r>
            <a:r>
              <a:rPr lang="af-ZA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и </a:t>
            </a:r>
            <a:r>
              <a:rPr lang="af-ZA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Emys orbicularis</a:t>
            </a:r>
            <a:r>
              <a:rPr lang="af-ZA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,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представляющих два подотряда </a:t>
            </a:r>
            <a:r>
              <a:rPr lang="af-ZA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Pleurodira</a:t>
            </a:r>
            <a:r>
              <a:rPr lang="af-ZA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и </a:t>
            </a:r>
            <a:r>
              <a:rPr lang="af-ZA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Cryptodira</a:t>
            </a:r>
            <a:r>
              <a:rPr lang="af-ZA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ru-RU" sz="1400" dirty="0">
                <a:solidFill>
                  <a:schemeClr val="tx1"/>
                </a:solidFill>
                <a:latin typeface="Georgia" panose="02040502050405020303" pitchFamily="18" charset="0"/>
              </a:rPr>
              <a:t>Также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взяли образец челюсти крокодила (</a:t>
            </a:r>
            <a:r>
              <a:rPr lang="af-ZA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Caiman crocodilus</a:t>
            </a:r>
            <a:r>
              <a:rPr lang="af-ZA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и образец печени ящерицы-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лацертиды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</a:t>
            </a:r>
            <a:r>
              <a:rPr lang="af-ZA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Podarcis</a:t>
            </a:r>
            <a:r>
              <a:rPr lang="af-ZA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sp.).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Образец челюсти двоякодышащей рыбы (</a:t>
            </a:r>
            <a:r>
              <a:rPr lang="af-ZA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Protopterus annectens</a:t>
            </a:r>
            <a:r>
              <a:rPr lang="af-ZA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использовался для получения внешней группы для филогенетического анализа.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70CBD6DD-4978-4E10-834F-79314583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29" y="176782"/>
            <a:ext cx="2463276" cy="1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B8C97DD5-A3E4-4CE8-AB85-E937E086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56" y="1818507"/>
            <a:ext cx="2460249" cy="16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icture background">
            <a:extLst>
              <a:ext uri="{FF2B5EF4-FFF2-40B4-BE49-F238E27FC236}">
                <a16:creationId xmlns:a16="http://schemas.microsoft.com/office/drawing/2014/main" id="{036BBE1D-0635-4450-B0F0-2609DB3B0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379" y="1990934"/>
            <a:ext cx="2319913" cy="17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4A1B9D-D5D9-4507-9AE0-24B100C47493}"/>
              </a:ext>
            </a:extLst>
          </p:cNvPr>
          <p:cNvSpPr txBox="1"/>
          <p:nvPr/>
        </p:nvSpPr>
        <p:spPr>
          <a:xfrm>
            <a:off x="9448862" y="1400286"/>
            <a:ext cx="20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af-ZA" sz="1400" i="1" dirty="0">
                <a:highlight>
                  <a:srgbClr val="C0C0C0"/>
                </a:highlight>
                <a:latin typeface="Georgia" panose="02040502050405020303" pitchFamily="18" charset="0"/>
              </a:rPr>
              <a:t>Caretta caretta </a:t>
            </a:r>
            <a:endParaRPr lang="ru-RU" sz="1400" i="1" dirty="0">
              <a:highlight>
                <a:srgbClr val="C0C0C0"/>
              </a:highlight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937F9E-1672-4F04-B9DB-AEE04BF4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441" y="1336151"/>
            <a:ext cx="2171337" cy="499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f-ZA" sz="1400" b="0" i="1" dirty="0">
                <a:effectLst/>
                <a:highlight>
                  <a:srgbClr val="C0C0C0"/>
                </a:highlight>
                <a:latin typeface="Georgia" panose="02040502050405020303" pitchFamily="18" charset="0"/>
              </a:rPr>
              <a:t>Phrynops hilarii</a:t>
            </a:r>
            <a:r>
              <a:rPr lang="af-ZA" sz="1400" b="0" i="0" dirty="0">
                <a:effectLst/>
                <a:highlight>
                  <a:srgbClr val="C0C0C0"/>
                </a:highlight>
                <a:latin typeface="Georgia" panose="02040502050405020303" pitchFamily="18" charset="0"/>
              </a:rPr>
              <a:t> </a:t>
            </a:r>
            <a:endParaRPr lang="ru-RU" sz="1400" dirty="0">
              <a:highlight>
                <a:srgbClr val="C0C0C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1346F-FCE5-4F38-A346-796E8DCCA29F}"/>
              </a:ext>
            </a:extLst>
          </p:cNvPr>
          <p:cNvSpPr txBox="1"/>
          <p:nvPr/>
        </p:nvSpPr>
        <p:spPr>
          <a:xfrm>
            <a:off x="7002580" y="3129264"/>
            <a:ext cx="2340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af-ZA" sz="1400" i="1" dirty="0">
                <a:highlight>
                  <a:srgbClr val="C0C0C0"/>
                </a:highlight>
                <a:latin typeface="Georgia" panose="02040502050405020303" pitchFamily="18" charset="0"/>
              </a:rPr>
              <a:t>Chelonoidis nigra </a:t>
            </a:r>
            <a:endParaRPr lang="ru-RU" sz="1400" i="1" dirty="0">
              <a:highlight>
                <a:srgbClr val="C0C0C0"/>
              </a:highlight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1C0E6-8663-43C4-B1CD-F81E7E86392E}"/>
              </a:ext>
            </a:extLst>
          </p:cNvPr>
          <p:cNvSpPr txBox="1"/>
          <p:nvPr/>
        </p:nvSpPr>
        <p:spPr>
          <a:xfrm>
            <a:off x="9844999" y="3330333"/>
            <a:ext cx="224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400" i="1" dirty="0">
                <a:highlight>
                  <a:srgbClr val="C0C0C0"/>
                </a:highlight>
                <a:latin typeface="Georgia" panose="02040502050405020303" pitchFamily="18" charset="0"/>
              </a:rPr>
              <a:t>Emys orbicularis </a:t>
            </a:r>
            <a:endParaRPr lang="ru-RU" sz="1400" i="1" dirty="0">
              <a:highlight>
                <a:srgbClr val="C0C0C0"/>
              </a:highlight>
              <a:latin typeface="Georgia" panose="02040502050405020303" pitchFamily="18" charset="0"/>
            </a:endParaRPr>
          </a:p>
        </p:txBody>
      </p:sp>
      <p:pic>
        <p:nvPicPr>
          <p:cNvPr id="4106" name="Picture 10" descr="Picture background">
            <a:extLst>
              <a:ext uri="{FF2B5EF4-FFF2-40B4-BE49-F238E27FC236}">
                <a16:creationId xmlns:a16="http://schemas.microsoft.com/office/drawing/2014/main" id="{A1D9155D-3E8C-48F6-BDB7-084E5D73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56" y="3692720"/>
            <a:ext cx="2460248" cy="16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BBA64B-E4DF-415A-97E2-9F64BFFB1984}"/>
              </a:ext>
            </a:extLst>
          </p:cNvPr>
          <p:cNvSpPr txBox="1"/>
          <p:nvPr/>
        </p:nvSpPr>
        <p:spPr>
          <a:xfrm>
            <a:off x="6627862" y="4923319"/>
            <a:ext cx="2487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600" i="1" dirty="0">
                <a:effectLst/>
                <a:highlight>
                  <a:srgbClr val="C0C0C0"/>
                </a:highlight>
                <a:latin typeface="Georgia" panose="02040502050405020303" pitchFamily="18" charset="0"/>
              </a:rPr>
              <a:t>Caiman crocodilus</a:t>
            </a:r>
            <a:r>
              <a:rPr lang="af-ZA" sz="1600" i="0" dirty="0">
                <a:effectLst/>
                <a:highlight>
                  <a:srgbClr val="C0C0C0"/>
                </a:highlight>
                <a:latin typeface="Georgia" panose="02040502050405020303" pitchFamily="18" charset="0"/>
              </a:rPr>
              <a:t> </a:t>
            </a:r>
            <a:endParaRPr lang="ru-RU" sz="1600" dirty="0">
              <a:highlight>
                <a:srgbClr val="C0C0C0"/>
              </a:highlight>
            </a:endParaRPr>
          </a:p>
        </p:txBody>
      </p:sp>
      <p:pic>
        <p:nvPicPr>
          <p:cNvPr id="4108" name="Picture 12" descr="Picture background">
            <a:extLst>
              <a:ext uri="{FF2B5EF4-FFF2-40B4-BE49-F238E27FC236}">
                <a16:creationId xmlns:a16="http://schemas.microsoft.com/office/drawing/2014/main" id="{659B5A5B-E867-4516-9D41-ADB4B58E4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708" y="3922539"/>
            <a:ext cx="2101805" cy="158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F5C0BB-10B9-45A5-96A8-5CE4139AC539}"/>
              </a:ext>
            </a:extLst>
          </p:cNvPr>
          <p:cNvSpPr txBox="1"/>
          <p:nvPr/>
        </p:nvSpPr>
        <p:spPr>
          <a:xfrm>
            <a:off x="10261377" y="4005989"/>
            <a:ext cx="1410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400" i="1" dirty="0">
                <a:highlight>
                  <a:srgbClr val="C0C0C0"/>
                </a:highlight>
                <a:latin typeface="Georgia" panose="02040502050405020303" pitchFamily="18" charset="0"/>
              </a:rPr>
              <a:t>Podarcis sp</a:t>
            </a:r>
            <a:r>
              <a:rPr lang="af-ZA" sz="1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110" name="Picture 14" descr="Picture background">
            <a:extLst>
              <a:ext uri="{FF2B5EF4-FFF2-40B4-BE49-F238E27FC236}">
                <a16:creationId xmlns:a16="http://schemas.microsoft.com/office/drawing/2014/main" id="{B801176F-2C07-41BE-AA84-06B707F5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594" y="5457714"/>
            <a:ext cx="2196304" cy="12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712B63-C93D-4C70-A6B2-60AEE1EF2981}"/>
              </a:ext>
            </a:extLst>
          </p:cNvPr>
          <p:cNvSpPr txBox="1"/>
          <p:nvPr/>
        </p:nvSpPr>
        <p:spPr>
          <a:xfrm>
            <a:off x="7529921" y="5456695"/>
            <a:ext cx="26857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600" i="1" dirty="0">
                <a:highlight>
                  <a:srgbClr val="C0C0C0"/>
                </a:highlight>
                <a:latin typeface="Georgia" panose="02040502050405020303" pitchFamily="18" charset="0"/>
              </a:rPr>
              <a:t>Protopterus annectens</a:t>
            </a:r>
            <a:endParaRPr lang="ru-RU" sz="1600" i="1" dirty="0">
              <a:highlight>
                <a:srgbClr val="C0C0C0"/>
              </a:highligh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ADAFB-25A4-4FC8-B7C8-33145779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965" y="153706"/>
            <a:ext cx="7729728" cy="630065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2" descr="Рисунок 1">
            <a:extLst>
              <a:ext uri="{FF2B5EF4-FFF2-40B4-BE49-F238E27FC236}">
                <a16:creationId xmlns:a16="http://schemas.microsoft.com/office/drawing/2014/main" id="{48C19B0C-367F-420E-A457-795CD4E849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" y="2638425"/>
            <a:ext cx="5197285" cy="38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Рисунок 4">
            <a:extLst>
              <a:ext uri="{FF2B5EF4-FFF2-40B4-BE49-F238E27FC236}">
                <a16:creationId xmlns:a16="http://schemas.microsoft.com/office/drawing/2014/main" id="{45E2C25A-201E-45C0-A405-AF7A423718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676" y="2638425"/>
            <a:ext cx="5185761" cy="38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6E9C3D-7574-41BA-8341-F364C0FC4E23}"/>
              </a:ext>
            </a:extLst>
          </p:cNvPr>
          <p:cNvSpPr txBox="1"/>
          <p:nvPr/>
        </p:nvSpPr>
        <p:spPr>
          <a:xfrm>
            <a:off x="537268" y="783771"/>
            <a:ext cx="110086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tx1"/>
                </a:solidFill>
                <a:latin typeface="Georgia" panose="02040502050405020303" pitchFamily="18" charset="0"/>
              </a:rPr>
              <a:t>Ф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илогенетический набор данных обеспечивает надежную поддержку положения черепах как сестринской группы </a:t>
            </a:r>
            <a:r>
              <a:rPr lang="ru-RU" sz="1400" b="0" i="1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Archosauria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Байесовский и ML-анализы  набора аминокислотных данных восстановили эту топологию независимо от используемой модели. Тот же результат был получен из анализа полного набора нуклеотидных данных с помощью ML и байесовского анализа после исключения из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датасета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области третьих кодонов.  Было установлено расхождение между черепахами и архозаврами около границы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перми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и триаса в среднем 255 млн лет назад (диапазон 274–233 млн лет назад), разделение крокодилов и птиц в верхнем триасе со средним значением 219 млн лет назад (249–186 млн лет назад), а самого последнего общего предка современных черепах (соответствующего разделению между </a:t>
            </a:r>
            <a:r>
              <a:rPr lang="ru-RU" sz="1400" b="0" i="1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Pleurodira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и </a:t>
            </a:r>
            <a:r>
              <a:rPr lang="ru-RU" sz="1400" b="0" i="1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Cryptodira</a:t>
            </a:r>
            <a:r>
              <a:rPr lang="ru-RU" sz="1400" b="0" i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в верхней юре со средним значением 157 млн ​​лет назад (207–104 млн лет назад) в зависимости от того, рассматриваются ли аминокислоты или нуклеотиды.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9982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{87B4E221-ACB8-4CBD-BFF0-121889D56FF9}tf10001115</Template>
  <TotalTime>304</TotalTime>
  <Words>439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Corbel</vt:lpstr>
      <vt:lpstr>Georgia</vt:lpstr>
      <vt:lpstr>Gill Sans MT</vt:lpstr>
      <vt:lpstr>Посылка</vt:lpstr>
      <vt:lpstr>Филогенетический анализ подтверждает положение черепах как сестринской группы птиц и крокодилов (Archosauria)</vt:lpstr>
      <vt:lpstr>гипотеза</vt:lpstr>
      <vt:lpstr>Материалы и методы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вклад адаптивной эволюции в патогенные и непатогенные виды грибов</dc:title>
  <dc:creator>Лиза</dc:creator>
  <cp:lastModifiedBy>Лиза</cp:lastModifiedBy>
  <cp:revision>16</cp:revision>
  <dcterms:created xsi:type="dcterms:W3CDTF">2024-09-23T10:18:54Z</dcterms:created>
  <dcterms:modified xsi:type="dcterms:W3CDTF">2024-09-24T09:59:51Z</dcterms:modified>
</cp:coreProperties>
</file>