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434E-1038-D147-861A-C02999284FDC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252" y="2130425"/>
            <a:ext cx="2941119" cy="2281126"/>
          </a:xfrm>
        </p:spPr>
        <p:txBody>
          <a:bodyPr anchor="t"/>
          <a:lstStyle/>
          <a:p>
            <a:pPr algn="l"/>
            <a:r>
              <a:rPr lang="en-US" sz="1400" dirty="0" smtClean="0"/>
              <a:t>What is/are the research question(s)?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What are the patterns of geographic </a:t>
            </a:r>
            <a:r>
              <a:rPr lang="en-US" sz="1400" smtClean="0"/>
              <a:t>decline change </a:t>
            </a:r>
            <a:r>
              <a:rPr lang="en-US" sz="1400" dirty="0" smtClean="0"/>
              <a:t>for red-legged frog. Are these change a result of climate, UV-B, Habitat destruction or pesticides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991253" y="2130425"/>
            <a:ext cx="2999608" cy="185451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0861" y="259029"/>
            <a:ext cx="2690456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0861" y="4411551"/>
            <a:ext cx="2690456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1062" y="259029"/>
            <a:ext cx="2590191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1062" y="4411551"/>
            <a:ext cx="2590191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6070755" y="3161285"/>
            <a:ext cx="558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previous work led to this </a:t>
            </a:r>
            <a:r>
              <a:rPr lang="en-US" sz="1400" dirty="0"/>
              <a:t>study and what </a:t>
            </a:r>
            <a:r>
              <a:rPr lang="en-US" sz="1400" dirty="0" smtClean="0"/>
              <a:t>are the gaps </a:t>
            </a:r>
            <a:r>
              <a:rPr lang="en-US" sz="1400" dirty="0"/>
              <a:t>in knowledge?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4639" y="273788"/>
            <a:ext cx="601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were the data gathered and what methods are used to analyze the data?</a:t>
            </a:r>
          </a:p>
        </p:txBody>
      </p:sp>
      <p:sp>
        <p:nvSpPr>
          <p:cNvPr id="16" name="TextBox 15"/>
          <p:cNvSpPr txBox="1"/>
          <p:nvPr/>
        </p:nvSpPr>
        <p:spPr>
          <a:xfrm rot="19388587">
            <a:off x="-264240" y="5807744"/>
            <a:ext cx="298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What are the major research findings?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687488" y="2988720"/>
            <a:ext cx="374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is this research important on a broad scale?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30709" y="95688"/>
            <a:ext cx="6865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Name: _____________________________       Paper Author (Year):___Davidson et al 2011 CA red-legged frog_______________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220218" y="1861277"/>
            <a:ext cx="2491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World-wide population declines of amphibians established in 1990s via observational studies and historic records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Species and community ecological collapse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Lab studies, field experiments, field-based correlations studies investigate causes of declines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No study has quantified declines on an </a:t>
            </a:r>
            <a:r>
              <a:rPr lang="en-US" sz="1200" dirty="0" err="1" smtClean="0"/>
              <a:t>elevational</a:t>
            </a:r>
            <a:r>
              <a:rPr lang="en-US" sz="1200" dirty="0" smtClean="0"/>
              <a:t> gradient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60437" y="581565"/>
            <a:ext cx="552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collection</a:t>
            </a:r>
            <a:r>
              <a:rPr lang="en-US" sz="1200" dirty="0" smtClean="0"/>
              <a:t>: Historic and modern surveys, GIS data (latitude, elevation, land use attributes) </a:t>
            </a:r>
          </a:p>
          <a:p>
            <a:r>
              <a:rPr lang="en-US" sz="1200" b="1" dirty="0" smtClean="0"/>
              <a:t>Data Analysis</a:t>
            </a:r>
            <a:r>
              <a:rPr lang="en-US" sz="1200" dirty="0" smtClean="0"/>
              <a:t>: </a:t>
            </a:r>
            <a:r>
              <a:rPr lang="en-US" sz="1200" dirty="0" err="1" smtClean="0"/>
              <a:t>Univariate</a:t>
            </a:r>
            <a:r>
              <a:rPr lang="en-US" sz="1200" dirty="0" smtClean="0"/>
              <a:t> analysis--comparison of mean values of GIS factors for frog present/absent sites, Χ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test of variables; logistic regression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1062" y="1399612"/>
            <a:ext cx="211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Red-legged frog is federally threatened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9629" y="3738892"/>
            <a:ext cx="5061463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Not climate: </a:t>
            </a:r>
            <a:r>
              <a:rPr lang="en-US" sz="1200" dirty="0" smtClean="0"/>
              <a:t>No clear north-south gradient in decline, increase in decline with elevation, no decline with mean precipitation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UV-B maybe: </a:t>
            </a:r>
            <a:r>
              <a:rPr lang="en-US" sz="1200" dirty="0" err="1" smtClean="0"/>
              <a:t>inc.</a:t>
            </a:r>
            <a:r>
              <a:rPr lang="en-US" sz="1200" dirty="0" smtClean="0"/>
              <a:t> declines at higher elevations, but not at lower latitudes, not clear if pollutants are reducing UV-B exposure and skewing results or if all subspecies are as susceptible to UV-B as some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Upwind </a:t>
            </a:r>
            <a:r>
              <a:rPr lang="en-US" sz="1200" b="1" dirty="0" err="1" smtClean="0"/>
              <a:t>ag</a:t>
            </a:r>
            <a:r>
              <a:rPr lang="en-US" sz="1200" b="1" dirty="0" smtClean="0"/>
              <a:t>:</a:t>
            </a:r>
            <a:r>
              <a:rPr lang="en-US" sz="1200" dirty="0" smtClean="0"/>
              <a:t> area in upwind </a:t>
            </a:r>
            <a:r>
              <a:rPr lang="en-US" sz="1200" dirty="0" err="1" smtClean="0"/>
              <a:t>ag</a:t>
            </a:r>
            <a:r>
              <a:rPr lang="en-US" sz="1200" dirty="0" smtClean="0"/>
              <a:t> is 6.5 times greater for sites where they disappeared, non-upwind </a:t>
            </a:r>
            <a:r>
              <a:rPr lang="en-US" sz="1200" dirty="0" err="1" smtClean="0"/>
              <a:t>ag</a:t>
            </a:r>
            <a:r>
              <a:rPr lang="en-US" sz="1200" dirty="0" smtClean="0"/>
              <a:t> is not a factor, fresh air off the ocean is not the only explanation b/c pattern exists where ocean air is not a possibility</a:t>
            </a:r>
            <a:endParaRPr lang="en-US" sz="1200" b="1" dirty="0" smtClean="0"/>
          </a:p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Habitat destruction: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Declines were found by mean value difference in higher elevation, higher % upwind </a:t>
            </a:r>
            <a:r>
              <a:rPr lang="en-US" sz="1200" dirty="0" err="1" smtClean="0"/>
              <a:t>ag</a:t>
            </a:r>
            <a:r>
              <a:rPr lang="en-US" sz="1200" dirty="0" smtClean="0"/>
              <a:t>, higher % urban, lower latitudes, higher % </a:t>
            </a:r>
            <a:r>
              <a:rPr lang="en-US" sz="1200" dirty="0" err="1" smtClean="0"/>
              <a:t>ag</a:t>
            </a:r>
            <a:r>
              <a:rPr lang="en-US" sz="1200" dirty="0" smtClean="0"/>
              <a:t> within 2km, lower % </a:t>
            </a:r>
            <a:r>
              <a:rPr lang="en-US" sz="1200" dirty="0" err="1" smtClean="0"/>
              <a:t>ag</a:t>
            </a:r>
            <a:r>
              <a:rPr lang="en-US" sz="1200" dirty="0" smtClean="0"/>
              <a:t> within 200 km,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Ave </a:t>
            </a:r>
            <a:r>
              <a:rPr lang="en-US" sz="1200" dirty="0" err="1" smtClean="0"/>
              <a:t>precip</a:t>
            </a:r>
            <a:r>
              <a:rPr lang="en-US" sz="1200" dirty="0" smtClean="0"/>
              <a:t>, distance to </a:t>
            </a:r>
            <a:r>
              <a:rPr lang="en-US" sz="1200" dirty="0" err="1" smtClean="0"/>
              <a:t>ag</a:t>
            </a:r>
            <a:r>
              <a:rPr lang="en-US" sz="1200" dirty="0" smtClean="0"/>
              <a:t>, upwind distance to </a:t>
            </a:r>
            <a:r>
              <a:rPr lang="en-US" sz="1200" dirty="0" err="1" smtClean="0"/>
              <a:t>ag</a:t>
            </a:r>
            <a:r>
              <a:rPr lang="en-US" sz="1200" dirty="0" smtClean="0"/>
              <a:t>, % </a:t>
            </a:r>
            <a:r>
              <a:rPr lang="en-US" sz="1200" dirty="0" err="1" smtClean="0"/>
              <a:t>ag</a:t>
            </a:r>
            <a:r>
              <a:rPr lang="en-US" sz="1200" dirty="0" smtClean="0"/>
              <a:t> land use in random triangle shows now difference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Gradient  of relationship for elevation and % upwind </a:t>
            </a:r>
            <a:r>
              <a:rPr lang="en-US" sz="1200" dirty="0" err="1" smtClean="0"/>
              <a:t>ag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Greater declines in both north and southern locations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1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10427</TotalTime>
  <Words>368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is/are the research question(s)?  What are the patterns of geographic decline change for red-legged frog. Are these change a result of climate, UV-B, Habitat destruction or pesticides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is/are the research question(s)?</dc:title>
  <dc:subject/>
  <dc:creator>Heather Lerner</dc:creator>
  <cp:keywords/>
  <dc:description/>
  <cp:lastModifiedBy>Heather Lerner</cp:lastModifiedBy>
  <cp:revision>25</cp:revision>
  <cp:lastPrinted>2014-11-04T17:53:03Z</cp:lastPrinted>
  <dcterms:created xsi:type="dcterms:W3CDTF">2014-01-09T19:41:11Z</dcterms:created>
  <dcterms:modified xsi:type="dcterms:W3CDTF">2014-11-12T13:39:14Z</dcterms:modified>
  <cp:category/>
</cp:coreProperties>
</file>