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2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434E-1038-D147-861A-C02999284FDC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1252" y="2130425"/>
            <a:ext cx="2941119" cy="2281126"/>
          </a:xfrm>
        </p:spPr>
        <p:txBody>
          <a:bodyPr anchor="t"/>
          <a:lstStyle/>
          <a:p>
            <a:pPr algn="l"/>
            <a:r>
              <a:rPr lang="en-US" sz="1400" b="1" dirty="0" smtClean="0"/>
              <a:t>What is/are the research question(s)</a:t>
            </a:r>
            <a:r>
              <a:rPr lang="en-US" sz="1400" b="1" dirty="0" smtClean="0"/>
              <a:t>?</a:t>
            </a:r>
            <a:br>
              <a:rPr lang="en-US" sz="1400" b="1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i="1" dirty="0" smtClean="0"/>
              <a:t>What is the impact of climate change on small-mammal communities in Yosemite, with respect to range change</a:t>
            </a:r>
            <a:r>
              <a:rPr lang="en-US" sz="1400" i="1" dirty="0" smtClean="0"/>
              <a:t>, including</a:t>
            </a:r>
            <a:r>
              <a:rPr lang="en-US" sz="1400" i="1" dirty="0" smtClean="0"/>
              <a:t> elevation limits for particular species and overall changes in species richness for identified life zones (also related to elevation).</a:t>
            </a:r>
            <a:endParaRPr lang="en-US" sz="1400" i="1" dirty="0"/>
          </a:p>
        </p:txBody>
      </p:sp>
      <p:sp>
        <p:nvSpPr>
          <p:cNvPr id="4" name="Rectangle 3"/>
          <p:cNvSpPr/>
          <p:nvPr/>
        </p:nvSpPr>
        <p:spPr>
          <a:xfrm>
            <a:off x="2991253" y="2130425"/>
            <a:ext cx="2999608" cy="22811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90861" y="259029"/>
            <a:ext cx="2690456" cy="18713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90861" y="4411551"/>
            <a:ext cx="2690456" cy="20725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1062" y="259029"/>
            <a:ext cx="2590191" cy="18713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01062" y="4411551"/>
            <a:ext cx="2590191" cy="20725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7354858" y="3161285"/>
            <a:ext cx="3021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What previous work </a:t>
            </a:r>
            <a:r>
              <a:rPr lang="en-US" sz="1400" b="1" dirty="0" smtClean="0"/>
              <a:t>led to </a:t>
            </a:r>
            <a:r>
              <a:rPr lang="en-US" sz="1400" b="1" dirty="0" smtClean="0"/>
              <a:t>this study?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14639" y="11444"/>
            <a:ext cx="6129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What is the approach or methodology used to answer the research question(s)?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63112" y="6484079"/>
            <a:ext cx="3042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What are the major research findings?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096904" y="2988720"/>
            <a:ext cx="2560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Why is this research important?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04568" y="1552401"/>
            <a:ext cx="204408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Grinnell conducted species surveys in the early 1900s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Addressing climate change effects beyond phenology and range expansions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Previous studies confounded by 1960s and 1970’s cooler period, landscape modifications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Deal with false-absences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Concern for rare and threatened species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00649" y="417547"/>
            <a:ext cx="5852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Resurveying of Grinnell’s sites (including trapping and specimen collection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Occupancy modeling, estimate species false absences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Identify life zones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0857" y="4545087"/>
            <a:ext cx="75200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Elevation shifted upward</a:t>
            </a:r>
          </a:p>
          <a:p>
            <a:r>
              <a:rPr lang="en-US" sz="1200" b="1" dirty="0" smtClean="0"/>
              <a:t>Lower limits: </a:t>
            </a:r>
            <a:r>
              <a:rPr lang="en-US" sz="1200" dirty="0"/>
              <a:t> </a:t>
            </a:r>
            <a:r>
              <a:rPr lang="en-US" sz="1200" dirty="0" smtClean="0"/>
              <a:t>10/28 west slope lower limits </a:t>
            </a:r>
            <a:r>
              <a:rPr lang="en-US" sz="1200" dirty="0" err="1" smtClean="0"/>
              <a:t>inc.</a:t>
            </a:r>
            <a:r>
              <a:rPr lang="en-US" sz="1200" dirty="0" smtClean="0"/>
              <a:t>, 2 </a:t>
            </a:r>
            <a:r>
              <a:rPr lang="en-US" sz="1200" dirty="0" err="1" smtClean="0"/>
              <a:t>dec.</a:t>
            </a:r>
            <a:r>
              <a:rPr lang="en-US" sz="1200" dirty="0" smtClean="0"/>
              <a:t>)</a:t>
            </a:r>
          </a:p>
          <a:p>
            <a:r>
              <a:rPr lang="en-US" sz="1200" b="1" dirty="0" smtClean="0"/>
              <a:t>Upper limits: </a:t>
            </a:r>
            <a:r>
              <a:rPr lang="en-US" sz="1200" dirty="0" smtClean="0"/>
              <a:t>changed in 7 (4 </a:t>
            </a:r>
            <a:r>
              <a:rPr lang="en-US" sz="1200" dirty="0" err="1" smtClean="0"/>
              <a:t>inc.</a:t>
            </a:r>
            <a:r>
              <a:rPr lang="en-US" sz="1200" dirty="0" smtClean="0"/>
              <a:t> 3 </a:t>
            </a:r>
            <a:r>
              <a:rPr lang="en-US" sz="1200" dirty="0" err="1" smtClean="0"/>
              <a:t>dec</a:t>
            </a:r>
            <a:r>
              <a:rPr lang="en-US" sz="1200" dirty="0" smtClean="0"/>
              <a:t>)</a:t>
            </a:r>
          </a:p>
          <a:p>
            <a:r>
              <a:rPr lang="en-US" sz="1200" b="1" dirty="0" smtClean="0"/>
              <a:t>High-elevation </a:t>
            </a:r>
            <a:r>
              <a:rPr lang="en-US" sz="1200" b="1" dirty="0" err="1" smtClean="0"/>
              <a:t>spp</a:t>
            </a:r>
            <a:r>
              <a:rPr lang="en-US" sz="1200" b="1" dirty="0" smtClean="0"/>
              <a:t> show range contractions</a:t>
            </a:r>
            <a:r>
              <a:rPr lang="en-US" sz="1200" dirty="0"/>
              <a:t> </a:t>
            </a:r>
            <a:r>
              <a:rPr lang="en-US" sz="1200" dirty="0" smtClean="0"/>
              <a:t>(Lower </a:t>
            </a:r>
            <a:r>
              <a:rPr lang="en-US" sz="1200" dirty="0"/>
              <a:t>range limits contract in 50</a:t>
            </a:r>
            <a:r>
              <a:rPr lang="en-US" sz="1200" dirty="0" smtClean="0"/>
              <a:t>%, none expand upper range)</a:t>
            </a:r>
          </a:p>
          <a:p>
            <a:r>
              <a:rPr lang="en-US" sz="1200" b="1" dirty="0"/>
              <a:t>L</a:t>
            </a:r>
            <a:r>
              <a:rPr lang="en-US" sz="1200" b="1" dirty="0" smtClean="0"/>
              <a:t>ow-elevation species expand upward (50%; 10% contract)</a:t>
            </a:r>
          </a:p>
          <a:p>
            <a:r>
              <a:rPr lang="en-US" sz="1200" b="1" dirty="0" smtClean="0"/>
              <a:t>Range collapse </a:t>
            </a:r>
            <a:r>
              <a:rPr lang="en-US" sz="1200" dirty="0" smtClean="0"/>
              <a:t>(</a:t>
            </a:r>
            <a:r>
              <a:rPr lang="en-US" sz="1200" dirty="0" err="1" smtClean="0"/>
              <a:t>inc.</a:t>
            </a:r>
            <a:r>
              <a:rPr lang="en-US" sz="1200" dirty="0" smtClean="0"/>
              <a:t> low limit, </a:t>
            </a:r>
            <a:r>
              <a:rPr lang="en-US" sz="1200" dirty="0" err="1" smtClean="0"/>
              <a:t>dec</a:t>
            </a:r>
            <a:r>
              <a:rPr lang="en-US" sz="1200" dirty="0" smtClean="0"/>
              <a:t> upper limit) in 2 high-elevation </a:t>
            </a:r>
            <a:r>
              <a:rPr lang="en-US" sz="1200" dirty="0" err="1" smtClean="0"/>
              <a:t>spp</a:t>
            </a:r>
            <a:endParaRPr lang="en-US" sz="1200" dirty="0" smtClean="0"/>
          </a:p>
          <a:p>
            <a:r>
              <a:rPr lang="en-US" sz="1200" b="1" dirty="0" smtClean="0"/>
              <a:t>Range contractions </a:t>
            </a:r>
            <a:r>
              <a:rPr lang="en-US" sz="1200" dirty="0" smtClean="0"/>
              <a:t>(from </a:t>
            </a:r>
            <a:r>
              <a:rPr lang="en-US" sz="1200" dirty="0" err="1" smtClean="0"/>
              <a:t>inc.</a:t>
            </a:r>
            <a:r>
              <a:rPr lang="en-US" sz="1200" dirty="0" smtClean="0"/>
              <a:t> low limit) for two mid-high </a:t>
            </a:r>
            <a:r>
              <a:rPr lang="en-US" sz="1200" dirty="0" err="1" smtClean="0"/>
              <a:t>elev</a:t>
            </a:r>
            <a:r>
              <a:rPr lang="en-US" sz="1200" dirty="0" smtClean="0"/>
              <a:t> </a:t>
            </a:r>
            <a:r>
              <a:rPr lang="en-US" sz="1200" dirty="0" err="1" smtClean="0"/>
              <a:t>sp</a:t>
            </a:r>
            <a:r>
              <a:rPr lang="en-US" sz="1200" dirty="0" smtClean="0"/>
              <a:t> and 1 lowland  </a:t>
            </a:r>
            <a:r>
              <a:rPr lang="en-US" sz="1200" dirty="0" err="1" smtClean="0"/>
              <a:t>spp</a:t>
            </a:r>
            <a:r>
              <a:rPr lang="en-US" sz="1200" dirty="0" smtClean="0"/>
              <a:t> (</a:t>
            </a:r>
            <a:r>
              <a:rPr lang="en-US" sz="1200" dirty="0" err="1" smtClean="0"/>
              <a:t>lg</a:t>
            </a:r>
            <a:r>
              <a:rPr lang="en-US" sz="1200" dirty="0" smtClean="0"/>
              <a:t> </a:t>
            </a:r>
            <a:r>
              <a:rPr lang="en-US" sz="1200" dirty="0" err="1" smtClean="0"/>
              <a:t>dec</a:t>
            </a:r>
            <a:r>
              <a:rPr lang="en-US" sz="1200" dirty="0" smtClean="0"/>
              <a:t> in upper limit)</a:t>
            </a:r>
          </a:p>
          <a:p>
            <a:r>
              <a:rPr lang="en-US" sz="1200" b="1" dirty="0" smtClean="0"/>
              <a:t>Range expansions </a:t>
            </a:r>
            <a:r>
              <a:rPr lang="en-US" sz="1200" dirty="0" smtClean="0"/>
              <a:t>for upper limits (2 </a:t>
            </a:r>
            <a:r>
              <a:rPr lang="en-US" sz="1200" dirty="0" err="1" smtClean="0"/>
              <a:t>spp</a:t>
            </a:r>
            <a:r>
              <a:rPr lang="en-US" sz="1200" dirty="0" smtClean="0"/>
              <a:t>) lower limits (2 </a:t>
            </a:r>
            <a:r>
              <a:rPr lang="en-US" sz="1200" dirty="0" err="1" smtClean="0"/>
              <a:t>sp</a:t>
            </a:r>
            <a:r>
              <a:rPr lang="en-US" sz="1200" dirty="0" smtClean="0"/>
              <a:t>), both directions (1 </a:t>
            </a:r>
            <a:r>
              <a:rPr lang="en-US" sz="1200" dirty="0" err="1" smtClean="0"/>
              <a:t>sp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Species richness and composition decreased across whole transect, but not within YNP, reduced within each life zone</a:t>
            </a:r>
          </a:p>
          <a:p>
            <a:r>
              <a:rPr lang="en-US" sz="1200" dirty="0" smtClean="0"/>
              <a:t>Community similarity high for all transect, park and most life zones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650122" y="3041263"/>
            <a:ext cx="3439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Protect large-scale elevation gradients for migration</a:t>
            </a:r>
          </a:p>
          <a:p>
            <a:r>
              <a:rPr lang="en-US" sz="1200" dirty="0" smtClean="0"/>
              <a:t>mid- and high-</a:t>
            </a:r>
            <a:r>
              <a:rPr lang="en-US" sz="1200" dirty="0" err="1" smtClean="0"/>
              <a:t>elev</a:t>
            </a:r>
            <a:r>
              <a:rPr lang="en-US" sz="1200" dirty="0" smtClean="0"/>
              <a:t> species at greatest risk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150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294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is/are the research question(s)?  What is the impact of climate change on small-mammal communities in Yosemite, with respect to range change, including elevation limits for particular species and overall changes in species richness for identified life zones (also related to elevation).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What is/are the research question(s)?</dc:title>
  <dc:subject/>
  <dc:creator>Heather Lerner</dc:creator>
  <cp:keywords/>
  <dc:description/>
  <cp:lastModifiedBy>Heather Lerner</cp:lastModifiedBy>
  <cp:revision>15</cp:revision>
  <dcterms:created xsi:type="dcterms:W3CDTF">2014-01-09T19:41:11Z</dcterms:created>
  <dcterms:modified xsi:type="dcterms:W3CDTF">2014-10-28T18:17:25Z</dcterms:modified>
  <cp:category/>
</cp:coreProperties>
</file>