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8"/>
  </p:notesMasterIdLst>
  <p:sldIdLst>
    <p:sldId id="264" r:id="rId2"/>
    <p:sldId id="256" r:id="rId3"/>
    <p:sldId id="257" r:id="rId4"/>
    <p:sldId id="270" r:id="rId5"/>
    <p:sldId id="260" r:id="rId6"/>
    <p:sldId id="259" r:id="rId7"/>
    <p:sldId id="258" r:id="rId8"/>
    <p:sldId id="271" r:id="rId9"/>
    <p:sldId id="262" r:id="rId10"/>
    <p:sldId id="272" r:id="rId11"/>
    <p:sldId id="265" r:id="rId12"/>
    <p:sldId id="267" r:id="rId13"/>
    <p:sldId id="268" r:id="rId14"/>
    <p:sldId id="269" r:id="rId15"/>
    <p:sldId id="273" r:id="rId16"/>
    <p:sldId id="26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9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8C5CE36B-270B-D54F-9FD6-936F73B8B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23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91F3F8-3EB1-8346-8B9F-95553E68A09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1459E-BC9D-3D4F-A80E-3ECAB30EDCE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Script - black words on white paper in a novel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Story Board - a graphic novel (comic book)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3E4E8D-6AA2-3D44-8BB5-263F1952A96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DF921A-F8E2-9D44-87A3-56EB21C2B3D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B257D-993D-5F40-929C-2DE53D09ABA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167CAE-265B-B947-AF1A-4C461F6056F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34B484-84CA-0841-AEA9-DBA4D804ABA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27FCA3-3131-8243-A6D3-32E9A73B5F7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D02B1-790D-404F-B4F7-77ED13D737B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1459E-BC9D-3D4F-A80E-3ECAB30EDCE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Script - black words on white paper in a novel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Story Board - a graphic novel (comic book)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D18BAC-77FF-E44C-B1BB-CA8ED3DB2DE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1459E-BC9D-3D4F-A80E-3ECAB30EDCE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Script - black words on white paper in a novel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Story Board - a graphic novel (comic book)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33F902-710F-E44A-806F-A01B44579BC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1459E-BC9D-3D4F-A80E-3ECAB30EDCE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Script - black words on white paper in a novel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Story Board - a graphic novel (comic book)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20BFC-F7D7-134B-A597-1CF6C08325F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85750" y="2197100"/>
            <a:ext cx="8718550" cy="3143250"/>
            <a:chOff x="180" y="1384"/>
            <a:chExt cx="5492" cy="1980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 rot="21600000" flipH="1" flipV="1">
              <a:off x="192" y="2784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 rot="21600000" flipH="1" flipV="1">
              <a:off x="5088" y="1392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0" y="1384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92" y="1632"/>
              <a:ext cx="288" cy="144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 rot="21600000" flipH="1" flipV="1">
              <a:off x="5096" y="2788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 rot="21600000" flipH="1" flipV="1">
              <a:off x="5376" y="1680"/>
              <a:ext cx="288" cy="134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62000" y="2209800"/>
            <a:ext cx="7772400" cy="4572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 flipH="1" flipV="1">
            <a:off x="762000" y="4876800"/>
            <a:ext cx="7772400" cy="457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904875" y="1143000"/>
            <a:ext cx="7391400" cy="487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66775" y="4876800"/>
            <a:ext cx="7473950" cy="304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AutoShape 13" descr="Dark horizontal"/>
          <p:cNvSpPr>
            <a:spLocks noChangeArrowheads="1"/>
          </p:cNvSpPr>
          <p:nvPr/>
        </p:nvSpPr>
        <p:spPr bwMode="auto">
          <a:xfrm>
            <a:off x="676275" y="2590800"/>
            <a:ext cx="7924800" cy="2286000"/>
          </a:xfrm>
          <a:prstGeom prst="roundRect">
            <a:avLst>
              <a:gd name="adj" fmla="val 4069"/>
            </a:avLst>
          </a:prstGeom>
          <a:pattFill prst="dkHorz">
            <a:fgClr>
              <a:schemeClr val="tx2"/>
            </a:fgClr>
            <a:bgClr>
              <a:srgbClr val="EEEEEE"/>
            </a:bgClr>
          </a:pattFill>
          <a:ln w="762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869950" y="2286000"/>
            <a:ext cx="7469188" cy="2667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451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762000" y="2743200"/>
            <a:ext cx="7772400" cy="1143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1219200" y="5486400"/>
            <a:ext cx="10668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5486400"/>
            <a:ext cx="47244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5486400"/>
            <a:ext cx="8382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3D8FB3-39FF-314A-89C9-14C1BFF57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F7D77-8927-4D49-B433-69EF97124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7475" y="215900"/>
            <a:ext cx="1828800" cy="5651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1075" y="215900"/>
            <a:ext cx="5334000" cy="5651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8A986-FA15-2245-8176-B9B825D50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9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5" y="215900"/>
            <a:ext cx="7239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81075" y="1524000"/>
            <a:ext cx="358140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4875" y="1524000"/>
            <a:ext cx="3581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CE0DD-A376-024D-8570-3DCCD1E38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2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5" y="215900"/>
            <a:ext cx="7239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81075" y="1524000"/>
            <a:ext cx="731520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6A842-55C5-DF43-A5C8-2D28724092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4B28A-CCE7-4B46-9BE5-5D05B60FF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2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9A082-BD8A-C940-816A-223BED73C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1075" y="1524000"/>
            <a:ext cx="3581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5" y="1524000"/>
            <a:ext cx="3581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5227B-93E4-9D42-95E7-16DDB2E10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9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F6ACB-D33B-2D43-896C-6BC2C060F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BB8D9-D8AF-6E49-A094-5A5C47ABC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F9E92-9911-E04D-8FAF-C79A02846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8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41114-E919-A149-A28F-873F9BA980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8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E5D9-199D-7142-BE62-FD9950200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52475" y="838200"/>
            <a:ext cx="7772400" cy="4572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 rot="21600000" flipH="1" flipV="1">
            <a:off x="752475" y="6094413"/>
            <a:ext cx="7772400" cy="457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285750" y="828675"/>
            <a:ext cx="8705850" cy="5724525"/>
            <a:chOff x="180" y="522"/>
            <a:chExt cx="5484" cy="3606"/>
          </a:xfrm>
        </p:grpSpPr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 rot="21600000" flipH="1" flipV="1">
              <a:off x="186" y="3552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 rot="21600000" flipH="1" flipV="1">
              <a:off x="5088" y="522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180" y="522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186" y="816"/>
              <a:ext cx="288" cy="3024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 rot="21600000" flipH="1" flipV="1">
              <a:off x="5082" y="3551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 rot="21600000" flipH="1" flipV="1">
              <a:off x="5370" y="816"/>
              <a:ext cx="288" cy="30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131" name="AutoShape 11"/>
          <p:cNvSpPr>
            <a:spLocks noChangeArrowheads="1"/>
          </p:cNvSpPr>
          <p:nvPr/>
        </p:nvSpPr>
        <p:spPr bwMode="auto">
          <a:xfrm>
            <a:off x="904875" y="152400"/>
            <a:ext cx="7391400" cy="1219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904875" y="5943600"/>
            <a:ext cx="7391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866775" y="6172200"/>
            <a:ext cx="7473950" cy="304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34" name="AutoShape 14" descr="Dark horizontal"/>
          <p:cNvSpPr>
            <a:spLocks noChangeArrowheads="1"/>
          </p:cNvSpPr>
          <p:nvPr/>
        </p:nvSpPr>
        <p:spPr bwMode="auto">
          <a:xfrm>
            <a:off x="676275" y="1219200"/>
            <a:ext cx="7924800" cy="4953000"/>
          </a:xfrm>
          <a:prstGeom prst="roundRect">
            <a:avLst>
              <a:gd name="adj" fmla="val 4069"/>
            </a:avLst>
          </a:prstGeom>
          <a:pattFill prst="dkHorz">
            <a:fgClr>
              <a:schemeClr val="tx2"/>
            </a:fgClr>
            <a:bgClr>
              <a:srgbClr val="EEEEEE"/>
            </a:bgClr>
          </a:pattFill>
          <a:ln w="762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1075" y="1524000"/>
            <a:ext cx="7315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7800" y="6324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426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324600"/>
            <a:ext cx="466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245197-67B2-F648-9093-FE4C1A4BA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871538" y="920750"/>
            <a:ext cx="7469187" cy="2667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451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81075" y="215900"/>
            <a:ext cx="7239000" cy="838200"/>
          </a:xfrm>
          <a:prstGeom prst="rect">
            <a:avLst/>
          </a:prstGeom>
          <a:noFill/>
          <a:ln>
            <a:noFill/>
          </a:ln>
          <a:effectLst>
            <a:outerShdw blurRad="63500" dist="17961" dir="135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badi MT Condensed Extra Bold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badi MT Condensed Extra Bold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badi MT Condensed Extra Bold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badi MT Condensed Extra Bold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badi MT Condensed Extra Bold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badi MT Condensed Extra Bold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badi MT Condensed Extra Bold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badi MT Condensed Extra Bold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vimeo.com/1281972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comp.stanford.edu/tutorials/storyboard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riptwritingsecrets.com/contents.htm" TargetMode="External"/><Relationship Id="rId4" Type="http://schemas.openxmlformats.org/officeDocument/2006/relationships/slide" Target="slide6.xml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Video Production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Pre-Production Basics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Before you yell </a:t>
            </a:r>
            <a:r>
              <a:rPr lang="ja-JP" altLang="en-US" smtClean="0">
                <a:cs typeface="+mj-cs"/>
              </a:rPr>
              <a:t>“</a:t>
            </a:r>
            <a:r>
              <a:rPr lang="en-US" smtClean="0">
                <a:cs typeface="+mj-cs"/>
              </a:rPr>
              <a:t>ACTION</a:t>
            </a:r>
            <a:r>
              <a:rPr lang="ja-JP" altLang="en-US" smtClean="0">
                <a:cs typeface="+mj-cs"/>
              </a:rPr>
              <a:t>”</a:t>
            </a:r>
            <a:endParaRPr lang="en-US" smtClean="0">
              <a:cs typeface="+mj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10113" y="1524000"/>
            <a:ext cx="3586162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Organizing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Build an outline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Develop treatment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Storyboard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Scripting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Shot list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Production Schedule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Shooting Schedule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>
              <a:cs typeface="+mn-cs"/>
            </a:endParaRP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513" y="2208213"/>
            <a:ext cx="3810000" cy="3659187"/>
          </a:xfrm>
        </p:spPr>
      </p:pic>
    </p:spTree>
    <p:extLst>
      <p:ext uri="{BB962C8B-B14F-4D97-AF65-F5344CB8AC3E}">
        <p14:creationId xmlns:p14="http://schemas.microsoft.com/office/powerpoint/2010/main" val="405580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Video Production</a:t>
            </a:r>
          </a:p>
        </p:txBody>
      </p:sp>
      <p:grpSp>
        <p:nvGrpSpPr>
          <p:cNvPr id="13374" name="Group 62"/>
          <p:cNvGrpSpPr>
            <a:grpSpLocks/>
          </p:cNvGrpSpPr>
          <p:nvPr/>
        </p:nvGrpSpPr>
        <p:grpSpPr bwMode="auto">
          <a:xfrm>
            <a:off x="4211638" y="5140325"/>
            <a:ext cx="758825" cy="655638"/>
            <a:chOff x="3566" y="3298"/>
            <a:chExt cx="478" cy="413"/>
          </a:xfrm>
        </p:grpSpPr>
        <p:sp>
          <p:nvSpPr>
            <p:cNvPr id="20537" name="Freeform 8"/>
            <p:cNvSpPr>
              <a:spLocks/>
            </p:cNvSpPr>
            <p:nvPr/>
          </p:nvSpPr>
          <p:spPr bwMode="auto">
            <a:xfrm>
              <a:off x="3566" y="3491"/>
              <a:ext cx="471" cy="219"/>
            </a:xfrm>
            <a:custGeom>
              <a:avLst/>
              <a:gdLst>
                <a:gd name="T0" fmla="*/ 0 w 471"/>
                <a:gd name="T1" fmla="*/ 0 h 219"/>
                <a:gd name="T2" fmla="*/ 471 w 471"/>
                <a:gd name="T3" fmla="*/ 0 h 219"/>
                <a:gd name="T4" fmla="*/ 471 w 471"/>
                <a:gd name="T5" fmla="*/ 219 h 219"/>
                <a:gd name="T6" fmla="*/ 0 w 471"/>
                <a:gd name="T7" fmla="*/ 219 h 219"/>
                <a:gd name="T8" fmla="*/ 0 w 471"/>
                <a:gd name="T9" fmla="*/ 0 h 219"/>
                <a:gd name="T10" fmla="*/ 0 w 471"/>
                <a:gd name="T11" fmla="*/ 0 h 2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1" h="219">
                  <a:moveTo>
                    <a:pt x="0" y="0"/>
                  </a:moveTo>
                  <a:lnTo>
                    <a:pt x="471" y="0"/>
                  </a:lnTo>
                  <a:lnTo>
                    <a:pt x="471" y="219"/>
                  </a:lnTo>
                  <a:lnTo>
                    <a:pt x="0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38" name="Group 9"/>
            <p:cNvGrpSpPr>
              <a:grpSpLocks/>
            </p:cNvGrpSpPr>
            <p:nvPr/>
          </p:nvGrpSpPr>
          <p:grpSpPr bwMode="auto">
            <a:xfrm>
              <a:off x="3625" y="3298"/>
              <a:ext cx="391" cy="413"/>
              <a:chOff x="2731" y="3244"/>
              <a:chExt cx="391" cy="413"/>
            </a:xfrm>
          </p:grpSpPr>
          <p:sp>
            <p:nvSpPr>
              <p:cNvPr id="20540" name="Line 10"/>
              <p:cNvSpPr>
                <a:spLocks noChangeShapeType="1"/>
              </p:cNvSpPr>
              <p:nvPr/>
            </p:nvSpPr>
            <p:spPr bwMode="auto">
              <a:xfrm>
                <a:off x="2914" y="3244"/>
                <a:ext cx="1" cy="209"/>
              </a:xfrm>
              <a:prstGeom prst="line">
                <a:avLst/>
              </a:prstGeom>
              <a:noFill/>
              <a:ln w="15875">
                <a:solidFill>
                  <a:srgbClr val="4618C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1" name="Rectangle 11"/>
              <p:cNvSpPr>
                <a:spLocks noChangeArrowheads="1"/>
              </p:cNvSpPr>
              <p:nvPr/>
            </p:nvSpPr>
            <p:spPr bwMode="auto">
              <a:xfrm>
                <a:off x="2731" y="3503"/>
                <a:ext cx="39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4618C6"/>
                    </a:solidFill>
                    <a:latin typeface="Helvetica" charset="0"/>
                  </a:rPr>
                  <a:t>Editing</a:t>
                </a:r>
                <a:endParaRPr lang="en-US"/>
              </a:p>
            </p:txBody>
          </p:sp>
        </p:grpSp>
        <p:sp>
          <p:nvSpPr>
            <p:cNvPr id="20539" name="Rectangle 12"/>
            <p:cNvSpPr>
              <a:spLocks noChangeArrowheads="1"/>
            </p:cNvSpPr>
            <p:nvPr/>
          </p:nvSpPr>
          <p:spPr bwMode="auto">
            <a:xfrm>
              <a:off x="3573" y="3487"/>
              <a:ext cx="471" cy="219"/>
            </a:xfrm>
            <a:prstGeom prst="rect">
              <a:avLst/>
            </a:prstGeom>
            <a:noFill/>
            <a:ln w="15875">
              <a:solidFill>
                <a:srgbClr val="55555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73" name="Group 61"/>
          <p:cNvGrpSpPr>
            <a:grpSpLocks/>
          </p:cNvGrpSpPr>
          <p:nvPr/>
        </p:nvGrpSpPr>
        <p:grpSpPr bwMode="auto">
          <a:xfrm>
            <a:off x="3178175" y="3581400"/>
            <a:ext cx="2840038" cy="1549400"/>
            <a:chOff x="768" y="2129"/>
            <a:chExt cx="1789" cy="976"/>
          </a:xfrm>
        </p:grpSpPr>
        <p:sp>
          <p:nvSpPr>
            <p:cNvPr id="20518" name="Line 7"/>
            <p:cNvSpPr>
              <a:spLocks noChangeShapeType="1"/>
            </p:cNvSpPr>
            <p:nvPr/>
          </p:nvSpPr>
          <p:spPr bwMode="auto">
            <a:xfrm>
              <a:off x="1657" y="2129"/>
              <a:ext cx="1" cy="319"/>
            </a:xfrm>
            <a:prstGeom prst="line">
              <a:avLst/>
            </a:prstGeom>
            <a:noFill/>
            <a:ln w="15875">
              <a:solidFill>
                <a:srgbClr val="4618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19" name="Group 13"/>
            <p:cNvGrpSpPr>
              <a:grpSpLocks/>
            </p:cNvGrpSpPr>
            <p:nvPr/>
          </p:nvGrpSpPr>
          <p:grpSpPr bwMode="auto">
            <a:xfrm>
              <a:off x="768" y="2448"/>
              <a:ext cx="1789" cy="657"/>
              <a:chOff x="2025" y="2592"/>
              <a:chExt cx="1789" cy="657"/>
            </a:xfrm>
          </p:grpSpPr>
          <p:sp>
            <p:nvSpPr>
              <p:cNvPr id="20520" name="Line 14"/>
              <p:cNvSpPr>
                <a:spLocks noChangeShapeType="1"/>
              </p:cNvSpPr>
              <p:nvPr/>
            </p:nvSpPr>
            <p:spPr bwMode="auto">
              <a:xfrm>
                <a:off x="2914" y="2811"/>
                <a:ext cx="1" cy="109"/>
              </a:xfrm>
              <a:prstGeom prst="line">
                <a:avLst/>
              </a:prstGeom>
              <a:noFill/>
              <a:ln w="15875">
                <a:solidFill>
                  <a:srgbClr val="4618C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1" name="Line 15"/>
              <p:cNvSpPr>
                <a:spLocks noChangeShapeType="1"/>
              </p:cNvSpPr>
              <p:nvPr/>
            </p:nvSpPr>
            <p:spPr bwMode="auto">
              <a:xfrm>
                <a:off x="2286" y="2920"/>
                <a:ext cx="1" cy="105"/>
              </a:xfrm>
              <a:prstGeom prst="line">
                <a:avLst/>
              </a:prstGeom>
              <a:noFill/>
              <a:ln w="15875">
                <a:solidFill>
                  <a:srgbClr val="4618C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2" name="Line 16"/>
              <p:cNvSpPr>
                <a:spLocks noChangeShapeType="1"/>
              </p:cNvSpPr>
              <p:nvPr/>
            </p:nvSpPr>
            <p:spPr bwMode="auto">
              <a:xfrm>
                <a:off x="2914" y="2920"/>
                <a:ext cx="1" cy="105"/>
              </a:xfrm>
              <a:prstGeom prst="line">
                <a:avLst/>
              </a:prstGeom>
              <a:noFill/>
              <a:ln w="15875">
                <a:solidFill>
                  <a:srgbClr val="4618C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3" name="Line 17"/>
              <p:cNvSpPr>
                <a:spLocks noChangeShapeType="1"/>
              </p:cNvSpPr>
              <p:nvPr/>
            </p:nvSpPr>
            <p:spPr bwMode="auto">
              <a:xfrm>
                <a:off x="3547" y="2920"/>
                <a:ext cx="1" cy="105"/>
              </a:xfrm>
              <a:prstGeom prst="line">
                <a:avLst/>
              </a:prstGeom>
              <a:noFill/>
              <a:ln w="15875">
                <a:solidFill>
                  <a:srgbClr val="4618C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4" name="Freeform 18"/>
              <p:cNvSpPr>
                <a:spLocks/>
              </p:cNvSpPr>
              <p:nvPr/>
            </p:nvSpPr>
            <p:spPr bwMode="auto">
              <a:xfrm>
                <a:off x="2286" y="2920"/>
                <a:ext cx="1261" cy="1"/>
              </a:xfrm>
              <a:custGeom>
                <a:avLst/>
                <a:gdLst>
                  <a:gd name="T0" fmla="*/ 0 w 1261"/>
                  <a:gd name="T1" fmla="*/ 0 h 1"/>
                  <a:gd name="T2" fmla="*/ 628 w 1261"/>
                  <a:gd name="T3" fmla="*/ 0 h 1"/>
                  <a:gd name="T4" fmla="*/ 1261 w 126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61" h="1">
                    <a:moveTo>
                      <a:pt x="0" y="0"/>
                    </a:moveTo>
                    <a:lnTo>
                      <a:pt x="628" y="0"/>
                    </a:lnTo>
                    <a:lnTo>
                      <a:pt x="1261" y="0"/>
                    </a:lnTo>
                  </a:path>
                </a:pathLst>
              </a:custGeom>
              <a:noFill/>
              <a:ln w="15875">
                <a:solidFill>
                  <a:srgbClr val="4618C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5" name="Freeform 19"/>
              <p:cNvSpPr>
                <a:spLocks/>
              </p:cNvSpPr>
              <p:nvPr/>
            </p:nvSpPr>
            <p:spPr bwMode="auto">
              <a:xfrm>
                <a:off x="2029" y="3030"/>
                <a:ext cx="524" cy="219"/>
              </a:xfrm>
              <a:custGeom>
                <a:avLst/>
                <a:gdLst>
                  <a:gd name="T0" fmla="*/ 0 w 524"/>
                  <a:gd name="T1" fmla="*/ 0 h 219"/>
                  <a:gd name="T2" fmla="*/ 524 w 524"/>
                  <a:gd name="T3" fmla="*/ 0 h 219"/>
                  <a:gd name="T4" fmla="*/ 524 w 524"/>
                  <a:gd name="T5" fmla="*/ 219 h 219"/>
                  <a:gd name="T6" fmla="*/ 0 w 524"/>
                  <a:gd name="T7" fmla="*/ 219 h 219"/>
                  <a:gd name="T8" fmla="*/ 0 w 524"/>
                  <a:gd name="T9" fmla="*/ 0 h 219"/>
                  <a:gd name="T10" fmla="*/ 0 w 524"/>
                  <a:gd name="T11" fmla="*/ 0 h 2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4" h="219">
                    <a:moveTo>
                      <a:pt x="0" y="0"/>
                    </a:moveTo>
                    <a:lnTo>
                      <a:pt x="524" y="0"/>
                    </a:lnTo>
                    <a:lnTo>
                      <a:pt x="524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F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6" name="Rectangle 20"/>
              <p:cNvSpPr>
                <a:spLocks noChangeArrowheads="1"/>
              </p:cNvSpPr>
              <p:nvPr/>
            </p:nvSpPr>
            <p:spPr bwMode="auto">
              <a:xfrm>
                <a:off x="2122" y="3074"/>
                <a:ext cx="32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4618C6"/>
                    </a:solidFill>
                    <a:latin typeface="Helvetica" charset="0"/>
                  </a:rPr>
                  <a:t>Audio</a:t>
                </a:r>
                <a:endParaRPr lang="en-US"/>
              </a:p>
            </p:txBody>
          </p:sp>
          <p:sp>
            <p:nvSpPr>
              <p:cNvPr id="20527" name="Rectangle 21"/>
              <p:cNvSpPr>
                <a:spLocks noChangeArrowheads="1"/>
              </p:cNvSpPr>
              <p:nvPr/>
            </p:nvSpPr>
            <p:spPr bwMode="auto">
              <a:xfrm>
                <a:off x="2025" y="3025"/>
                <a:ext cx="523" cy="219"/>
              </a:xfrm>
              <a:prstGeom prst="rect">
                <a:avLst/>
              </a:prstGeom>
              <a:noFill/>
              <a:ln w="15875">
                <a:solidFill>
                  <a:srgbClr val="55555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8" name="Freeform 22"/>
              <p:cNvSpPr>
                <a:spLocks/>
              </p:cNvSpPr>
              <p:nvPr/>
            </p:nvSpPr>
            <p:spPr bwMode="auto">
              <a:xfrm>
                <a:off x="2662" y="3030"/>
                <a:ext cx="519" cy="219"/>
              </a:xfrm>
              <a:custGeom>
                <a:avLst/>
                <a:gdLst>
                  <a:gd name="T0" fmla="*/ 0 w 519"/>
                  <a:gd name="T1" fmla="*/ 0 h 219"/>
                  <a:gd name="T2" fmla="*/ 519 w 519"/>
                  <a:gd name="T3" fmla="*/ 0 h 219"/>
                  <a:gd name="T4" fmla="*/ 519 w 519"/>
                  <a:gd name="T5" fmla="*/ 219 h 219"/>
                  <a:gd name="T6" fmla="*/ 0 w 519"/>
                  <a:gd name="T7" fmla="*/ 219 h 219"/>
                  <a:gd name="T8" fmla="*/ 0 w 519"/>
                  <a:gd name="T9" fmla="*/ 0 h 219"/>
                  <a:gd name="T10" fmla="*/ 0 w 519"/>
                  <a:gd name="T11" fmla="*/ 0 h 2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9" h="219">
                    <a:moveTo>
                      <a:pt x="0" y="0"/>
                    </a:moveTo>
                    <a:lnTo>
                      <a:pt x="519" y="0"/>
                    </a:lnTo>
                    <a:lnTo>
                      <a:pt x="519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F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9" name="Rectangle 23"/>
              <p:cNvSpPr>
                <a:spLocks noChangeArrowheads="1"/>
              </p:cNvSpPr>
              <p:nvPr/>
            </p:nvSpPr>
            <p:spPr bwMode="auto">
              <a:xfrm>
                <a:off x="2754" y="3074"/>
                <a:ext cx="32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4618C6"/>
                    </a:solidFill>
                    <a:latin typeface="Helvetica" charset="0"/>
                  </a:rPr>
                  <a:t>Video</a:t>
                </a:r>
                <a:endParaRPr lang="en-US"/>
              </a:p>
            </p:txBody>
          </p:sp>
          <p:sp>
            <p:nvSpPr>
              <p:cNvPr id="20530" name="Rectangle 24"/>
              <p:cNvSpPr>
                <a:spLocks noChangeArrowheads="1"/>
              </p:cNvSpPr>
              <p:nvPr/>
            </p:nvSpPr>
            <p:spPr bwMode="auto">
              <a:xfrm>
                <a:off x="2657" y="3025"/>
                <a:ext cx="519" cy="219"/>
              </a:xfrm>
              <a:prstGeom prst="rect">
                <a:avLst/>
              </a:prstGeom>
              <a:noFill/>
              <a:ln w="15875">
                <a:solidFill>
                  <a:srgbClr val="55555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1" name="Freeform 25"/>
              <p:cNvSpPr>
                <a:spLocks/>
              </p:cNvSpPr>
              <p:nvPr/>
            </p:nvSpPr>
            <p:spPr bwMode="auto">
              <a:xfrm>
                <a:off x="3290" y="3030"/>
                <a:ext cx="524" cy="219"/>
              </a:xfrm>
              <a:custGeom>
                <a:avLst/>
                <a:gdLst>
                  <a:gd name="T0" fmla="*/ 0 w 524"/>
                  <a:gd name="T1" fmla="*/ 0 h 219"/>
                  <a:gd name="T2" fmla="*/ 524 w 524"/>
                  <a:gd name="T3" fmla="*/ 0 h 219"/>
                  <a:gd name="T4" fmla="*/ 524 w 524"/>
                  <a:gd name="T5" fmla="*/ 219 h 219"/>
                  <a:gd name="T6" fmla="*/ 0 w 524"/>
                  <a:gd name="T7" fmla="*/ 219 h 219"/>
                  <a:gd name="T8" fmla="*/ 0 w 524"/>
                  <a:gd name="T9" fmla="*/ 0 h 219"/>
                  <a:gd name="T10" fmla="*/ 0 w 524"/>
                  <a:gd name="T11" fmla="*/ 0 h 2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4" h="219">
                    <a:moveTo>
                      <a:pt x="0" y="0"/>
                    </a:moveTo>
                    <a:lnTo>
                      <a:pt x="524" y="0"/>
                    </a:lnTo>
                    <a:lnTo>
                      <a:pt x="524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F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2" name="Rectangle 26"/>
              <p:cNvSpPr>
                <a:spLocks noChangeArrowheads="1"/>
              </p:cNvSpPr>
              <p:nvPr/>
            </p:nvSpPr>
            <p:spPr bwMode="auto">
              <a:xfrm>
                <a:off x="3335" y="3074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4618C6"/>
                    </a:solidFill>
                    <a:latin typeface="Helvetica" charset="0"/>
                  </a:rPr>
                  <a:t>Lighting</a:t>
                </a:r>
                <a:endParaRPr lang="en-US"/>
              </a:p>
            </p:txBody>
          </p:sp>
          <p:sp>
            <p:nvSpPr>
              <p:cNvPr id="20533" name="Rectangle 27"/>
              <p:cNvSpPr>
                <a:spLocks noChangeArrowheads="1"/>
              </p:cNvSpPr>
              <p:nvPr/>
            </p:nvSpPr>
            <p:spPr bwMode="auto">
              <a:xfrm>
                <a:off x="3286" y="3025"/>
                <a:ext cx="523" cy="219"/>
              </a:xfrm>
              <a:prstGeom prst="rect">
                <a:avLst/>
              </a:prstGeom>
              <a:noFill/>
              <a:ln w="15875">
                <a:solidFill>
                  <a:srgbClr val="55555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4" name="Freeform 28"/>
              <p:cNvSpPr>
                <a:spLocks/>
              </p:cNvSpPr>
              <p:nvPr/>
            </p:nvSpPr>
            <p:spPr bwMode="auto">
              <a:xfrm>
                <a:off x="2415" y="2597"/>
                <a:ext cx="1013" cy="219"/>
              </a:xfrm>
              <a:custGeom>
                <a:avLst/>
                <a:gdLst>
                  <a:gd name="T0" fmla="*/ 0 w 1013"/>
                  <a:gd name="T1" fmla="*/ 0 h 219"/>
                  <a:gd name="T2" fmla="*/ 1013 w 1013"/>
                  <a:gd name="T3" fmla="*/ 0 h 219"/>
                  <a:gd name="T4" fmla="*/ 1013 w 1013"/>
                  <a:gd name="T5" fmla="*/ 219 h 219"/>
                  <a:gd name="T6" fmla="*/ 0 w 1013"/>
                  <a:gd name="T7" fmla="*/ 219 h 219"/>
                  <a:gd name="T8" fmla="*/ 0 w 1013"/>
                  <a:gd name="T9" fmla="*/ 0 h 219"/>
                  <a:gd name="T10" fmla="*/ 0 w 1013"/>
                  <a:gd name="T11" fmla="*/ 0 h 2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3" h="219">
                    <a:moveTo>
                      <a:pt x="0" y="0"/>
                    </a:moveTo>
                    <a:lnTo>
                      <a:pt x="1013" y="0"/>
                    </a:lnTo>
                    <a:lnTo>
                      <a:pt x="1013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F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5" name="Rectangle 29"/>
              <p:cNvSpPr>
                <a:spLocks noChangeArrowheads="1"/>
              </p:cNvSpPr>
              <p:nvPr/>
            </p:nvSpPr>
            <p:spPr bwMode="auto">
              <a:xfrm>
                <a:off x="2607" y="2641"/>
                <a:ext cx="61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4618C6"/>
                    </a:solidFill>
                    <a:latin typeface="Helvetica" charset="0"/>
                  </a:rPr>
                  <a:t>Production</a:t>
                </a:r>
                <a:endParaRPr lang="en-US"/>
              </a:p>
            </p:txBody>
          </p:sp>
          <p:sp>
            <p:nvSpPr>
              <p:cNvPr id="20536" name="Rectangle 30"/>
              <p:cNvSpPr>
                <a:spLocks noChangeArrowheads="1"/>
              </p:cNvSpPr>
              <p:nvPr/>
            </p:nvSpPr>
            <p:spPr bwMode="auto">
              <a:xfrm>
                <a:off x="2410" y="2592"/>
                <a:ext cx="1013" cy="219"/>
              </a:xfrm>
              <a:prstGeom prst="rect">
                <a:avLst/>
              </a:prstGeom>
              <a:noFill/>
              <a:ln w="15875">
                <a:solidFill>
                  <a:srgbClr val="55555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2" name="Group 60"/>
          <p:cNvGrpSpPr>
            <a:grpSpLocks/>
          </p:cNvGrpSpPr>
          <p:nvPr/>
        </p:nvGrpSpPr>
        <p:grpSpPr bwMode="auto">
          <a:xfrm>
            <a:off x="2819400" y="2590800"/>
            <a:ext cx="3565525" cy="1216025"/>
            <a:chOff x="1440" y="1609"/>
            <a:chExt cx="2246" cy="766"/>
          </a:xfrm>
        </p:grpSpPr>
        <p:sp>
          <p:nvSpPr>
            <p:cNvPr id="20505" name="Line 6"/>
            <p:cNvSpPr>
              <a:spLocks noChangeShapeType="1"/>
            </p:cNvSpPr>
            <p:nvPr/>
          </p:nvSpPr>
          <p:spPr bwMode="auto">
            <a:xfrm>
              <a:off x="2558" y="1609"/>
              <a:ext cx="1" cy="215"/>
            </a:xfrm>
            <a:prstGeom prst="line">
              <a:avLst/>
            </a:prstGeom>
            <a:noFill/>
            <a:ln w="15875">
              <a:solidFill>
                <a:srgbClr val="4618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6" name="Group 31"/>
            <p:cNvGrpSpPr>
              <a:grpSpLocks/>
            </p:cNvGrpSpPr>
            <p:nvPr/>
          </p:nvGrpSpPr>
          <p:grpSpPr bwMode="auto">
            <a:xfrm>
              <a:off x="1440" y="1824"/>
              <a:ext cx="2246" cy="551"/>
              <a:chOff x="1796" y="1836"/>
              <a:chExt cx="2246" cy="551"/>
            </a:xfrm>
          </p:grpSpPr>
          <p:sp>
            <p:nvSpPr>
              <p:cNvPr id="20507" name="Freeform 32"/>
              <p:cNvSpPr>
                <a:spLocks/>
              </p:cNvSpPr>
              <p:nvPr/>
            </p:nvSpPr>
            <p:spPr bwMode="auto">
              <a:xfrm>
                <a:off x="2914" y="2054"/>
                <a:ext cx="1" cy="219"/>
              </a:xfrm>
              <a:custGeom>
                <a:avLst/>
                <a:gdLst>
                  <a:gd name="T0" fmla="*/ 0 w 1"/>
                  <a:gd name="T1" fmla="*/ 219 h 219"/>
                  <a:gd name="T2" fmla="*/ 0 w 1"/>
                  <a:gd name="T3" fmla="*/ 0 h 219"/>
                  <a:gd name="T4" fmla="*/ 0 w 1"/>
                  <a:gd name="T5" fmla="*/ 219 h 2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219">
                    <a:moveTo>
                      <a:pt x="0" y="219"/>
                    </a:moveTo>
                    <a:lnTo>
                      <a:pt x="0" y="0"/>
                    </a:lnTo>
                    <a:lnTo>
                      <a:pt x="0" y="219"/>
                    </a:lnTo>
                    <a:close/>
                  </a:path>
                </a:pathLst>
              </a:custGeom>
              <a:noFill/>
              <a:ln w="15875">
                <a:solidFill>
                  <a:srgbClr val="4618C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8" name="Freeform 33"/>
              <p:cNvSpPr>
                <a:spLocks/>
              </p:cNvSpPr>
              <p:nvPr/>
            </p:nvSpPr>
            <p:spPr bwMode="auto">
              <a:xfrm>
                <a:off x="2810" y="2273"/>
                <a:ext cx="214" cy="1"/>
              </a:xfrm>
              <a:custGeom>
                <a:avLst/>
                <a:gdLst>
                  <a:gd name="T0" fmla="*/ 0 w 214"/>
                  <a:gd name="T1" fmla="*/ 0 h 1"/>
                  <a:gd name="T2" fmla="*/ 104 w 214"/>
                  <a:gd name="T3" fmla="*/ 0 h 1"/>
                  <a:gd name="T4" fmla="*/ 214 w 214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4" h="1">
                    <a:moveTo>
                      <a:pt x="0" y="0"/>
                    </a:moveTo>
                    <a:lnTo>
                      <a:pt x="104" y="0"/>
                    </a:lnTo>
                    <a:lnTo>
                      <a:pt x="214" y="0"/>
                    </a:lnTo>
                  </a:path>
                </a:pathLst>
              </a:custGeom>
              <a:noFill/>
              <a:ln w="15875">
                <a:solidFill>
                  <a:srgbClr val="4618C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9" name="Freeform 34"/>
              <p:cNvSpPr>
                <a:spLocks/>
              </p:cNvSpPr>
              <p:nvPr/>
            </p:nvSpPr>
            <p:spPr bwMode="auto">
              <a:xfrm>
                <a:off x="1801" y="2169"/>
                <a:ext cx="1013" cy="218"/>
              </a:xfrm>
              <a:custGeom>
                <a:avLst/>
                <a:gdLst>
                  <a:gd name="T0" fmla="*/ 0 w 1013"/>
                  <a:gd name="T1" fmla="*/ 0 h 218"/>
                  <a:gd name="T2" fmla="*/ 1013 w 1013"/>
                  <a:gd name="T3" fmla="*/ 0 h 218"/>
                  <a:gd name="T4" fmla="*/ 1013 w 1013"/>
                  <a:gd name="T5" fmla="*/ 218 h 218"/>
                  <a:gd name="T6" fmla="*/ 0 w 1013"/>
                  <a:gd name="T7" fmla="*/ 218 h 218"/>
                  <a:gd name="T8" fmla="*/ 0 w 1013"/>
                  <a:gd name="T9" fmla="*/ 0 h 218"/>
                  <a:gd name="T10" fmla="*/ 0 w 1013"/>
                  <a:gd name="T11" fmla="*/ 0 h 2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3" h="218">
                    <a:moveTo>
                      <a:pt x="0" y="0"/>
                    </a:moveTo>
                    <a:lnTo>
                      <a:pt x="1013" y="0"/>
                    </a:lnTo>
                    <a:lnTo>
                      <a:pt x="1013" y="218"/>
                    </a:lnTo>
                    <a:lnTo>
                      <a:pt x="0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F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0" name="Rectangle 35"/>
              <p:cNvSpPr>
                <a:spLocks noChangeArrowheads="1"/>
              </p:cNvSpPr>
              <p:nvPr/>
            </p:nvSpPr>
            <p:spPr bwMode="auto">
              <a:xfrm>
                <a:off x="1841" y="2213"/>
                <a:ext cx="91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4618C6"/>
                    </a:solidFill>
                    <a:latin typeface="Helvetica" charset="0"/>
                  </a:rPr>
                  <a:t>Scout Locations</a:t>
                </a:r>
                <a:endParaRPr lang="en-US"/>
              </a:p>
            </p:txBody>
          </p:sp>
          <p:sp>
            <p:nvSpPr>
              <p:cNvPr id="20511" name="Rectangle 36"/>
              <p:cNvSpPr>
                <a:spLocks noChangeArrowheads="1"/>
              </p:cNvSpPr>
              <p:nvPr/>
            </p:nvSpPr>
            <p:spPr bwMode="auto">
              <a:xfrm>
                <a:off x="1796" y="2164"/>
                <a:ext cx="1014" cy="219"/>
              </a:xfrm>
              <a:prstGeom prst="rect">
                <a:avLst/>
              </a:prstGeom>
              <a:noFill/>
              <a:ln w="15875">
                <a:solidFill>
                  <a:srgbClr val="55555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2" name="Freeform 37"/>
              <p:cNvSpPr>
                <a:spLocks/>
              </p:cNvSpPr>
              <p:nvPr/>
            </p:nvSpPr>
            <p:spPr bwMode="auto">
              <a:xfrm>
                <a:off x="3029" y="2169"/>
                <a:ext cx="1013" cy="218"/>
              </a:xfrm>
              <a:custGeom>
                <a:avLst/>
                <a:gdLst>
                  <a:gd name="T0" fmla="*/ 0 w 1013"/>
                  <a:gd name="T1" fmla="*/ 0 h 218"/>
                  <a:gd name="T2" fmla="*/ 1013 w 1013"/>
                  <a:gd name="T3" fmla="*/ 0 h 218"/>
                  <a:gd name="T4" fmla="*/ 1013 w 1013"/>
                  <a:gd name="T5" fmla="*/ 218 h 218"/>
                  <a:gd name="T6" fmla="*/ 0 w 1013"/>
                  <a:gd name="T7" fmla="*/ 218 h 218"/>
                  <a:gd name="T8" fmla="*/ 0 w 1013"/>
                  <a:gd name="T9" fmla="*/ 0 h 218"/>
                  <a:gd name="T10" fmla="*/ 0 w 1013"/>
                  <a:gd name="T11" fmla="*/ 0 h 2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3" h="218">
                    <a:moveTo>
                      <a:pt x="0" y="0"/>
                    </a:moveTo>
                    <a:lnTo>
                      <a:pt x="1013" y="0"/>
                    </a:lnTo>
                    <a:lnTo>
                      <a:pt x="1013" y="218"/>
                    </a:lnTo>
                    <a:lnTo>
                      <a:pt x="0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F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3" name="Rectangle 38"/>
              <p:cNvSpPr>
                <a:spLocks noChangeArrowheads="1"/>
              </p:cNvSpPr>
              <p:nvPr/>
            </p:nvSpPr>
            <p:spPr bwMode="auto">
              <a:xfrm>
                <a:off x="3102" y="2213"/>
                <a:ext cx="86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4618C6"/>
                    </a:solidFill>
                    <a:latin typeface="Helvetica" charset="0"/>
                  </a:rPr>
                  <a:t>Cast, props etc</a:t>
                </a:r>
                <a:endParaRPr lang="en-US"/>
              </a:p>
            </p:txBody>
          </p:sp>
          <p:sp>
            <p:nvSpPr>
              <p:cNvPr id="20514" name="Rectangle 39"/>
              <p:cNvSpPr>
                <a:spLocks noChangeArrowheads="1"/>
              </p:cNvSpPr>
              <p:nvPr/>
            </p:nvSpPr>
            <p:spPr bwMode="auto">
              <a:xfrm>
                <a:off x="3024" y="2164"/>
                <a:ext cx="1013" cy="219"/>
              </a:xfrm>
              <a:prstGeom prst="rect">
                <a:avLst/>
              </a:prstGeom>
              <a:noFill/>
              <a:ln w="15875">
                <a:solidFill>
                  <a:srgbClr val="55555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5" name="Freeform 40"/>
              <p:cNvSpPr>
                <a:spLocks/>
              </p:cNvSpPr>
              <p:nvPr/>
            </p:nvSpPr>
            <p:spPr bwMode="auto">
              <a:xfrm>
                <a:off x="2415" y="1840"/>
                <a:ext cx="1013" cy="219"/>
              </a:xfrm>
              <a:custGeom>
                <a:avLst/>
                <a:gdLst>
                  <a:gd name="T0" fmla="*/ 0 w 1013"/>
                  <a:gd name="T1" fmla="*/ 0 h 219"/>
                  <a:gd name="T2" fmla="*/ 1013 w 1013"/>
                  <a:gd name="T3" fmla="*/ 0 h 219"/>
                  <a:gd name="T4" fmla="*/ 1013 w 1013"/>
                  <a:gd name="T5" fmla="*/ 219 h 219"/>
                  <a:gd name="T6" fmla="*/ 0 w 1013"/>
                  <a:gd name="T7" fmla="*/ 219 h 219"/>
                  <a:gd name="T8" fmla="*/ 0 w 1013"/>
                  <a:gd name="T9" fmla="*/ 0 h 219"/>
                  <a:gd name="T10" fmla="*/ 0 w 1013"/>
                  <a:gd name="T11" fmla="*/ 0 h 2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3" h="219">
                    <a:moveTo>
                      <a:pt x="0" y="0"/>
                    </a:moveTo>
                    <a:lnTo>
                      <a:pt x="1013" y="0"/>
                    </a:lnTo>
                    <a:lnTo>
                      <a:pt x="1013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F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6" name="Rectangle 41"/>
              <p:cNvSpPr>
                <a:spLocks noChangeArrowheads="1"/>
              </p:cNvSpPr>
              <p:nvPr/>
            </p:nvSpPr>
            <p:spPr bwMode="auto">
              <a:xfrm>
                <a:off x="2474" y="1880"/>
                <a:ext cx="86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4618C6"/>
                    </a:solidFill>
                    <a:latin typeface="Helvetica" charset="0"/>
                  </a:rPr>
                  <a:t>Shooting Script</a:t>
                </a:r>
                <a:endParaRPr lang="en-US"/>
              </a:p>
            </p:txBody>
          </p:sp>
          <p:sp>
            <p:nvSpPr>
              <p:cNvPr id="20517" name="Rectangle 42"/>
              <p:cNvSpPr>
                <a:spLocks noChangeArrowheads="1"/>
              </p:cNvSpPr>
              <p:nvPr/>
            </p:nvSpPr>
            <p:spPr bwMode="auto">
              <a:xfrm>
                <a:off x="2410" y="1836"/>
                <a:ext cx="1013" cy="218"/>
              </a:xfrm>
              <a:prstGeom prst="rect">
                <a:avLst/>
              </a:prstGeom>
              <a:noFill/>
              <a:ln w="15875">
                <a:solidFill>
                  <a:srgbClr val="55555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1" name="Group 59"/>
          <p:cNvGrpSpPr>
            <a:grpSpLocks/>
          </p:cNvGrpSpPr>
          <p:nvPr/>
        </p:nvGrpSpPr>
        <p:grpSpPr bwMode="auto">
          <a:xfrm>
            <a:off x="1981200" y="1905000"/>
            <a:ext cx="5211763" cy="687388"/>
            <a:chOff x="1287" y="1200"/>
            <a:chExt cx="3283" cy="433"/>
          </a:xfrm>
        </p:grpSpPr>
        <p:sp>
          <p:nvSpPr>
            <p:cNvPr id="20489" name="Freeform 4"/>
            <p:cNvSpPr>
              <a:spLocks/>
            </p:cNvSpPr>
            <p:nvPr/>
          </p:nvSpPr>
          <p:spPr bwMode="auto">
            <a:xfrm>
              <a:off x="1287" y="1407"/>
              <a:ext cx="1018" cy="219"/>
            </a:xfrm>
            <a:custGeom>
              <a:avLst/>
              <a:gdLst>
                <a:gd name="T0" fmla="*/ 0 w 1018"/>
                <a:gd name="T1" fmla="*/ 0 h 219"/>
                <a:gd name="T2" fmla="*/ 1018 w 1018"/>
                <a:gd name="T3" fmla="*/ 0 h 219"/>
                <a:gd name="T4" fmla="*/ 1018 w 1018"/>
                <a:gd name="T5" fmla="*/ 219 h 219"/>
                <a:gd name="T6" fmla="*/ 0 w 1018"/>
                <a:gd name="T7" fmla="*/ 219 h 219"/>
                <a:gd name="T8" fmla="*/ 0 w 1018"/>
                <a:gd name="T9" fmla="*/ 0 h 219"/>
                <a:gd name="T10" fmla="*/ 0 w 1018"/>
                <a:gd name="T11" fmla="*/ 0 h 2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18" h="219">
                  <a:moveTo>
                    <a:pt x="0" y="0"/>
                  </a:moveTo>
                  <a:lnTo>
                    <a:pt x="1018" y="0"/>
                  </a:lnTo>
                  <a:lnTo>
                    <a:pt x="1018" y="219"/>
                  </a:lnTo>
                  <a:lnTo>
                    <a:pt x="0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90" name="Group 58"/>
            <p:cNvGrpSpPr>
              <a:grpSpLocks/>
            </p:cNvGrpSpPr>
            <p:nvPr/>
          </p:nvGrpSpPr>
          <p:grpSpPr bwMode="auto">
            <a:xfrm>
              <a:off x="1296" y="1200"/>
              <a:ext cx="3274" cy="433"/>
              <a:chOff x="1282" y="1193"/>
              <a:chExt cx="3274" cy="433"/>
            </a:xfrm>
          </p:grpSpPr>
          <p:sp>
            <p:nvSpPr>
              <p:cNvPr id="20491" name="Line 3"/>
              <p:cNvSpPr>
                <a:spLocks noChangeShapeType="1"/>
              </p:cNvSpPr>
              <p:nvPr/>
            </p:nvSpPr>
            <p:spPr bwMode="auto">
              <a:xfrm>
                <a:off x="2914" y="1193"/>
                <a:ext cx="1" cy="105"/>
              </a:xfrm>
              <a:prstGeom prst="line">
                <a:avLst/>
              </a:prstGeom>
              <a:noFill/>
              <a:ln w="15875">
                <a:solidFill>
                  <a:srgbClr val="4618C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2" name="Rectangle 5"/>
              <p:cNvSpPr>
                <a:spLocks noChangeArrowheads="1"/>
              </p:cNvSpPr>
              <p:nvPr/>
            </p:nvSpPr>
            <p:spPr bwMode="auto">
              <a:xfrm>
                <a:off x="1551" y="1452"/>
                <a:ext cx="4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4618C6"/>
                    </a:solidFill>
                    <a:latin typeface="Helvetica" charset="0"/>
                  </a:rPr>
                  <a:t>Concept</a:t>
                </a:r>
                <a:endParaRPr lang="en-US"/>
              </a:p>
            </p:txBody>
          </p:sp>
          <p:sp>
            <p:nvSpPr>
              <p:cNvPr id="20493" name="Freeform 43"/>
              <p:cNvSpPr>
                <a:spLocks/>
              </p:cNvSpPr>
              <p:nvPr/>
            </p:nvSpPr>
            <p:spPr bwMode="auto">
              <a:xfrm>
                <a:off x="2415" y="1407"/>
                <a:ext cx="1013" cy="219"/>
              </a:xfrm>
              <a:custGeom>
                <a:avLst/>
                <a:gdLst>
                  <a:gd name="T0" fmla="*/ 0 w 1013"/>
                  <a:gd name="T1" fmla="*/ 0 h 219"/>
                  <a:gd name="T2" fmla="*/ 1013 w 1013"/>
                  <a:gd name="T3" fmla="*/ 0 h 219"/>
                  <a:gd name="T4" fmla="*/ 1013 w 1013"/>
                  <a:gd name="T5" fmla="*/ 219 h 219"/>
                  <a:gd name="T6" fmla="*/ 0 w 1013"/>
                  <a:gd name="T7" fmla="*/ 219 h 219"/>
                  <a:gd name="T8" fmla="*/ 0 w 1013"/>
                  <a:gd name="T9" fmla="*/ 0 h 219"/>
                  <a:gd name="T10" fmla="*/ 0 w 1013"/>
                  <a:gd name="T11" fmla="*/ 0 h 2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3" h="219">
                    <a:moveTo>
                      <a:pt x="0" y="0"/>
                    </a:moveTo>
                    <a:lnTo>
                      <a:pt x="1013" y="0"/>
                    </a:lnTo>
                    <a:lnTo>
                      <a:pt x="1013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F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4" name="Freeform 44"/>
              <p:cNvSpPr>
                <a:spLocks/>
              </p:cNvSpPr>
              <p:nvPr/>
            </p:nvSpPr>
            <p:spPr bwMode="auto">
              <a:xfrm>
                <a:off x="3538" y="1407"/>
                <a:ext cx="1018" cy="219"/>
              </a:xfrm>
              <a:custGeom>
                <a:avLst/>
                <a:gdLst>
                  <a:gd name="T0" fmla="*/ 0 w 1018"/>
                  <a:gd name="T1" fmla="*/ 0 h 219"/>
                  <a:gd name="T2" fmla="*/ 1018 w 1018"/>
                  <a:gd name="T3" fmla="*/ 0 h 219"/>
                  <a:gd name="T4" fmla="*/ 1018 w 1018"/>
                  <a:gd name="T5" fmla="*/ 219 h 219"/>
                  <a:gd name="T6" fmla="*/ 0 w 1018"/>
                  <a:gd name="T7" fmla="*/ 219 h 219"/>
                  <a:gd name="T8" fmla="*/ 0 w 1018"/>
                  <a:gd name="T9" fmla="*/ 0 h 219"/>
                  <a:gd name="T10" fmla="*/ 0 w 1018"/>
                  <a:gd name="T11" fmla="*/ 0 h 2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8" h="219">
                    <a:moveTo>
                      <a:pt x="0" y="0"/>
                    </a:moveTo>
                    <a:lnTo>
                      <a:pt x="1018" y="0"/>
                    </a:lnTo>
                    <a:lnTo>
                      <a:pt x="1018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F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5" name="Rectangle 45"/>
              <p:cNvSpPr>
                <a:spLocks noChangeArrowheads="1"/>
              </p:cNvSpPr>
              <p:nvPr/>
            </p:nvSpPr>
            <p:spPr bwMode="auto">
              <a:xfrm>
                <a:off x="3887" y="1452"/>
                <a:ext cx="32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4618C6"/>
                    </a:solidFill>
                    <a:latin typeface="Helvetica" charset="0"/>
                  </a:rPr>
                  <a:t>Script</a:t>
                </a:r>
                <a:endParaRPr lang="en-US"/>
              </a:p>
            </p:txBody>
          </p:sp>
          <p:grpSp>
            <p:nvGrpSpPr>
              <p:cNvPr id="20496" name="Group 46"/>
              <p:cNvGrpSpPr>
                <a:grpSpLocks/>
              </p:cNvGrpSpPr>
              <p:nvPr/>
            </p:nvGrpSpPr>
            <p:grpSpPr bwMode="auto">
              <a:xfrm>
                <a:off x="1282" y="1298"/>
                <a:ext cx="3269" cy="323"/>
                <a:chOff x="1282" y="1298"/>
                <a:chExt cx="3269" cy="323"/>
              </a:xfrm>
            </p:grpSpPr>
            <p:sp>
              <p:nvSpPr>
                <p:cNvPr id="20497" name="Line 47"/>
                <p:cNvSpPr>
                  <a:spLocks noChangeShapeType="1"/>
                </p:cNvSpPr>
                <p:nvPr/>
              </p:nvSpPr>
              <p:spPr bwMode="auto">
                <a:xfrm>
                  <a:off x="1791" y="1298"/>
                  <a:ext cx="1" cy="105"/>
                </a:xfrm>
                <a:prstGeom prst="line">
                  <a:avLst/>
                </a:prstGeom>
                <a:noFill/>
                <a:ln w="15875">
                  <a:solidFill>
                    <a:srgbClr val="4618C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98" name="Line 48"/>
                <p:cNvSpPr>
                  <a:spLocks noChangeShapeType="1"/>
                </p:cNvSpPr>
                <p:nvPr/>
              </p:nvSpPr>
              <p:spPr bwMode="auto">
                <a:xfrm>
                  <a:off x="2914" y="1298"/>
                  <a:ext cx="1" cy="105"/>
                </a:xfrm>
                <a:prstGeom prst="line">
                  <a:avLst/>
                </a:prstGeom>
                <a:noFill/>
                <a:ln w="15875">
                  <a:solidFill>
                    <a:srgbClr val="4618C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99" name="Line 49"/>
                <p:cNvSpPr>
                  <a:spLocks noChangeShapeType="1"/>
                </p:cNvSpPr>
                <p:nvPr/>
              </p:nvSpPr>
              <p:spPr bwMode="auto">
                <a:xfrm>
                  <a:off x="4042" y="1298"/>
                  <a:ext cx="1" cy="105"/>
                </a:xfrm>
                <a:prstGeom prst="line">
                  <a:avLst/>
                </a:prstGeom>
                <a:noFill/>
                <a:ln w="15875">
                  <a:solidFill>
                    <a:srgbClr val="4618C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0" name="Freeform 50"/>
                <p:cNvSpPr>
                  <a:spLocks/>
                </p:cNvSpPr>
                <p:nvPr/>
              </p:nvSpPr>
              <p:spPr bwMode="auto">
                <a:xfrm>
                  <a:off x="1791" y="1298"/>
                  <a:ext cx="2251" cy="1"/>
                </a:xfrm>
                <a:custGeom>
                  <a:avLst/>
                  <a:gdLst>
                    <a:gd name="T0" fmla="*/ 0 w 2251"/>
                    <a:gd name="T1" fmla="*/ 0 h 1"/>
                    <a:gd name="T2" fmla="*/ 1123 w 2251"/>
                    <a:gd name="T3" fmla="*/ 0 h 1"/>
                    <a:gd name="T4" fmla="*/ 2251 w 2251"/>
                    <a:gd name="T5" fmla="*/ 0 h 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51" h="1">
                      <a:moveTo>
                        <a:pt x="0" y="0"/>
                      </a:moveTo>
                      <a:lnTo>
                        <a:pt x="1123" y="0"/>
                      </a:lnTo>
                      <a:lnTo>
                        <a:pt x="2251" y="0"/>
                      </a:lnTo>
                    </a:path>
                  </a:pathLst>
                </a:custGeom>
                <a:noFill/>
                <a:ln w="15875">
                  <a:solidFill>
                    <a:srgbClr val="4618C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1" name="Rectangle 51"/>
                <p:cNvSpPr>
                  <a:spLocks noChangeArrowheads="1"/>
                </p:cNvSpPr>
                <p:nvPr/>
              </p:nvSpPr>
              <p:spPr bwMode="auto">
                <a:xfrm>
                  <a:off x="1282" y="1403"/>
                  <a:ext cx="1019" cy="218"/>
                </a:xfrm>
                <a:prstGeom prst="rect">
                  <a:avLst/>
                </a:prstGeom>
                <a:noFill/>
                <a:ln w="15875">
                  <a:solidFill>
                    <a:srgbClr val="55555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2" name="Rectangle 52"/>
                <p:cNvSpPr>
                  <a:spLocks noChangeArrowheads="1"/>
                </p:cNvSpPr>
                <p:nvPr/>
              </p:nvSpPr>
              <p:spPr bwMode="auto">
                <a:xfrm>
                  <a:off x="2583" y="1452"/>
                  <a:ext cx="6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4618C6"/>
                      </a:solidFill>
                      <a:latin typeface="Helvetica" charset="0"/>
                    </a:rPr>
                    <a:t>StoryBoard</a:t>
                  </a:r>
                  <a:endParaRPr lang="en-US"/>
                </a:p>
              </p:txBody>
            </p:sp>
            <p:sp>
              <p:nvSpPr>
                <p:cNvPr id="20503" name="Rectangle 53"/>
                <p:cNvSpPr>
                  <a:spLocks noChangeArrowheads="1"/>
                </p:cNvSpPr>
                <p:nvPr/>
              </p:nvSpPr>
              <p:spPr bwMode="auto">
                <a:xfrm>
                  <a:off x="2410" y="1403"/>
                  <a:ext cx="1013" cy="218"/>
                </a:xfrm>
                <a:prstGeom prst="rect">
                  <a:avLst/>
                </a:prstGeom>
                <a:noFill/>
                <a:ln w="15875">
                  <a:solidFill>
                    <a:srgbClr val="55555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4" name="Rectangle 54"/>
                <p:cNvSpPr>
                  <a:spLocks noChangeArrowheads="1"/>
                </p:cNvSpPr>
                <p:nvPr/>
              </p:nvSpPr>
              <p:spPr bwMode="auto">
                <a:xfrm>
                  <a:off x="3533" y="1403"/>
                  <a:ext cx="1018" cy="218"/>
                </a:xfrm>
                <a:prstGeom prst="rect">
                  <a:avLst/>
                </a:prstGeom>
                <a:noFill/>
                <a:ln w="15875">
                  <a:solidFill>
                    <a:srgbClr val="55555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0486" name="Freeform 55"/>
          <p:cNvSpPr>
            <a:spLocks/>
          </p:cNvSpPr>
          <p:nvPr/>
        </p:nvSpPr>
        <p:spPr bwMode="auto">
          <a:xfrm>
            <a:off x="3833813" y="1554163"/>
            <a:ext cx="1608137" cy="347662"/>
          </a:xfrm>
          <a:custGeom>
            <a:avLst/>
            <a:gdLst>
              <a:gd name="T0" fmla="*/ 0 w 1013"/>
              <a:gd name="T1" fmla="*/ 0 h 219"/>
              <a:gd name="T2" fmla="*/ 1608137 w 1013"/>
              <a:gd name="T3" fmla="*/ 0 h 219"/>
              <a:gd name="T4" fmla="*/ 1608137 w 1013"/>
              <a:gd name="T5" fmla="*/ 347662 h 219"/>
              <a:gd name="T6" fmla="*/ 0 w 1013"/>
              <a:gd name="T7" fmla="*/ 347662 h 219"/>
              <a:gd name="T8" fmla="*/ 0 w 1013"/>
              <a:gd name="T9" fmla="*/ 0 h 219"/>
              <a:gd name="T10" fmla="*/ 0 w 1013"/>
              <a:gd name="T11" fmla="*/ 0 h 2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13" h="219">
                <a:moveTo>
                  <a:pt x="0" y="0"/>
                </a:moveTo>
                <a:lnTo>
                  <a:pt x="1013" y="0"/>
                </a:lnTo>
                <a:lnTo>
                  <a:pt x="1013" y="219"/>
                </a:lnTo>
                <a:lnTo>
                  <a:pt x="0" y="219"/>
                </a:lnTo>
                <a:lnTo>
                  <a:pt x="0" y="0"/>
                </a:lnTo>
                <a:close/>
              </a:path>
            </a:pathLst>
          </a:custGeom>
          <a:solidFill>
            <a:srgbClr val="FFAF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Rectangle 56"/>
          <p:cNvSpPr>
            <a:spLocks noChangeArrowheads="1"/>
          </p:cNvSpPr>
          <p:nvPr/>
        </p:nvSpPr>
        <p:spPr bwMode="auto">
          <a:xfrm>
            <a:off x="3949700" y="1625600"/>
            <a:ext cx="1344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4618C6"/>
                </a:solidFill>
                <a:latin typeface="Helvetica" charset="0"/>
              </a:rPr>
              <a:t>Pre Production</a:t>
            </a:r>
            <a:endParaRPr lang="en-US"/>
          </a:p>
        </p:txBody>
      </p:sp>
      <p:sp>
        <p:nvSpPr>
          <p:cNvPr id="20488" name="Rectangle 57"/>
          <p:cNvSpPr>
            <a:spLocks noChangeArrowheads="1"/>
          </p:cNvSpPr>
          <p:nvPr/>
        </p:nvSpPr>
        <p:spPr bwMode="auto">
          <a:xfrm>
            <a:off x="3825875" y="1546225"/>
            <a:ext cx="1608138" cy="347663"/>
          </a:xfrm>
          <a:prstGeom prst="rect">
            <a:avLst/>
          </a:prstGeom>
          <a:noFill/>
          <a:ln w="15875">
            <a:solidFill>
              <a:srgbClr val="55555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Pre-Production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63613" y="1355725"/>
            <a:ext cx="7131050" cy="4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>
                <a:solidFill>
                  <a:srgbClr val="000000"/>
                </a:solidFill>
                <a:latin typeface="Lucida Grande" charset="0"/>
                <a:cs typeface="+mn-cs"/>
              </a:rPr>
              <a:t>Step 1: Understand objectives/goals/audience of 		assignment</a:t>
            </a:r>
          </a:p>
          <a:p>
            <a:pPr>
              <a:lnSpc>
                <a:spcPct val="110000"/>
              </a:lnSpc>
              <a:defRPr/>
            </a:pPr>
            <a:r>
              <a:rPr lang="en-US" sz="2000">
                <a:solidFill>
                  <a:srgbClr val="000000"/>
                </a:solidFill>
                <a:latin typeface="Lucida Grande" charset="0"/>
                <a:cs typeface="+mn-cs"/>
              </a:rPr>
              <a:t>Step 2: Find out what equipment and resources are 		needed/available and how to obtain them</a:t>
            </a:r>
          </a:p>
          <a:p>
            <a:pPr>
              <a:lnSpc>
                <a:spcPct val="110000"/>
              </a:lnSpc>
              <a:defRPr/>
            </a:pPr>
            <a:r>
              <a:rPr lang="en-US" sz="2000">
                <a:solidFill>
                  <a:srgbClr val="000000"/>
                </a:solidFill>
                <a:latin typeface="Lucida Grande" charset="0"/>
                <a:cs typeface="+mn-cs"/>
              </a:rPr>
              <a:t>Step 3: Brainstorm ideas for basic approach.  View 		YouTube videos as templates or to generate 	ideas/approaches.</a:t>
            </a:r>
          </a:p>
          <a:p>
            <a:pPr>
              <a:lnSpc>
                <a:spcPct val="110000"/>
              </a:lnSpc>
              <a:defRPr/>
            </a:pPr>
            <a:r>
              <a:rPr lang="en-US" sz="2000">
                <a:solidFill>
                  <a:srgbClr val="000000"/>
                </a:solidFill>
                <a:latin typeface="Lucida Grande" charset="0"/>
                <a:cs typeface="+mn-cs"/>
              </a:rPr>
              <a:t>Step 4: Scout out locations for shooting.</a:t>
            </a:r>
          </a:p>
          <a:p>
            <a:pPr>
              <a:lnSpc>
                <a:spcPct val="110000"/>
              </a:lnSpc>
              <a:defRPr/>
            </a:pPr>
            <a:r>
              <a:rPr lang="en-US" sz="2000">
                <a:solidFill>
                  <a:srgbClr val="000000"/>
                </a:solidFill>
                <a:latin typeface="Lucida Grande" charset="0"/>
                <a:cs typeface="+mn-cs"/>
              </a:rPr>
              <a:t>Step 5: Do a storyboard (a visual plan of what the video 	will be, scene by scene, drawn on paper or 		whiteboard) </a:t>
            </a:r>
          </a:p>
          <a:p>
            <a:pPr>
              <a:lnSpc>
                <a:spcPct val="110000"/>
              </a:lnSpc>
              <a:defRPr/>
            </a:pPr>
            <a:endParaRPr lang="en-US" sz="2000">
              <a:solidFill>
                <a:srgbClr val="000000"/>
              </a:solidFill>
              <a:latin typeface="Lucida Grande" charset="0"/>
              <a:cs typeface="+mn-cs"/>
            </a:endParaRPr>
          </a:p>
          <a:p>
            <a:pPr>
              <a:defRPr/>
            </a:pPr>
            <a:endParaRPr lang="en-US" sz="2000">
              <a:solidFill>
                <a:srgbClr val="000000"/>
              </a:solidFill>
              <a:latin typeface="Lucida Grande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Production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85863" y="1287463"/>
            <a:ext cx="650875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endParaRPr lang="en-US" sz="2000" dirty="0">
              <a:solidFill>
                <a:srgbClr val="000000"/>
              </a:solidFill>
              <a:latin typeface="Lucida Grande" charset="0"/>
              <a:cs typeface="+mn-c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Lucida Grande" charset="0"/>
                <a:cs typeface="+mn-cs"/>
              </a:rPr>
              <a:t>Step 6: Plan production elements: </a:t>
            </a:r>
            <a:r>
              <a:rPr lang="en-US" sz="1800" dirty="0">
                <a:solidFill>
                  <a:srgbClr val="000000"/>
                </a:solidFill>
                <a:latin typeface="Lucida Grande" charset="0"/>
                <a:cs typeface="+mn-cs"/>
              </a:rPr>
              <a:t>title sequences, 	names, credits; video techniques: (close-	ups, 	long shots, fades, dissolves, framing and 	effects) and audio techniques: (dialogue, music, 	voice over narration, sound effects.)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latin typeface="Lucida Grande" charset="0"/>
              <a:cs typeface="+mn-c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Lucida Grande" charset="0"/>
                <a:cs typeface="+mn-cs"/>
              </a:rPr>
              <a:t>Step 7: Get props and costumes.  Choose talent, 	rehearse.  Make sure the equipment works.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latin typeface="Lucida Grande" charset="0"/>
              <a:cs typeface="+mn-c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Lucida Grande" charset="0"/>
                <a:cs typeface="+mn-cs"/>
              </a:rPr>
              <a:t>Step 8: Production (shooting):  Camera work, 	lighting, sound recording.  Keep a log of 	shots to make the editing easier.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latin typeface="Lucida Grande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Post-Production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76313" y="1495425"/>
            <a:ext cx="7140575" cy="314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endParaRPr lang="en-US" sz="2000" dirty="0">
              <a:solidFill>
                <a:srgbClr val="000000"/>
              </a:solidFill>
              <a:latin typeface="Lucida Grande" charset="0"/>
              <a:cs typeface="+mn-c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Lucida Grande" charset="0"/>
                <a:cs typeface="+mn-cs"/>
              </a:rPr>
              <a:t>Step 9: Edit/put together video, following your 		storyboard.  Combine shots, add narration and 	music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Lucida Grande" charset="0"/>
                <a:cs typeface="+mn-cs"/>
              </a:rPr>
              <a:t>Step 10: Initial screening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Lucida Grande" charset="0"/>
                <a:cs typeface="+mn-cs"/>
              </a:rPr>
              <a:t>Step 11: Do any necessary re-shooting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Lucida Grande" charset="0"/>
                <a:cs typeface="+mn-cs"/>
              </a:rPr>
              <a:t>Step 12: Final edit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Lucida Grande" charset="0"/>
                <a:cs typeface="+mn-cs"/>
              </a:rPr>
              <a:t>Step 13: Premiere showing of video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0728" y="3050910"/>
            <a:ext cx="2330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Apple of My Eye</a:t>
            </a:r>
            <a:endParaRPr lang="en-US" dirty="0" smtClean="0"/>
          </a:p>
          <a:p>
            <a:r>
              <a:rPr lang="en-US" dirty="0" smtClean="0"/>
              <a:t>iPhone 4 film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Entire Process</a:t>
            </a:r>
          </a:p>
        </p:txBody>
      </p:sp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1993900"/>
            <a:ext cx="3298825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Pre-Production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Planning, planning, planning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Before you yell </a:t>
            </a:r>
            <a:r>
              <a:rPr lang="ja-JP" altLang="en-US" smtClean="0">
                <a:cs typeface="+mj-cs"/>
              </a:rPr>
              <a:t>“</a:t>
            </a:r>
            <a:r>
              <a:rPr lang="en-US" smtClean="0">
                <a:cs typeface="+mj-cs"/>
              </a:rPr>
              <a:t>ACTION</a:t>
            </a:r>
            <a:r>
              <a:rPr lang="ja-JP" altLang="en-US" smtClean="0">
                <a:cs typeface="+mj-cs"/>
              </a:rPr>
              <a:t>”</a:t>
            </a:r>
            <a:endParaRPr lang="en-US" smtClean="0">
              <a:cs typeface="+mj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0113" y="1524000"/>
            <a:ext cx="3586162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cs typeface="+mn-cs"/>
              </a:rPr>
              <a:t>Idea or story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Who</a:t>
            </a:r>
            <a:br>
              <a:rPr lang="en-US" sz="2000" smtClean="0"/>
            </a:br>
            <a:r>
              <a:rPr lang="en-US" sz="2000" smtClean="0"/>
              <a:t>Audience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What </a:t>
            </a:r>
            <a:br>
              <a:rPr lang="en-US" sz="2000" smtClean="0"/>
            </a:br>
            <a:r>
              <a:rPr lang="en-US" sz="2000" smtClean="0"/>
              <a:t>Program subject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Where</a:t>
            </a:r>
            <a:br>
              <a:rPr lang="en-US" sz="2000" smtClean="0"/>
            </a:br>
            <a:r>
              <a:rPr lang="en-US" sz="2000" smtClean="0"/>
              <a:t>Location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When</a:t>
            </a:r>
            <a:br>
              <a:rPr lang="en-US" sz="2000" smtClean="0"/>
            </a:br>
            <a:r>
              <a:rPr lang="en-US" sz="2000" smtClean="0"/>
              <a:t>Time period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Why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Length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z="2000" smtClean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513" y="2208213"/>
            <a:ext cx="3810000" cy="3659187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uiExpand="1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Before you yell </a:t>
            </a:r>
            <a:r>
              <a:rPr lang="ja-JP" altLang="en-US" smtClean="0">
                <a:cs typeface="+mj-cs"/>
              </a:rPr>
              <a:t>“</a:t>
            </a:r>
            <a:r>
              <a:rPr lang="en-US" smtClean="0">
                <a:cs typeface="+mj-cs"/>
              </a:rPr>
              <a:t>ACTION</a:t>
            </a:r>
            <a:r>
              <a:rPr lang="ja-JP" altLang="en-US" smtClean="0">
                <a:cs typeface="+mj-cs"/>
              </a:rPr>
              <a:t>”</a:t>
            </a:r>
            <a:endParaRPr lang="en-US" smtClean="0">
              <a:cs typeface="+mj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10113" y="1524000"/>
            <a:ext cx="3586162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Organizing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Build an outline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Develop treatment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513" y="2208213"/>
            <a:ext cx="3810000" cy="3659187"/>
          </a:xfrm>
        </p:spPr>
      </p:pic>
    </p:spTree>
    <p:extLst>
      <p:ext uri="{BB962C8B-B14F-4D97-AF65-F5344CB8AC3E}">
        <p14:creationId xmlns:p14="http://schemas.microsoft.com/office/powerpoint/2010/main" val="79433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Treatment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For each segment of your film (headings):</a:t>
            </a:r>
          </a:p>
          <a:p>
            <a:pPr lvl="1" eaLnBrk="1" hangingPunct="1">
              <a:defRPr/>
            </a:pPr>
            <a:r>
              <a:rPr lang="en-US" smtClean="0"/>
              <a:t>What is its purpose?</a:t>
            </a:r>
          </a:p>
          <a:p>
            <a:pPr lvl="1" eaLnBrk="1" hangingPunct="1">
              <a:defRPr/>
            </a:pPr>
            <a:r>
              <a:rPr lang="en-US" smtClean="0"/>
              <a:t>Where are the visuals coming from?</a:t>
            </a:r>
          </a:p>
          <a:p>
            <a:pPr lvl="1" eaLnBrk="1" hangingPunct="1">
              <a:defRPr/>
            </a:pPr>
            <a:r>
              <a:rPr lang="en-US" smtClean="0"/>
              <a:t>How will you shoot the action?</a:t>
            </a:r>
          </a:p>
        </p:txBody>
      </p:sp>
      <p:pic>
        <p:nvPicPr>
          <p:cNvPr id="8197" name="Picture 5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68875"/>
            <a:ext cx="84137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Before you yell </a:t>
            </a:r>
            <a:r>
              <a:rPr lang="ja-JP" altLang="en-US" smtClean="0">
                <a:cs typeface="+mj-cs"/>
              </a:rPr>
              <a:t>“</a:t>
            </a:r>
            <a:r>
              <a:rPr lang="en-US" smtClean="0">
                <a:cs typeface="+mj-cs"/>
              </a:rPr>
              <a:t>ACTION</a:t>
            </a:r>
            <a:r>
              <a:rPr lang="ja-JP" altLang="en-US" smtClean="0">
                <a:cs typeface="+mj-cs"/>
              </a:rPr>
              <a:t>”</a:t>
            </a:r>
            <a:endParaRPr lang="en-US" smtClean="0">
              <a:cs typeface="+mj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10113" y="1524000"/>
            <a:ext cx="3586162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Organizing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Build an outline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Develop treatment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Storyboard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513" y="2208213"/>
            <a:ext cx="3810000" cy="3659187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524000" y="5334000"/>
            <a:ext cx="59563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Lucida Grande" charset="0"/>
                <a:cs typeface="+mn-cs"/>
                <a:hlinkClick r:id="rId3"/>
              </a:rPr>
              <a:t>http://</a:t>
            </a:r>
            <a:r>
              <a:rPr lang="en-US" sz="1800" dirty="0" err="1">
                <a:solidFill>
                  <a:srgbClr val="000000"/>
                </a:solidFill>
                <a:latin typeface="Lucida Grande" charset="0"/>
                <a:cs typeface="+mn-cs"/>
                <a:hlinkClick r:id="rId3"/>
              </a:rPr>
              <a:t>acomp.stanford.edu</a:t>
            </a:r>
            <a:r>
              <a:rPr lang="en-US" sz="1800" dirty="0">
                <a:solidFill>
                  <a:srgbClr val="000000"/>
                </a:solidFill>
                <a:latin typeface="Lucida Grande" charset="0"/>
                <a:cs typeface="+mn-cs"/>
                <a:hlinkClick r:id="rId3"/>
              </a:rPr>
              <a:t>/tutorials/storyboarding</a:t>
            </a:r>
            <a:endParaRPr lang="en-US" sz="1800" dirty="0">
              <a:solidFill>
                <a:srgbClr val="000000"/>
              </a:solidFill>
              <a:latin typeface="Lucida Grande" charset="0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Story Board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295400" y="2209800"/>
            <a:ext cx="1828800" cy="152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505200" y="2209800"/>
            <a:ext cx="1828800" cy="152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715000" y="2209800"/>
            <a:ext cx="1828800" cy="152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V="1">
            <a:off x="1828800" y="312420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2057400" y="3124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2057400" y="2743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18288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1905000" y="24384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3962400" y="2438400"/>
            <a:ext cx="990600" cy="9144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3434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45720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V="1">
            <a:off x="5867400" y="320040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6096000" y="32004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6096000" y="2819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58674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5943600" y="25146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V="1">
            <a:off x="6858000" y="320040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7086600" y="32004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7086600" y="2819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68580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6934200" y="25146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1431925" y="3717925"/>
            <a:ext cx="17240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Sadffsdfasdf</a:t>
            </a:r>
          </a:p>
          <a:p>
            <a:pPr>
              <a:defRPr/>
            </a:pPr>
            <a:r>
              <a:rPr lang="en-US">
                <a:cs typeface="+mn-cs"/>
              </a:rPr>
              <a:t>Asdasfd</a:t>
            </a:r>
          </a:p>
          <a:p>
            <a:pPr>
              <a:defRPr/>
            </a:pPr>
            <a:r>
              <a:rPr lang="en-US">
                <a:cs typeface="+mn-cs"/>
              </a:rPr>
              <a:t>asdsfsdffff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3565525" y="3717925"/>
            <a:ext cx="16652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Sdfgwrtv gs</a:t>
            </a:r>
          </a:p>
          <a:p>
            <a:pPr>
              <a:defRPr/>
            </a:pPr>
            <a:r>
              <a:rPr lang="en-US">
                <a:cs typeface="+mn-cs"/>
              </a:rPr>
              <a:t>Dfgwertt</a:t>
            </a:r>
          </a:p>
          <a:p>
            <a:pPr>
              <a:defRPr/>
            </a:pPr>
            <a:r>
              <a:rPr lang="en-US">
                <a:cs typeface="+mn-cs"/>
              </a:rPr>
              <a:t>ssdggg</a:t>
            </a: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5851525" y="3717925"/>
            <a:ext cx="1258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Asdfasf</a:t>
            </a:r>
          </a:p>
          <a:p>
            <a:pPr>
              <a:defRPr/>
            </a:pPr>
            <a:r>
              <a:rPr lang="en-US">
                <a:cs typeface="+mn-cs"/>
              </a:rPr>
              <a:t>Asdf asd</a:t>
            </a:r>
          </a:p>
          <a:p>
            <a:pPr>
              <a:defRPr/>
            </a:pPr>
            <a:r>
              <a:rPr lang="en-US">
                <a:cs typeface="+mn-cs"/>
              </a:rPr>
              <a:t>faaasss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Before you yell </a:t>
            </a:r>
            <a:r>
              <a:rPr lang="ja-JP" altLang="en-US" smtClean="0">
                <a:cs typeface="+mj-cs"/>
              </a:rPr>
              <a:t>“</a:t>
            </a:r>
            <a:r>
              <a:rPr lang="en-US" smtClean="0">
                <a:cs typeface="+mj-cs"/>
              </a:rPr>
              <a:t>ACTION</a:t>
            </a:r>
            <a:r>
              <a:rPr lang="ja-JP" altLang="en-US" smtClean="0">
                <a:cs typeface="+mj-cs"/>
              </a:rPr>
              <a:t>”</a:t>
            </a:r>
            <a:endParaRPr lang="en-US" smtClean="0">
              <a:cs typeface="+mj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10113" y="1524000"/>
            <a:ext cx="3586162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Organizing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Build an outline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Develop treatment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Storyboard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Scripting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513" y="2208213"/>
            <a:ext cx="3810000" cy="3659187"/>
          </a:xfrm>
        </p:spPr>
      </p:pic>
    </p:spTree>
    <p:extLst>
      <p:ext uri="{BB962C8B-B14F-4D97-AF65-F5344CB8AC3E}">
        <p14:creationId xmlns:p14="http://schemas.microsoft.com/office/powerpoint/2010/main" val="96677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Scripting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Helps director clarify ideas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Helps develop project that will work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Helps coordinate production team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Helps assess resources needed</a:t>
            </a:r>
          </a:p>
          <a:p>
            <a:pPr eaLnBrk="1" hangingPunct="1">
              <a:defRPr/>
            </a:pPr>
            <a:r>
              <a:rPr lang="en-US" smtClean="0">
                <a:cs typeface="+mn-cs"/>
                <a:hlinkClick r:id="rId3"/>
              </a:rPr>
              <a:t>Scripts are Elements</a:t>
            </a:r>
            <a:endParaRPr lang="en-US" smtClean="0">
              <a:cs typeface="+mn-cs"/>
            </a:endParaRPr>
          </a:p>
        </p:txBody>
      </p:sp>
      <p:pic>
        <p:nvPicPr>
          <p:cNvPr id="9220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4983163"/>
            <a:ext cx="84137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theme/theme1.xml><?xml version="1.0" encoding="utf-8"?>
<a:theme xmlns:a="http://schemas.openxmlformats.org/drawingml/2006/main" name="Screen">
  <a:themeElements>
    <a:clrScheme name="Screen 1">
      <a:dk1>
        <a:srgbClr val="4618C6"/>
      </a:dk1>
      <a:lt1>
        <a:srgbClr val="FFCC18"/>
      </a:lt1>
      <a:dk2>
        <a:srgbClr val="FFFFFF"/>
      </a:dk2>
      <a:lt2>
        <a:srgbClr val="555555"/>
      </a:lt2>
      <a:accent1>
        <a:srgbClr val="FFAF18"/>
      </a:accent1>
      <a:accent2>
        <a:srgbClr val="5918BB"/>
      </a:accent2>
      <a:accent3>
        <a:srgbClr val="FFE2AB"/>
      </a:accent3>
      <a:accent4>
        <a:srgbClr val="3A13A9"/>
      </a:accent4>
      <a:accent5>
        <a:srgbClr val="FFD4AB"/>
      </a:accent5>
      <a:accent6>
        <a:srgbClr val="5015A9"/>
      </a:accent6>
      <a:hlink>
        <a:srgbClr val="ED181E"/>
      </a:hlink>
      <a:folHlink>
        <a:srgbClr val="BB56C3"/>
      </a:folHlink>
    </a:clrScheme>
    <a:fontScheme name="Screen">
      <a:majorFont>
        <a:latin typeface="Abadi MT Condensed Extra Bold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Screen 1">
        <a:dk1>
          <a:srgbClr val="4618C6"/>
        </a:dk1>
        <a:lt1>
          <a:srgbClr val="FFCC18"/>
        </a:lt1>
        <a:dk2>
          <a:srgbClr val="FFFFFF"/>
        </a:dk2>
        <a:lt2>
          <a:srgbClr val="555555"/>
        </a:lt2>
        <a:accent1>
          <a:srgbClr val="FFAF18"/>
        </a:accent1>
        <a:accent2>
          <a:srgbClr val="5918BB"/>
        </a:accent2>
        <a:accent3>
          <a:srgbClr val="FFE2AB"/>
        </a:accent3>
        <a:accent4>
          <a:srgbClr val="3A13A9"/>
        </a:accent4>
        <a:accent5>
          <a:srgbClr val="FFD4AB"/>
        </a:accent5>
        <a:accent6>
          <a:srgbClr val="5015A9"/>
        </a:accent6>
        <a:hlink>
          <a:srgbClr val="ED181E"/>
        </a:hlink>
        <a:folHlink>
          <a:srgbClr val="BB56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reen 2">
        <a:dk1>
          <a:srgbClr val="333333"/>
        </a:dk1>
        <a:lt1>
          <a:srgbClr val="5DA31E"/>
        </a:lt1>
        <a:dk2>
          <a:srgbClr val="FFFFFF"/>
        </a:dk2>
        <a:lt2>
          <a:srgbClr val="555555"/>
        </a:lt2>
        <a:accent1>
          <a:srgbClr val="8CBC1C"/>
        </a:accent1>
        <a:accent2>
          <a:srgbClr val="5B87F2"/>
        </a:accent2>
        <a:accent3>
          <a:srgbClr val="B6CEAB"/>
        </a:accent3>
        <a:accent4>
          <a:srgbClr val="2A2A2A"/>
        </a:accent4>
        <a:accent5>
          <a:srgbClr val="C5DAAB"/>
        </a:accent5>
        <a:accent6>
          <a:srgbClr val="527ADB"/>
        </a:accent6>
        <a:hlink>
          <a:srgbClr val="B2B459"/>
        </a:hlink>
        <a:folHlink>
          <a:srgbClr val="BB56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reen 3">
        <a:dk1>
          <a:srgbClr val="333333"/>
        </a:dk1>
        <a:lt1>
          <a:srgbClr val="888888"/>
        </a:lt1>
        <a:dk2>
          <a:srgbClr val="FFFFFF"/>
        </a:dk2>
        <a:lt2>
          <a:srgbClr val="555555"/>
        </a:lt2>
        <a:accent1>
          <a:srgbClr val="888888"/>
        </a:accent1>
        <a:accent2>
          <a:srgbClr val="222222"/>
        </a:accent2>
        <a:accent3>
          <a:srgbClr val="C3C3C3"/>
        </a:accent3>
        <a:accent4>
          <a:srgbClr val="2A2A2A"/>
        </a:accent4>
        <a:accent5>
          <a:srgbClr val="C3C3C3"/>
        </a:accent5>
        <a:accent6>
          <a:srgbClr val="1E1E1E"/>
        </a:accent6>
        <a:hlink>
          <a:srgbClr val="777777"/>
        </a:hlink>
        <a:folHlink>
          <a:srgbClr val="EEEE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reen 4">
        <a:dk1>
          <a:srgbClr val="555555"/>
        </a:dk1>
        <a:lt1>
          <a:srgbClr val="73738C"/>
        </a:lt1>
        <a:dk2>
          <a:srgbClr val="5918BB"/>
        </a:dk2>
        <a:lt2>
          <a:srgbClr val="FFFFFF"/>
        </a:lt2>
        <a:accent1>
          <a:srgbClr val="8154D1"/>
        </a:accent1>
        <a:accent2>
          <a:srgbClr val="FFAF18"/>
        </a:accent2>
        <a:accent3>
          <a:srgbClr val="B5ABDA"/>
        </a:accent3>
        <a:accent4>
          <a:srgbClr val="616177"/>
        </a:accent4>
        <a:accent5>
          <a:srgbClr val="C1B3E5"/>
        </a:accent5>
        <a:accent6>
          <a:srgbClr val="E79E15"/>
        </a:accent6>
        <a:hlink>
          <a:srgbClr val="ED181E"/>
        </a:hlink>
        <a:folHlink>
          <a:srgbClr val="4618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reen 5">
        <a:dk1>
          <a:srgbClr val="333333"/>
        </a:dk1>
        <a:lt1>
          <a:srgbClr val="62D6AC"/>
        </a:lt1>
        <a:dk2>
          <a:srgbClr val="FFFFFF"/>
        </a:dk2>
        <a:lt2>
          <a:srgbClr val="555555"/>
        </a:lt2>
        <a:accent1>
          <a:srgbClr val="5DBACA"/>
        </a:accent1>
        <a:accent2>
          <a:srgbClr val="FFAF18"/>
        </a:accent2>
        <a:accent3>
          <a:srgbClr val="B7E8D2"/>
        </a:accent3>
        <a:accent4>
          <a:srgbClr val="2A2A2A"/>
        </a:accent4>
        <a:accent5>
          <a:srgbClr val="B6D9E1"/>
        </a:accent5>
        <a:accent6>
          <a:srgbClr val="E79E15"/>
        </a:accent6>
        <a:hlink>
          <a:srgbClr val="5B87F2"/>
        </a:hlink>
        <a:folHlink>
          <a:srgbClr val="F061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reen 6">
        <a:dk1>
          <a:srgbClr val="555555"/>
        </a:dk1>
        <a:lt1>
          <a:srgbClr val="333333"/>
        </a:lt1>
        <a:dk2>
          <a:srgbClr val="000000"/>
        </a:dk2>
        <a:lt2>
          <a:srgbClr val="FFFFFF"/>
        </a:lt2>
        <a:accent1>
          <a:srgbClr val="ED181E"/>
        </a:accent1>
        <a:accent2>
          <a:srgbClr val="FFAF18"/>
        </a:accent2>
        <a:accent3>
          <a:srgbClr val="AAAAAA"/>
        </a:accent3>
        <a:accent4>
          <a:srgbClr val="2A2A2A"/>
        </a:accent4>
        <a:accent5>
          <a:srgbClr val="F4ABAB"/>
        </a:accent5>
        <a:accent6>
          <a:srgbClr val="E79E15"/>
        </a:accent6>
        <a:hlink>
          <a:srgbClr val="5B87F2"/>
        </a:hlink>
        <a:folHlink>
          <a:srgbClr val="F0615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X:Templates:Presentations:Designs:Screen</Template>
  <TotalTime>5289</TotalTime>
  <Words>320</Words>
  <Application>Microsoft Macintosh PowerPoint</Application>
  <PresentationFormat>On-screen Show (4:3)</PresentationFormat>
  <Paragraphs>117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Screen</vt:lpstr>
      <vt:lpstr>Video Production</vt:lpstr>
      <vt:lpstr>Pre-Production</vt:lpstr>
      <vt:lpstr>Before you yell “ACTION”</vt:lpstr>
      <vt:lpstr>Before you yell “ACTION”</vt:lpstr>
      <vt:lpstr>Treatment</vt:lpstr>
      <vt:lpstr>Before you yell “ACTION”</vt:lpstr>
      <vt:lpstr>Story Board</vt:lpstr>
      <vt:lpstr>Before you yell “ACTION”</vt:lpstr>
      <vt:lpstr>Scripting</vt:lpstr>
      <vt:lpstr>Before you yell “ACTION”</vt:lpstr>
      <vt:lpstr>Video Production</vt:lpstr>
      <vt:lpstr>Pre-Production</vt:lpstr>
      <vt:lpstr>Production</vt:lpstr>
      <vt:lpstr>Post-Production</vt:lpstr>
      <vt:lpstr>PowerPoint Presentation</vt:lpstr>
      <vt:lpstr>The Entire Process</vt:lpstr>
    </vt:vector>
  </TitlesOfParts>
  <Company>Earlham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Video Pre-Production</dc:title>
  <dc:creator>Wes Miller</dc:creator>
  <cp:keywords/>
  <cp:lastModifiedBy>Wes Miller</cp:lastModifiedBy>
  <cp:revision>26</cp:revision>
  <dcterms:created xsi:type="dcterms:W3CDTF">2003-01-27T18:30:19Z</dcterms:created>
  <dcterms:modified xsi:type="dcterms:W3CDTF">2014-10-03T12:59:27Z</dcterms:modified>
</cp:coreProperties>
</file>