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70" r:id="rId3"/>
    <p:sldId id="256" r:id="rId4"/>
    <p:sldId id="257" r:id="rId5"/>
    <p:sldId id="271" r:id="rId6"/>
    <p:sldId id="258" r:id="rId7"/>
    <p:sldId id="259" r:id="rId8"/>
    <p:sldId id="266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 snapToGrid="0" snapToObjects="1">
      <p:cViewPr varScale="1">
        <p:scale>
          <a:sx n="95" d="100"/>
          <a:sy n="95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A3F70-E1A4-AC44-AF64-05AE84A873C8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6E605-BB44-BD40-ACC8-460612B42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 History Collections List Serve 2014 question to curators, collections managers etc. throughout the world</a:t>
            </a:r>
          </a:p>
          <a:p>
            <a:r>
              <a:rPr lang="en-US" dirty="0" smtClean="0"/>
              <a:t>They also recommended readings, activities and more. Plan to make course materials available on line for other places to use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E605-BB44-BD40-ACC8-460612B428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C1DC0-3998-0B44-B426-8AD0A19DEA2E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Myers Briggs test to identify personality traits, this identifies ways you might naturally interact in a group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6-Hats work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DeBono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describes six ways of thinking/interacting in a group.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DeBono’s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thrust in his work was to provide ways to enhance communication by identification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communication styles or roles with the idea that, once a style/role is identified,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becomes easier to switch into that style/role when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E605-BB44-BD40-ACC8-460612B428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for your career portfolio. When you apply for a position</a:t>
            </a:r>
            <a:r>
              <a:rPr lang="en-US" baseline="0" dirty="0" smtClean="0"/>
              <a:t> in a museum, at a graduate school or a nature center, you have something to show a potential employer to help you stand out of the crowd of applicants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E605-BB44-BD40-ACC8-460612B428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7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CEBFF-C127-7942-8C9D-A0C17FD6F0EF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1B17E-3585-EA4F-A88B-227E457EE919}" type="slidenum">
              <a:rPr lang="en-US"/>
              <a:pPr/>
              <a:t>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1B17E-3585-EA4F-A88B-227E457EE919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82352-6E73-A147-86D4-B898D22992FF}" type="slidenum">
              <a:rPr lang="en-US"/>
              <a:pPr/>
              <a:t>9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C88A2-B04B-BD44-B467-AEA939B5A600}" type="slidenum">
              <a:rPr lang="en-US"/>
              <a:pPr/>
              <a:t>10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230C5-481C-3B41-95EC-E5DCE55396EB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281A2-1293-114F-A413-1378AAB067E6}" type="slidenum">
              <a:rPr lang="en-US"/>
              <a:pPr/>
              <a:t>12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C988E04-2589-7A43-B3D1-8118C99D6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0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D795-42BC-AE47-8059-330FAAC2686E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E243-0850-9D41-958D-C63FDE05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Care &amp; Uses of Collections</a:t>
            </a:r>
            <a:br>
              <a:rPr lang="en-US" dirty="0" smtClean="0"/>
            </a:br>
            <a:r>
              <a:rPr lang="en-US" dirty="0" smtClean="0"/>
              <a:t>MUSE/BIOL 240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MWF 10-10:50</a:t>
            </a:r>
          </a:p>
          <a:p>
            <a:r>
              <a:rPr lang="en-US" dirty="0" smtClean="0"/>
              <a:t>M 12:00-12:50 sometimes</a:t>
            </a:r>
          </a:p>
          <a:p>
            <a:r>
              <a:rPr lang="en-US" dirty="0" smtClean="0"/>
              <a:t>SH 134</a:t>
            </a:r>
          </a:p>
          <a:p>
            <a:r>
              <a:rPr lang="en-US" dirty="0" smtClean="0"/>
              <a:t>Museum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ln/>
        </p:spPr>
        <p:txBody>
          <a:bodyPr lIns="137160" tIns="0" rIns="164592" bIns="0"/>
          <a:lstStyle/>
          <a:p>
            <a:r>
              <a:rPr lang="en-US" sz="3600">
                <a:solidFill>
                  <a:srgbClr val="008080"/>
                </a:solidFill>
                <a:latin typeface="Lucida Handwriting" charset="0"/>
                <a:cs typeface="Lucida Handwriting" charset="0"/>
                <a:sym typeface="Lucida Handwriting" charset="0"/>
              </a:rPr>
              <a:t>Phase 3: </a:t>
            </a:r>
            <a:r>
              <a:rPr lang="en-US" sz="3600" u="sng">
                <a:solidFill>
                  <a:srgbClr val="008080"/>
                </a:solidFill>
                <a:latin typeface="Lucida Handwriting" charset="0"/>
                <a:cs typeface="Lucida Handwriting" charset="0"/>
                <a:sym typeface="Lucida Handwriting" charset="0"/>
              </a:rPr>
              <a:t>Application-Focused Assignment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  <a:ln/>
        </p:spPr>
        <p:txBody>
          <a:bodyPr lIns="45720" tIns="0" rIns="45720" bIns="0"/>
          <a:lstStyle/>
          <a:p>
            <a:pPr marL="336550" indent="-336550">
              <a:lnSpc>
                <a:spcPct val="90000"/>
              </a:lnSpc>
              <a:buFontTx/>
              <a:buNone/>
            </a:pPr>
            <a:r>
              <a:rPr lang="en-US" sz="2800" dirty="0" smtClean="0"/>
              <a:t>Teams </a:t>
            </a:r>
            <a:r>
              <a:rPr lang="en-US" sz="2800" dirty="0"/>
              <a:t>apply the fundamental concepts of the unit to a problem </a:t>
            </a:r>
            <a:r>
              <a:rPr lang="en-US" sz="2800" dirty="0" smtClean="0"/>
              <a:t>to </a:t>
            </a:r>
            <a:r>
              <a:rPr lang="en-US" sz="2800" dirty="0"/>
              <a:t>produce an answer, </a:t>
            </a:r>
            <a:r>
              <a:rPr lang="en-US" sz="2800" dirty="0" smtClean="0"/>
              <a:t>product, </a:t>
            </a:r>
            <a:r>
              <a:rPr lang="en-US" sz="2800" dirty="0"/>
              <a:t>or idea</a:t>
            </a:r>
          </a:p>
          <a:p>
            <a:pPr marL="336550" indent="-336550">
              <a:lnSpc>
                <a:spcPct val="90000"/>
              </a:lnSpc>
            </a:pPr>
            <a:r>
              <a:rPr lang="en-US" dirty="0">
                <a:solidFill>
                  <a:srgbClr val="138B82"/>
                </a:solidFill>
                <a:latin typeface="Lucida Handwriting" charset="0"/>
                <a:cs typeface="Lucida Handwriting" charset="0"/>
                <a:sym typeface="Lucida Handwriting" charset="0"/>
              </a:rPr>
              <a:t>Examples</a:t>
            </a:r>
          </a:p>
          <a:p>
            <a:pPr marL="736600" lvl="1">
              <a:lnSpc>
                <a:spcPct val="90000"/>
              </a:lnSpc>
            </a:pPr>
            <a:r>
              <a:rPr lang="en-US" dirty="0" smtClean="0"/>
              <a:t>Catalog or </a:t>
            </a:r>
            <a:r>
              <a:rPr lang="en-US" dirty="0" err="1" smtClean="0"/>
              <a:t>georeference</a:t>
            </a:r>
            <a:r>
              <a:rPr lang="en-US" dirty="0" smtClean="0"/>
              <a:t> museum specimens</a:t>
            </a:r>
            <a:endParaRPr lang="en-US" dirty="0"/>
          </a:p>
          <a:p>
            <a:pPr marL="736600" lvl="1">
              <a:lnSpc>
                <a:spcPct val="90000"/>
              </a:lnSpc>
            </a:pPr>
            <a:r>
              <a:rPr lang="en-US" dirty="0" smtClean="0"/>
              <a:t>Create a condition report for a specimen</a:t>
            </a:r>
            <a:endParaRPr lang="en-US" dirty="0"/>
          </a:p>
          <a:p>
            <a:pPr marL="736600" lvl="1">
              <a:lnSpc>
                <a:spcPct val="90000"/>
              </a:lnSpc>
            </a:pPr>
            <a:r>
              <a:rPr lang="en-US" dirty="0" smtClean="0"/>
              <a:t>Assess the status of a collection</a:t>
            </a:r>
            <a:endParaRPr lang="en-US" dirty="0"/>
          </a:p>
          <a:p>
            <a:pPr marL="736600" lvl="1">
              <a:lnSpc>
                <a:spcPct val="90000"/>
              </a:lnSpc>
            </a:pPr>
            <a:r>
              <a:rPr lang="en-US" dirty="0" smtClean="0"/>
              <a:t>Identify the critical information portrayed in a figure</a:t>
            </a:r>
          </a:p>
          <a:p>
            <a:pPr marL="736600" lvl="1">
              <a:lnSpc>
                <a:spcPct val="90000"/>
              </a:lnSpc>
            </a:pPr>
            <a:r>
              <a:rPr lang="en-US" dirty="0" smtClean="0"/>
              <a:t>Select the best method to test a new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00263"/>
      </p:ext>
    </p:extLst>
  </p:cSld>
  <p:clrMapOvr>
    <a:masterClrMapping/>
  </p:clrMapOvr>
  <p:transition xmlns:p14="http://schemas.microsoft.com/office/powerpoint/2010/main" spd="med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62000" y="685800"/>
            <a:ext cx="76200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u="sng">
                <a:solidFill>
                  <a:srgbClr val="663300"/>
                </a:solidFill>
                <a:latin typeface="Lucida Handwriting" charset="0"/>
              </a:rPr>
              <a:t>An Alternative to Lecturing</a:t>
            </a:r>
            <a:r>
              <a:rPr lang="en-US" sz="3600"/>
              <a:t> </a:t>
            </a:r>
            <a:r>
              <a:rPr lang="en-US" sz="1800"/>
              <a:t> </a:t>
            </a:r>
          </a:p>
        </p:txBody>
      </p:sp>
      <p:sp>
        <p:nvSpPr>
          <p:cNvPr id="15374" name="Rectangle 14"/>
          <p:cNvSpPr>
            <a:spLocks noGrp="1" noChangeArrowheads="1"/>
          </p:cNvSpPr>
          <p:nvPr>
            <p:ph type="body" sz="half" idx="1"/>
          </p:nvPr>
        </p:nvSpPr>
        <p:spPr>
          <a:solidFill>
            <a:srgbClr val="663300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u="sng" dirty="0">
                <a:solidFill>
                  <a:schemeClr val="bg1"/>
                </a:solidFill>
              </a:rPr>
              <a:t>Lecture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Faculty identifies content </a:t>
            </a:r>
            <a:r>
              <a:rPr lang="en-US" sz="2000" b="1" dirty="0" smtClean="0">
                <a:solidFill>
                  <a:srgbClr val="FFFF00"/>
                </a:solidFill>
              </a:rPr>
              <a:t>in </a:t>
            </a:r>
            <a:r>
              <a:rPr lang="en-US" sz="2000" b="1" dirty="0">
                <a:solidFill>
                  <a:srgbClr val="FFFF00"/>
                </a:solidFill>
              </a:rPr>
              <a:t>the syllabus and in lectures  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sz="2000" b="1" u="sng" dirty="0">
                <a:solidFill>
                  <a:schemeClr val="bg1"/>
                </a:solidFill>
              </a:rPr>
              <a:t>Pre- class</a:t>
            </a:r>
            <a:r>
              <a:rPr lang="en-US" sz="2000" b="1" dirty="0">
                <a:solidFill>
                  <a:schemeClr val="bg1"/>
                </a:solidFill>
              </a:rPr>
              <a:t>: Student </a:t>
            </a:r>
            <a:r>
              <a:rPr lang="ja-JP" altLang="en-US" sz="2000" b="1" dirty="0">
                <a:solidFill>
                  <a:schemeClr val="bg1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might</a:t>
            </a:r>
            <a:r>
              <a:rPr lang="ja-JP" altLang="en-US" sz="2000" b="1" dirty="0">
                <a:solidFill>
                  <a:schemeClr val="bg1"/>
                </a:solidFill>
                <a:latin typeface="Arial"/>
              </a:rPr>
              <a:t>”</a:t>
            </a:r>
            <a:r>
              <a:rPr lang="en-US" sz="2000" b="1" dirty="0">
                <a:solidFill>
                  <a:schemeClr val="bg1"/>
                </a:solidFill>
              </a:rPr>
              <a:t> study concepts</a:t>
            </a:r>
            <a:r>
              <a:rPr lang="en-US" sz="2000" b="1" dirty="0">
                <a:solidFill>
                  <a:srgbClr val="FF9966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u="sng" dirty="0">
                <a:solidFill>
                  <a:srgbClr val="FF9966"/>
                </a:solidFill>
              </a:rPr>
              <a:t>In class</a:t>
            </a:r>
            <a:r>
              <a:rPr lang="en-US" sz="2000" b="1" dirty="0">
                <a:solidFill>
                  <a:srgbClr val="FF9966"/>
                </a:solidFill>
              </a:rPr>
              <a:t>: Student passively takes notes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u="sng" dirty="0">
                <a:solidFill>
                  <a:schemeClr val="accent1"/>
                </a:solidFill>
              </a:rPr>
              <a:t>Student accountability: </a:t>
            </a:r>
            <a:r>
              <a:rPr lang="en-US" sz="2000" b="1" dirty="0" smtClean="0">
                <a:solidFill>
                  <a:schemeClr val="accent1"/>
                </a:solidFill>
              </a:rPr>
              <a:t>homework, class participation?, </a:t>
            </a:r>
            <a:r>
              <a:rPr lang="en-US" sz="2000" b="1" dirty="0">
                <a:solidFill>
                  <a:schemeClr val="accent1"/>
                </a:solidFill>
              </a:rPr>
              <a:t>final exam</a:t>
            </a:r>
            <a:endParaRPr lang="en-US" sz="2000" b="1" u="sng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endParaRPr lang="en-US" sz="2000" dirty="0"/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sz="half" idx="2"/>
          </p:nvPr>
        </p:nvSpPr>
        <p:spPr>
          <a:solidFill>
            <a:srgbClr val="663300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Team Based Learning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Faculty identifies content for pre-class assignments, the syllabus and group interaction</a:t>
            </a: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u="sng" dirty="0">
                <a:solidFill>
                  <a:schemeClr val="bg1"/>
                </a:solidFill>
              </a:rPr>
              <a:t>Pre- class</a:t>
            </a:r>
            <a:r>
              <a:rPr lang="en-US" sz="2000" b="1" dirty="0">
                <a:solidFill>
                  <a:schemeClr val="bg1"/>
                </a:solidFill>
              </a:rPr>
              <a:t>: Student </a:t>
            </a:r>
            <a:r>
              <a:rPr lang="ja-JP" altLang="en-US" sz="2000" b="1" dirty="0">
                <a:solidFill>
                  <a:schemeClr val="bg1"/>
                </a:solidFill>
                <a:latin typeface="Arial"/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must</a:t>
            </a:r>
            <a:r>
              <a:rPr lang="ja-JP" altLang="en-US" sz="2000" b="1" dirty="0">
                <a:solidFill>
                  <a:schemeClr val="bg1"/>
                </a:solidFill>
                <a:latin typeface="Arial"/>
              </a:rPr>
              <a:t>”</a:t>
            </a:r>
            <a:r>
              <a:rPr lang="en-US" sz="2000" b="1" dirty="0">
                <a:solidFill>
                  <a:schemeClr val="bg1"/>
                </a:solidFill>
              </a:rPr>
              <a:t> study concepts for test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u="sng" dirty="0">
                <a:solidFill>
                  <a:srgbClr val="FF9966"/>
                </a:solidFill>
              </a:rPr>
              <a:t>In class</a:t>
            </a:r>
            <a:r>
              <a:rPr lang="en-US" sz="2000" b="1" dirty="0">
                <a:solidFill>
                  <a:srgbClr val="FF9966"/>
                </a:solidFill>
              </a:rPr>
              <a:t>: Student is tested on concepts and actively joins Team to solve </a:t>
            </a:r>
            <a:r>
              <a:rPr lang="en-US" sz="2000" b="1" dirty="0" smtClean="0">
                <a:solidFill>
                  <a:srgbClr val="FF9966"/>
                </a:solidFill>
              </a:rPr>
              <a:t>increasingly </a:t>
            </a:r>
            <a:r>
              <a:rPr lang="en-US" sz="2000" b="1" dirty="0">
                <a:solidFill>
                  <a:srgbClr val="FF9966"/>
                </a:solidFill>
              </a:rPr>
              <a:t>complex concept applications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sz="2000" b="1" u="sng" dirty="0">
                <a:solidFill>
                  <a:schemeClr val="accent1"/>
                </a:solidFill>
              </a:rPr>
              <a:t>Student accountability</a:t>
            </a:r>
            <a:r>
              <a:rPr lang="en-US" sz="2000" b="1" dirty="0">
                <a:solidFill>
                  <a:schemeClr val="accent1"/>
                </a:solidFill>
              </a:rPr>
              <a:t>: Student pre-class work and tests, Team tests and work,  and final exam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6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3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build="p" animBg="1"/>
      <p:bldP spid="1537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rgbClr val="663300"/>
                </a:solidFill>
                <a:latin typeface="Lucida Handwriting" charset="0"/>
              </a:rPr>
              <a:t>What is the TBL Difference</a:t>
            </a:r>
            <a:r>
              <a:rPr lang="en-US" sz="3600" dirty="0">
                <a:latin typeface="Lucida Handwriting" charset="0"/>
              </a:rPr>
              <a:t>*?</a:t>
            </a:r>
            <a:endParaRPr lang="en-US" sz="3600" dirty="0"/>
          </a:p>
        </p:txBody>
      </p:sp>
      <p:graphicFrame>
        <p:nvGraphicFramePr>
          <p:cNvPr id="20725" name="Group 2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71338151"/>
              </p:ext>
            </p:extLst>
          </p:nvPr>
        </p:nvGraphicFramePr>
        <p:xfrm>
          <a:off x="152400" y="1219200"/>
          <a:ext cx="8201378" cy="5059679"/>
        </p:xfrm>
        <a:graphic>
          <a:graphicData uri="http://schemas.openxmlformats.org/drawingml/2006/table">
            <a:tbl>
              <a:tblPr/>
              <a:tblGrid>
                <a:gridCol w="1636820"/>
                <a:gridCol w="3415201"/>
                <a:gridCol w="314935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Lecture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Team-Based Learning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Key points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Instructor provides content for student note-taking in a hall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Instructor-directed content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applied to real world problems by student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teams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Teaching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Lecturer didactically provides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Students prepare content before class.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 class, they apply it in teams to solve problems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Outcomes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acquisition and conceptual understanding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acquisition,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conceptual understanding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content application to solve problems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critical reasoning, effective communication, collaborative team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Instructor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 role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Identifies learning objectives, prepares presentations and answers student questions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Identifies learning objectives and content, prepares readiness tests, answers student questions and prepares application assignments for team 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Student</a:t>
                      </a:r>
                      <a:r>
                        <a:rPr kumimoji="0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’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 role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Attend lecture, study notes, prepare for exam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 independent out-of-class study, join team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discussions/work,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defend team solutions to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719" name="Text Box 239"/>
          <p:cNvSpPr txBox="1">
            <a:spLocks noChangeArrowheads="1"/>
          </p:cNvSpPr>
          <p:nvPr/>
        </p:nvSpPr>
        <p:spPr bwMode="auto">
          <a:xfrm>
            <a:off x="304800" y="63246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*Table excerpted from Baylor College of Medicine, Team Learning in Medical Education, September 2002</a:t>
            </a:r>
          </a:p>
        </p:txBody>
      </p:sp>
    </p:spTree>
    <p:extLst>
      <p:ext uri="{BB962C8B-B14F-4D97-AF65-F5344CB8AC3E}">
        <p14:creationId xmlns:p14="http://schemas.microsoft.com/office/powerpoint/2010/main" val="169551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/>
          <a:lstStyle/>
          <a:p>
            <a:r>
              <a:rPr lang="en-US" sz="3200" b="1" u="sng">
                <a:solidFill>
                  <a:srgbClr val="FF3300"/>
                </a:solidFill>
                <a:latin typeface="Lucida Handwriting" charset="0"/>
              </a:rPr>
              <a:t>Difference Between </a:t>
            </a:r>
            <a:br>
              <a:rPr lang="en-US" sz="3200" b="1" u="sng">
                <a:solidFill>
                  <a:srgbClr val="FF3300"/>
                </a:solidFill>
                <a:latin typeface="Lucida Handwriting" charset="0"/>
              </a:rPr>
            </a:br>
            <a:r>
              <a:rPr lang="en-US" sz="3200" b="1" u="sng">
                <a:solidFill>
                  <a:srgbClr val="FF3300"/>
                </a:solidFill>
                <a:latin typeface="Lucida Handwriting" charset="0"/>
              </a:rPr>
              <a:t>a Team and Group</a:t>
            </a:r>
            <a:endParaRPr lang="en-US" sz="3600" b="1" u="sng">
              <a:solidFill>
                <a:srgbClr val="FF3300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14033" y="1600200"/>
            <a:ext cx="4038600" cy="4525963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n-US" sz="2400" u="sng" dirty="0"/>
              <a:t>Team</a:t>
            </a:r>
            <a:endParaRPr lang="en-US" sz="2000" u="sng" dirty="0"/>
          </a:p>
          <a:p>
            <a:r>
              <a:rPr lang="en-US" sz="2000" dirty="0"/>
              <a:t>2 or more people who interact on a common activity</a:t>
            </a:r>
          </a:p>
          <a:p>
            <a:r>
              <a:rPr lang="en-US" sz="2000" dirty="0"/>
              <a:t>Individual </a:t>
            </a:r>
            <a:r>
              <a:rPr lang="en-US" sz="2000" b="1" dirty="0"/>
              <a:t>commitment</a:t>
            </a:r>
            <a:r>
              <a:rPr lang="en-US" sz="2000" dirty="0"/>
              <a:t> to the welfare of the group</a:t>
            </a:r>
          </a:p>
          <a:p>
            <a:r>
              <a:rPr lang="en-US" sz="2000" dirty="0"/>
              <a:t>High level of </a:t>
            </a:r>
            <a:r>
              <a:rPr lang="en-US" sz="2000" b="1" dirty="0"/>
              <a:t>trust</a:t>
            </a:r>
            <a:r>
              <a:rPr lang="en-US" sz="2000" dirty="0"/>
              <a:t> among members of team</a:t>
            </a:r>
          </a:p>
          <a:p>
            <a:r>
              <a:rPr lang="en-US" sz="2000" dirty="0"/>
              <a:t>98% of </a:t>
            </a:r>
            <a:r>
              <a:rPr lang="en-US" sz="2000" b="1" dirty="0"/>
              <a:t>teams will out perform </a:t>
            </a:r>
            <a:r>
              <a:rPr lang="en-US" sz="2000" dirty="0"/>
              <a:t>the best member on learning-related tasks</a:t>
            </a:r>
            <a:r>
              <a:rPr lang="en-US" sz="2000" dirty="0" smtClean="0"/>
              <a:t>*</a:t>
            </a:r>
          </a:p>
          <a:p>
            <a:r>
              <a:rPr lang="en-US" sz="2000" dirty="0" smtClean="0"/>
              <a:t>Teamwork should </a:t>
            </a:r>
            <a:r>
              <a:rPr lang="en-US" sz="2000" b="1" dirty="0" smtClean="0"/>
              <a:t>not</a:t>
            </a:r>
            <a:r>
              <a:rPr lang="en-US" sz="2000" dirty="0" smtClean="0"/>
              <a:t> be required outside of class</a:t>
            </a: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609080"/>
            <a:ext cx="4038600" cy="452596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n-US" sz="2400" u="sng" dirty="0"/>
              <a:t>Group</a:t>
            </a:r>
            <a:endParaRPr lang="en-US" u="sng" dirty="0"/>
          </a:p>
          <a:p>
            <a:r>
              <a:rPr lang="en-US" sz="2000" dirty="0"/>
              <a:t>2 or more people who interact on a common activity</a:t>
            </a:r>
          </a:p>
          <a:p>
            <a:r>
              <a:rPr lang="en-US" sz="2000" dirty="0"/>
              <a:t>Individual commitment to group is casual, temporary or </a:t>
            </a:r>
            <a:r>
              <a:rPr lang="en-US" sz="2000" dirty="0" err="1" smtClean="0"/>
              <a:t>permanent</a:t>
            </a:r>
            <a:r>
              <a:rPr lang="en-US" sz="2000" dirty="0" err="1" smtClean="0">
                <a:sym typeface="Wingdings"/>
              </a:rPr>
              <a:t>accountability</a:t>
            </a:r>
            <a:r>
              <a:rPr lang="en-US" sz="2000" dirty="0" smtClean="0">
                <a:sym typeface="Wingdings"/>
              </a:rPr>
              <a:t> usually low</a:t>
            </a:r>
            <a:endParaRPr lang="en-US" sz="2000" dirty="0" smtClean="0"/>
          </a:p>
          <a:p>
            <a:r>
              <a:rPr lang="en-US" sz="2000" dirty="0" err="1" smtClean="0"/>
              <a:t>Groupwork</a:t>
            </a:r>
            <a:r>
              <a:rPr lang="en-US" sz="2000" dirty="0" smtClean="0"/>
              <a:t> may occur </a:t>
            </a:r>
            <a:r>
              <a:rPr lang="en-US" sz="2000" i="1" dirty="0" smtClean="0"/>
              <a:t>inside or outside</a:t>
            </a:r>
            <a:r>
              <a:rPr lang="en-US" sz="2000" dirty="0" smtClean="0"/>
              <a:t> of class</a:t>
            </a:r>
            <a:endParaRPr lang="en-US" sz="2400" dirty="0"/>
          </a:p>
          <a:p>
            <a:pPr>
              <a:buFontTx/>
              <a:buNone/>
            </a:pPr>
            <a:endParaRPr lang="en-US" u="sng" dirty="0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6248400"/>
            <a:ext cx="8305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*From Michaelsen, L., Watson, W. and Black, R. (1989).  A realistic test of individual versus group consensus decision making. </a:t>
            </a:r>
            <a:r>
              <a:rPr lang="en-US" sz="1400" u="sng"/>
              <a:t>Journal of Applied Psychology, 74</a:t>
            </a:r>
            <a:r>
              <a:rPr lang="en-US" sz="1400"/>
              <a:t>(5), 834-839.</a:t>
            </a:r>
          </a:p>
        </p:txBody>
      </p:sp>
    </p:spTree>
    <p:extLst>
      <p:ext uri="{BB962C8B-B14F-4D97-AF65-F5344CB8AC3E}">
        <p14:creationId xmlns:p14="http://schemas.microsoft.com/office/powerpoint/2010/main" val="30762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teams created?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048539" cy="4525963"/>
          </a:xfrm>
        </p:spPr>
        <p:txBody>
          <a:bodyPr/>
          <a:lstStyle/>
          <a:p>
            <a:r>
              <a:rPr lang="en-US" dirty="0" smtClean="0"/>
              <a:t>By me</a:t>
            </a:r>
          </a:p>
          <a:p>
            <a:r>
              <a:rPr lang="en-US" dirty="0" smtClean="0"/>
              <a:t>Using information from you:</a:t>
            </a:r>
          </a:p>
          <a:p>
            <a:pPr lvl="1"/>
            <a:r>
              <a:rPr lang="en-US" dirty="0"/>
              <a:t>Previous exposure to </a:t>
            </a:r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6-hats learning styles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63" y="4576121"/>
            <a:ext cx="731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enrollment is capped because of the limited space in the collections!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5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"/>
            <a:ext cx="9144000" cy="66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Due by 9 am tomorrow (Thurs.)</a:t>
            </a:r>
            <a:br>
              <a:rPr lang="en-US" dirty="0" smtClean="0"/>
            </a:br>
            <a:r>
              <a:rPr lang="en-US" dirty="0" smtClean="0"/>
              <a:t>On Moodle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7" y="1547888"/>
            <a:ext cx="7211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8719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Museum Scientists </a:t>
            </a:r>
            <a:br>
              <a:rPr lang="en-US" dirty="0" smtClean="0"/>
            </a:br>
            <a:r>
              <a:rPr lang="en-US" dirty="0" smtClean="0"/>
              <a:t>Want You to Know/Do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38098"/>
              </p:ext>
            </p:extLst>
          </p:nvPr>
        </p:nvGraphicFramePr>
        <p:xfrm>
          <a:off x="166784" y="1447490"/>
          <a:ext cx="8859627" cy="429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5" imgW="6413500" imgH="3111500" progId="Word.Document.12">
                  <p:embed/>
                </p:oleObj>
              </mc:Choice>
              <mc:Fallback>
                <p:oleObj name="Document" r:id="rId5" imgW="6413500" imgH="311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784" y="1447490"/>
                        <a:ext cx="8859627" cy="429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6784" y="5587988"/>
            <a:ext cx="8977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Museums Responding: </a:t>
            </a:r>
            <a:r>
              <a:rPr lang="en-US" sz="1600" dirty="0"/>
              <a:t>Perot Museum of Nature and </a:t>
            </a:r>
            <a:r>
              <a:rPr lang="en-US" sz="1600" dirty="0" smtClean="0"/>
              <a:t>Science, </a:t>
            </a:r>
            <a:r>
              <a:rPr lang="en-US" sz="1600" dirty="0" err="1" smtClean="0"/>
              <a:t>Zoologische</a:t>
            </a:r>
            <a:r>
              <a:rPr lang="en-US" sz="1600" dirty="0" smtClean="0"/>
              <a:t> </a:t>
            </a:r>
            <a:r>
              <a:rPr lang="en-US" sz="1600" dirty="0" err="1"/>
              <a:t>Staatssammlung</a:t>
            </a:r>
            <a:r>
              <a:rPr lang="en-US" sz="1600" dirty="0"/>
              <a:t> </a:t>
            </a:r>
            <a:r>
              <a:rPr lang="en-US" sz="1600" dirty="0" err="1" smtClean="0"/>
              <a:t>München</a:t>
            </a:r>
            <a:r>
              <a:rPr lang="en-US" sz="1600" dirty="0" smtClean="0"/>
              <a:t>, Protect </a:t>
            </a:r>
            <a:r>
              <a:rPr lang="en-US" sz="1600" dirty="0"/>
              <a:t>Heritage </a:t>
            </a:r>
            <a:r>
              <a:rPr lang="en-US" sz="1600" dirty="0" smtClean="0"/>
              <a:t>Corp, Virginia </a:t>
            </a:r>
            <a:r>
              <a:rPr lang="en-US" sz="1600" dirty="0"/>
              <a:t>Museum of Natural </a:t>
            </a:r>
            <a:r>
              <a:rPr lang="en-US" sz="1600" dirty="0" smtClean="0"/>
              <a:t>History, Earth </a:t>
            </a:r>
            <a:r>
              <a:rPr lang="en-US" sz="1600" dirty="0"/>
              <a:t>and Mineral Science Museum &amp; Art Gallery, Penn State </a:t>
            </a:r>
            <a:r>
              <a:rPr lang="en-US" sz="1600" dirty="0" smtClean="0"/>
              <a:t>University, Ohio </a:t>
            </a:r>
            <a:r>
              <a:rPr lang="en-US" sz="1600" dirty="0"/>
              <a:t>Historical </a:t>
            </a:r>
            <a:r>
              <a:rPr lang="en-US" sz="1600" dirty="0" smtClean="0"/>
              <a:t>Society, </a:t>
            </a:r>
            <a:r>
              <a:rPr lang="en-AU" sz="1600" dirty="0" smtClean="0"/>
              <a:t>University </a:t>
            </a:r>
            <a:r>
              <a:rPr lang="en-AU" sz="1600" dirty="0"/>
              <a:t>of Kansas Biodiversity </a:t>
            </a:r>
            <a:r>
              <a:rPr lang="en-AU" sz="1600" dirty="0" smtClean="0"/>
              <a:t>Institute</a:t>
            </a:r>
            <a:r>
              <a:rPr lang="en-US" sz="1600" dirty="0" smtClean="0"/>
              <a:t>, Museum </a:t>
            </a:r>
            <a:r>
              <a:rPr lang="en-US" sz="1600" dirty="0"/>
              <a:t>of Archaeology &amp; Ethnology, Simon Fraser </a:t>
            </a:r>
            <a:r>
              <a:rPr lang="en-US" sz="1600" dirty="0" smtClean="0"/>
              <a:t>University, </a:t>
            </a:r>
            <a:r>
              <a:rPr lang="en-AU" sz="1600" dirty="0" smtClean="0"/>
              <a:t>Texas </a:t>
            </a:r>
            <a:r>
              <a:rPr lang="en-AU" sz="1600" dirty="0"/>
              <a:t>Tech </a:t>
            </a:r>
            <a:r>
              <a:rPr lang="en-AU" sz="1600" dirty="0" smtClean="0"/>
              <a:t>U</a:t>
            </a:r>
            <a:r>
              <a:rPr lang="en-US" sz="1600" dirty="0" smtClean="0"/>
              <a:t>, J.F</a:t>
            </a:r>
            <a:r>
              <a:rPr lang="en-US" sz="1600" dirty="0"/>
              <a:t>. Bell Museum of Natural </a:t>
            </a:r>
            <a:r>
              <a:rPr lang="en-US" sz="1600" dirty="0" smtClean="0"/>
              <a:t>History, </a:t>
            </a:r>
            <a:r>
              <a:rPr lang="en-AU" sz="1600" dirty="0" smtClean="0"/>
              <a:t>University </a:t>
            </a:r>
            <a:r>
              <a:rPr lang="en-AU" sz="1600" dirty="0"/>
              <a:t>of Alaska Museum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554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3" y="0"/>
            <a:ext cx="7772400" cy="1470025"/>
          </a:xfrm>
        </p:spPr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711" y="1120422"/>
            <a:ext cx="8350956" cy="52577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</a:rPr>
              <a:t>Content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importance of collections and museums, including </a:t>
            </a:r>
            <a:r>
              <a:rPr lang="en-US" dirty="0" smtClean="0">
                <a:solidFill>
                  <a:srgbClr val="000000"/>
                </a:solidFill>
              </a:rPr>
              <a:t>research, education and broader </a:t>
            </a:r>
            <a:r>
              <a:rPr lang="en-US" dirty="0" smtClean="0">
                <a:solidFill>
                  <a:srgbClr val="000000"/>
                </a:solidFill>
              </a:rPr>
              <a:t>societal role/impacts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to care for 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to add to, improve and assess 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ow and when to use 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Importance of a mission statement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modern techniques used to address interesting questions in biology using museum specimens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Methods for effective science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0645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3" y="0"/>
            <a:ext cx="7772400" cy="1470025"/>
          </a:xfrm>
        </p:spPr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711" y="1120422"/>
            <a:ext cx="8350956" cy="52577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Skills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Practically apply taxonomy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Critically Read </a:t>
            </a:r>
            <a:r>
              <a:rPr lang="en-US" dirty="0" smtClean="0">
                <a:solidFill>
                  <a:schemeClr val="tx1"/>
                </a:solidFill>
              </a:rPr>
              <a:t>primary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cientific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iterature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Present scientific content to a general audience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Write a convincing well-supported research grant proposal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eam and interpersonal skills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Print legibly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Organization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Observation and attention to detail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Applying knowledge in new </a:t>
            </a:r>
            <a:r>
              <a:rPr lang="en-US" dirty="0" smtClean="0">
                <a:solidFill>
                  <a:schemeClr val="tx1"/>
                </a:solidFill>
              </a:rPr>
              <a:t>settings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How to write for a </a:t>
            </a:r>
            <a:r>
              <a:rPr lang="en-US" smtClean="0">
                <a:solidFill>
                  <a:schemeClr val="tx1"/>
                </a:solidFill>
              </a:rPr>
              <a:t>scientific audience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4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3" y="0"/>
            <a:ext cx="7772400" cy="1470025"/>
          </a:xfrm>
        </p:spPr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711" y="1120422"/>
            <a:ext cx="8350956" cy="525779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Products </a:t>
            </a:r>
          </a:p>
          <a:p>
            <a:pPr marL="457200" indent="-457200" algn="l">
              <a:buFont typeface="Arial"/>
              <a:buChar char="•"/>
            </a:pPr>
            <a:r>
              <a:rPr lang="en-US" strike="sngStrike" dirty="0" smtClean="0">
                <a:solidFill>
                  <a:schemeClr val="tx1"/>
                </a:solidFill>
              </a:rPr>
              <a:t>Specimen Condition Report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Geo-referenced collection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Digital collections research project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Collection Survey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Science video for the public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Research Grant application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1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>
                <a:solidFill>
                  <a:srgbClr val="663300"/>
                </a:solidFill>
                <a:latin typeface="Lucida Handwriting" charset="0"/>
              </a:rPr>
              <a:t>Team Based Learning</a:t>
            </a:r>
            <a:r>
              <a:rPr lang="en-US" sz="3600"/>
              <a:t>*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b="1" dirty="0"/>
              <a:t>Small groups of students interact as in-class teams to apply content to simple and complex problems </a:t>
            </a:r>
            <a:r>
              <a:rPr lang="en-US" sz="2000" b="1" dirty="0" smtClean="0"/>
              <a:t>guided by feedback </a:t>
            </a:r>
            <a:r>
              <a:rPr lang="en-US" sz="2000" b="1" dirty="0"/>
              <a:t>of </a:t>
            </a:r>
            <a:r>
              <a:rPr lang="en-US" sz="2000" b="1" dirty="0" smtClean="0"/>
              <a:t>the professor</a:t>
            </a:r>
            <a:endParaRPr lang="en-US" sz="2000" b="1" dirty="0"/>
          </a:p>
          <a:p>
            <a:pPr marL="0" indent="0">
              <a:buFontTx/>
              <a:buNone/>
            </a:pPr>
            <a:r>
              <a:rPr lang="en-US" sz="2400" dirty="0"/>
              <a:t> </a:t>
            </a: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667000" y="2590800"/>
            <a:ext cx="6019800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/>
              <a:t>Individual learns assigned </a:t>
            </a:r>
            <a:r>
              <a:rPr lang="en-US" sz="1800" b="1" dirty="0" smtClean="0"/>
              <a:t>content (3 </a:t>
            </a:r>
            <a:r>
              <a:rPr lang="en-US" sz="1800" b="1" dirty="0" err="1" smtClean="0"/>
              <a:t>hrs</a:t>
            </a:r>
            <a:r>
              <a:rPr lang="en-US" sz="1800" b="1" dirty="0" smtClean="0"/>
              <a:t> per week per credit hour = 9 hours per week outside of class)</a:t>
            </a:r>
            <a:endParaRPr lang="en-US" sz="1800" b="1" dirty="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304800" y="2438400"/>
            <a:ext cx="2286000" cy="6858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sz="2400"/>
              <a:t>Pre-class</a:t>
            </a:r>
            <a:endParaRPr lang="en-US" sz="280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667000" y="3429000"/>
            <a:ext cx="6019800" cy="646331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/>
              <a:t>Student teams apply </a:t>
            </a:r>
            <a:r>
              <a:rPr lang="en-US" sz="1800" b="1" dirty="0" smtClean="0"/>
              <a:t>content </a:t>
            </a:r>
            <a:r>
              <a:rPr lang="en-US" sz="1800" b="1" dirty="0"/>
              <a:t>to problem-solving </a:t>
            </a:r>
            <a:r>
              <a:rPr lang="en-US" sz="1800" b="1" dirty="0" smtClean="0"/>
              <a:t>discussions or activities</a:t>
            </a:r>
            <a:endParaRPr lang="en-US" sz="1800" b="1" dirty="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304800" y="3352800"/>
            <a:ext cx="2286000" cy="6858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sz="2400"/>
              <a:t>In-class</a:t>
            </a:r>
            <a:endParaRPr lang="en-US" sz="2800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2667000" y="4495800"/>
            <a:ext cx="60198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/>
              <a:t>Students receive frequent and immediate feedback   </a:t>
            </a:r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304800" y="4267200"/>
            <a:ext cx="2286000" cy="838200"/>
          </a:xfrm>
          <a:prstGeom prst="rightArrow">
            <a:avLst>
              <a:gd name="adj1" fmla="val 50000"/>
              <a:gd name="adj2" fmla="val 68182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l"/>
            <a:r>
              <a:rPr lang="en-US" sz="2400"/>
              <a:t>During class</a:t>
            </a:r>
            <a:endParaRPr lang="en-US" sz="2800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609600" y="5638800"/>
            <a:ext cx="7848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*Team Based Learning was developed in the 1970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s by Dr. Larry K. Michaelsen, a Professor of Management at the University of Oklahoma, who wanted to change the passive learning in his lectures into active learning by testing and assigning students to teams.</a:t>
            </a:r>
          </a:p>
        </p:txBody>
      </p:sp>
    </p:spTree>
    <p:extLst>
      <p:ext uri="{BB962C8B-B14F-4D97-AF65-F5344CB8AC3E}">
        <p14:creationId xmlns:p14="http://schemas.microsoft.com/office/powerpoint/2010/main" val="147787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6" grpId="0" animBg="1"/>
      <p:bldP spid="4104" grpId="0" animBg="1"/>
      <p:bldP spid="4107" grpId="0" animBg="1"/>
      <p:bldP spid="4109" grpId="0" animBg="1"/>
      <p:bldP spid="4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>
                <a:solidFill>
                  <a:srgbClr val="663300"/>
                </a:solidFill>
                <a:latin typeface="Lucida Handwriting" charset="0"/>
              </a:rPr>
              <a:t>Team-Baased Learning Process</a:t>
            </a:r>
            <a:endParaRPr lang="en-US" sz="3600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143000" y="5715000"/>
            <a:ext cx="1371600" cy="555625"/>
          </a:xfrm>
          <a:prstGeom prst="rect">
            <a:avLst/>
          </a:prstGeom>
          <a:noFill/>
          <a:ln w="38100">
            <a:solidFill>
              <a:srgbClr val="804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Individual Work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2971800" y="5715000"/>
            <a:ext cx="1371600" cy="555625"/>
          </a:xfrm>
          <a:prstGeom prst="rect">
            <a:avLst/>
          </a:prstGeom>
          <a:noFill/>
          <a:ln w="38100">
            <a:solidFill>
              <a:srgbClr val="804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Small Group Discussion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953000" y="5715000"/>
            <a:ext cx="1371600" cy="555625"/>
          </a:xfrm>
          <a:prstGeom prst="rect">
            <a:avLst/>
          </a:prstGeom>
          <a:noFill/>
          <a:ln w="38100">
            <a:solidFill>
              <a:srgbClr val="804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Total Class Discussion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590800" y="586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4495800" y="586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X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553200" y="586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=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781800" y="57150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Impact on Learning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647700" y="1638300"/>
            <a:ext cx="2286000" cy="1054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b="1" u="sng">
                <a:cs typeface="Arial" charset="0"/>
                <a:sym typeface="Arial" charset="0"/>
              </a:rPr>
              <a:t>Phase 1</a:t>
            </a:r>
          </a:p>
          <a:p>
            <a:pPr marL="39688" algn="l">
              <a:spcBef>
                <a:spcPts val="1050"/>
              </a:spcBef>
            </a:pPr>
            <a:r>
              <a:rPr lang="en-US" sz="1800" b="1">
                <a:cs typeface="Arial" charset="0"/>
                <a:sym typeface="Arial" charset="0"/>
              </a:rPr>
              <a:t>Preparation </a:t>
            </a:r>
          </a:p>
          <a:p>
            <a:pPr marL="39688" algn="l"/>
            <a:r>
              <a:rPr lang="en-US" sz="1800" b="1">
                <a:cs typeface="Arial" charset="0"/>
                <a:sym typeface="Arial" charset="0"/>
              </a:rPr>
              <a:t>(Pre-class)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933700" y="1638300"/>
            <a:ext cx="3340100" cy="10541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b="1" u="sng">
                <a:cs typeface="Arial" charset="0"/>
                <a:sym typeface="Arial" charset="0"/>
              </a:rPr>
              <a:t>Phase 2</a:t>
            </a:r>
          </a:p>
          <a:p>
            <a:pPr marL="39688" algn="l">
              <a:spcBef>
                <a:spcPts val="1050"/>
              </a:spcBef>
            </a:pPr>
            <a:r>
              <a:rPr lang="en-US" sz="1800" b="1">
                <a:cs typeface="Arial" charset="0"/>
                <a:sym typeface="Arial" charset="0"/>
              </a:rPr>
              <a:t>Readiness Assurance</a:t>
            </a:r>
          </a:p>
          <a:p>
            <a:pPr marL="39688" algn="l"/>
            <a:r>
              <a:rPr lang="en-US" sz="1800" b="1">
                <a:cs typeface="Arial" charset="0"/>
                <a:sym typeface="Arial" charset="0"/>
              </a:rPr>
              <a:t>(In-class)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210300" y="1638300"/>
            <a:ext cx="2286000" cy="1054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b="1" u="sng">
                <a:cs typeface="Arial" charset="0"/>
                <a:sym typeface="Arial" charset="0"/>
              </a:rPr>
              <a:t>Phase 3</a:t>
            </a:r>
          </a:p>
          <a:p>
            <a:pPr marL="39688" algn="l">
              <a:spcBef>
                <a:spcPts val="1050"/>
              </a:spcBef>
            </a:pPr>
            <a:r>
              <a:rPr lang="en-US" sz="1800" b="1">
                <a:cs typeface="Arial" charset="0"/>
                <a:sym typeface="Arial" charset="0"/>
              </a:rPr>
              <a:t>Application of Course Concepts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47700" y="2705100"/>
            <a:ext cx="78486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35000" y="2705100"/>
            <a:ext cx="7861300" cy="269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23900" y="2870200"/>
            <a:ext cx="185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Individual Study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2914650" y="2667000"/>
            <a:ext cx="3314700" cy="26924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3378200" y="2654300"/>
            <a:ext cx="1588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3073400" y="4686300"/>
            <a:ext cx="1117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Individual Test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3695700" y="27051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505200" y="36576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smtClean="0">
                <a:cs typeface="Arial" charset="0"/>
                <a:sym typeface="Arial" charset="0"/>
              </a:rPr>
              <a:t>Team </a:t>
            </a:r>
            <a:r>
              <a:rPr lang="en-US" sz="1800" dirty="0">
                <a:cs typeface="Arial" charset="0"/>
                <a:sym typeface="Arial" charset="0"/>
              </a:rPr>
              <a:t>Test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5029200" y="2870200"/>
            <a:ext cx="118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Instructor Feedback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223000" y="2679700"/>
            <a:ext cx="2273300" cy="2717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489700" y="2730500"/>
            <a:ext cx="1752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Small Group Assignments</a:t>
            </a:r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4800600" y="27051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4572000" y="41148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Team Appeals</a:t>
            </a:r>
          </a:p>
        </p:txBody>
      </p:sp>
    </p:spTree>
    <p:extLst>
      <p:ext uri="{BB962C8B-B14F-4D97-AF65-F5344CB8AC3E}">
        <p14:creationId xmlns:p14="http://schemas.microsoft.com/office/powerpoint/2010/main" val="270084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u="sng">
                <a:solidFill>
                  <a:srgbClr val="663300"/>
                </a:solidFill>
                <a:latin typeface="Lucida Handwriting" charset="0"/>
              </a:rPr>
              <a:t>Team-Baased Learning Process</a:t>
            </a:r>
            <a:endParaRPr lang="en-US" sz="3600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647700" y="1638300"/>
            <a:ext cx="2286000" cy="1054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b="1" u="sng">
                <a:cs typeface="Arial" charset="0"/>
                <a:sym typeface="Arial" charset="0"/>
              </a:rPr>
              <a:t>Phase 1</a:t>
            </a:r>
          </a:p>
          <a:p>
            <a:pPr marL="39688" algn="l">
              <a:spcBef>
                <a:spcPts val="1050"/>
              </a:spcBef>
            </a:pPr>
            <a:r>
              <a:rPr lang="en-US" sz="1800" b="1">
                <a:cs typeface="Arial" charset="0"/>
                <a:sym typeface="Arial" charset="0"/>
              </a:rPr>
              <a:t>Preparation </a:t>
            </a:r>
          </a:p>
          <a:p>
            <a:pPr marL="39688" algn="l"/>
            <a:r>
              <a:rPr lang="en-US" sz="1800" b="1">
                <a:cs typeface="Arial" charset="0"/>
                <a:sym typeface="Arial" charset="0"/>
              </a:rPr>
              <a:t>(Pre-class)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933700" y="1638300"/>
            <a:ext cx="3340100" cy="10541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b="1" u="sng">
                <a:cs typeface="Arial" charset="0"/>
                <a:sym typeface="Arial" charset="0"/>
              </a:rPr>
              <a:t>Phase 2</a:t>
            </a:r>
          </a:p>
          <a:p>
            <a:pPr marL="39688" algn="l">
              <a:spcBef>
                <a:spcPts val="1050"/>
              </a:spcBef>
            </a:pPr>
            <a:r>
              <a:rPr lang="en-US" sz="1800" b="1">
                <a:cs typeface="Arial" charset="0"/>
                <a:sym typeface="Arial" charset="0"/>
              </a:rPr>
              <a:t>Readiness Assurance</a:t>
            </a:r>
          </a:p>
          <a:p>
            <a:pPr marL="39688" algn="l"/>
            <a:r>
              <a:rPr lang="en-US" sz="1800" b="1">
                <a:cs typeface="Arial" charset="0"/>
                <a:sym typeface="Arial" charset="0"/>
              </a:rPr>
              <a:t>(In-class)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210300" y="1638300"/>
            <a:ext cx="2286000" cy="1054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b="1" u="sng">
                <a:cs typeface="Arial" charset="0"/>
                <a:sym typeface="Arial" charset="0"/>
              </a:rPr>
              <a:t>Phase 3</a:t>
            </a:r>
          </a:p>
          <a:p>
            <a:pPr marL="39688" algn="l">
              <a:spcBef>
                <a:spcPts val="1050"/>
              </a:spcBef>
            </a:pPr>
            <a:r>
              <a:rPr lang="en-US" sz="1800" b="1">
                <a:cs typeface="Arial" charset="0"/>
                <a:sym typeface="Arial" charset="0"/>
              </a:rPr>
              <a:t>Application of Course Concepts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47700" y="2705100"/>
            <a:ext cx="7848600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35000" y="2705100"/>
            <a:ext cx="7861300" cy="269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23900" y="2870200"/>
            <a:ext cx="18542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Individual Study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2914650" y="2667000"/>
            <a:ext cx="3314700" cy="26924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3378200" y="2654300"/>
            <a:ext cx="1588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3073400" y="4686300"/>
            <a:ext cx="1117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Individual Test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3695700" y="2705100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505200" y="36576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smtClean="0">
                <a:cs typeface="Arial" charset="0"/>
                <a:sym typeface="Arial" charset="0"/>
              </a:rPr>
              <a:t>Team </a:t>
            </a:r>
            <a:r>
              <a:rPr lang="en-US" sz="1800" dirty="0">
                <a:cs typeface="Arial" charset="0"/>
                <a:sym typeface="Arial" charset="0"/>
              </a:rPr>
              <a:t>Test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5029200" y="2870200"/>
            <a:ext cx="1181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Instructor Feedback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223000" y="2679700"/>
            <a:ext cx="2273300" cy="2717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489700" y="2730500"/>
            <a:ext cx="17526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cs typeface="Arial" charset="0"/>
                <a:sym typeface="Arial" charset="0"/>
              </a:rPr>
              <a:t>Small Group Assignments</a:t>
            </a:r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4800600" y="27051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4572000" y="41148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Team Appeals</a:t>
            </a:r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1905000" y="6184900"/>
            <a:ext cx="7010400" cy="400050"/>
            <a:chOff x="1200" y="3416"/>
            <a:chExt cx="4416" cy="252"/>
          </a:xfrm>
        </p:grpSpPr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200" y="3456"/>
              <a:ext cx="44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40%             50%      </a:t>
              </a:r>
              <a:r>
                <a:rPr lang="en-US" sz="1600" dirty="0" smtClean="0"/>
                <a:t>      60</a:t>
              </a:r>
              <a:r>
                <a:rPr lang="en-US" sz="1600" dirty="0"/>
                <a:t>%           70%                        80%           </a:t>
              </a:r>
              <a:r>
                <a:rPr lang="en-US" sz="1600" dirty="0" smtClean="0"/>
                <a:t>           90</a:t>
              </a:r>
              <a:r>
                <a:rPr lang="en-US" sz="1600" dirty="0"/>
                <a:t>-100%</a:t>
              </a:r>
            </a:p>
          </p:txBody>
        </p:sp>
        <p:sp>
          <p:nvSpPr>
            <p:cNvPr id="28" name="Arc 30"/>
            <p:cNvSpPr>
              <a:spLocks/>
            </p:cNvSpPr>
            <p:nvPr/>
          </p:nvSpPr>
          <p:spPr bwMode="auto">
            <a:xfrm rot="2542312">
              <a:off x="1497" y="3416"/>
              <a:ext cx="17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31"/>
            <p:cNvSpPr>
              <a:spLocks/>
            </p:cNvSpPr>
            <p:nvPr/>
          </p:nvSpPr>
          <p:spPr bwMode="auto">
            <a:xfrm rot="2542312">
              <a:off x="2131" y="3416"/>
              <a:ext cx="17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rc 32"/>
            <p:cNvSpPr>
              <a:spLocks/>
            </p:cNvSpPr>
            <p:nvPr/>
          </p:nvSpPr>
          <p:spPr bwMode="auto">
            <a:xfrm rot="2542312">
              <a:off x="2649" y="3416"/>
              <a:ext cx="17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33"/>
            <p:cNvSpPr>
              <a:spLocks/>
            </p:cNvSpPr>
            <p:nvPr/>
          </p:nvSpPr>
          <p:spPr bwMode="auto">
            <a:xfrm rot="2542312">
              <a:off x="3323" y="3416"/>
              <a:ext cx="17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34"/>
            <p:cNvSpPr>
              <a:spLocks/>
            </p:cNvSpPr>
            <p:nvPr/>
          </p:nvSpPr>
          <p:spPr bwMode="auto">
            <a:xfrm rot="2542312">
              <a:off x="4435" y="3416"/>
              <a:ext cx="17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35"/>
            <p:cNvSpPr>
              <a:spLocks/>
            </p:cNvSpPr>
            <p:nvPr/>
          </p:nvSpPr>
          <p:spPr bwMode="auto">
            <a:xfrm rot="2542312">
              <a:off x="5299" y="3416"/>
              <a:ext cx="173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57200" y="5715000"/>
            <a:ext cx="8229600" cy="366713"/>
            <a:chOff x="288" y="3120"/>
            <a:chExt cx="5184" cy="231"/>
          </a:xfrm>
        </p:grpSpPr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88" y="3120"/>
              <a:ext cx="51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 b="1" dirty="0"/>
                <a:t>Level of Content Understanding</a:t>
              </a: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592" y="3270"/>
              <a:ext cx="27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698500" y="3167997"/>
            <a:ext cx="2159000" cy="1358900"/>
          </a:xfrm>
          <a:prstGeom prst="rect">
            <a:avLst/>
          </a:prstGeom>
          <a:solidFill>
            <a:srgbClr val="FFFEF8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0"/>
              </a:spcBef>
            </a:pP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- Video Reading Guide</a:t>
            </a:r>
            <a:endParaRPr lang="en-US" sz="1400" b="1" dirty="0">
              <a:solidFill>
                <a:srgbClr val="FF0910"/>
              </a:solidFill>
              <a:cs typeface="Arial" charset="0"/>
              <a:sym typeface="Arial" charset="0"/>
            </a:endParaRPr>
          </a:p>
          <a:p>
            <a:pPr marL="39688" algn="l">
              <a:spcBef>
                <a:spcPts val="100"/>
              </a:spcBef>
              <a:buFontTx/>
              <a:buChar char="-"/>
            </a:pP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Read articles or other written material</a:t>
            </a:r>
            <a:endParaRPr lang="en-US" sz="1400" b="1" dirty="0">
              <a:solidFill>
                <a:srgbClr val="FF0910"/>
              </a:solidFill>
              <a:cs typeface="Arial" charset="0"/>
              <a:sym typeface="Arial" charset="0"/>
            </a:endParaRPr>
          </a:p>
          <a:p>
            <a:pPr marL="39688" algn="l">
              <a:spcBef>
                <a:spcPts val="100"/>
              </a:spcBef>
            </a:pP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-Watch recorded lectures</a:t>
            </a:r>
            <a:endParaRPr lang="en-US" sz="1400" b="1" dirty="0">
              <a:solidFill>
                <a:srgbClr val="FF0616"/>
              </a:solidFill>
              <a:cs typeface="Arial" charset="0"/>
              <a:sym typeface="Arial" charset="0"/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4318000" y="3657600"/>
            <a:ext cx="1892300" cy="1143000"/>
          </a:xfrm>
          <a:prstGeom prst="rect">
            <a:avLst/>
          </a:prstGeom>
          <a:solidFill>
            <a:srgbClr val="F8FCFF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0"/>
              </a:spcBef>
            </a:pPr>
            <a:r>
              <a:rPr lang="en-US" sz="1400" b="1" dirty="0" err="1">
                <a:solidFill>
                  <a:srgbClr val="FF0910"/>
                </a:solidFill>
                <a:cs typeface="Arial" charset="0"/>
                <a:sym typeface="Arial" charset="0"/>
              </a:rPr>
              <a:t>i</a:t>
            </a:r>
            <a:r>
              <a:rPr lang="en-US" sz="1400" b="1" dirty="0" err="1" smtClean="0">
                <a:solidFill>
                  <a:srgbClr val="FF0910"/>
                </a:solidFill>
                <a:cs typeface="Arial" charset="0"/>
                <a:sym typeface="Arial" charset="0"/>
              </a:rPr>
              <a:t>RAT</a:t>
            </a: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 </a:t>
            </a:r>
            <a:r>
              <a:rPr lang="en-US" sz="1400" b="1" dirty="0">
                <a:solidFill>
                  <a:srgbClr val="FF0910"/>
                </a:solidFill>
                <a:cs typeface="Arial" charset="0"/>
                <a:sym typeface="Arial" charset="0"/>
              </a:rPr>
              <a:t>and </a:t>
            </a:r>
            <a:r>
              <a:rPr lang="en-US" sz="1400" b="1" dirty="0" err="1" smtClean="0">
                <a:solidFill>
                  <a:srgbClr val="FF0910"/>
                </a:solidFill>
                <a:cs typeface="Arial" charset="0"/>
                <a:sym typeface="Arial" charset="0"/>
              </a:rPr>
              <a:t>tRAT</a:t>
            </a: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 </a:t>
            </a:r>
            <a:r>
              <a:rPr lang="en-US" sz="1400" b="1" dirty="0">
                <a:solidFill>
                  <a:srgbClr val="FF0910"/>
                </a:solidFill>
                <a:cs typeface="Arial" charset="0"/>
                <a:sym typeface="Arial" charset="0"/>
              </a:rPr>
              <a:t>assess </a:t>
            </a: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your </a:t>
            </a:r>
            <a:r>
              <a:rPr lang="en-US" sz="1400" b="1" dirty="0">
                <a:solidFill>
                  <a:srgbClr val="FF0910"/>
                </a:solidFill>
                <a:cs typeface="Arial" charset="0"/>
                <a:sym typeface="Arial" charset="0"/>
              </a:rPr>
              <a:t>preparation to begin </a:t>
            </a: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Team Assignments</a:t>
            </a:r>
            <a:endParaRPr lang="en-US" sz="1400" b="1" dirty="0">
              <a:solidFill>
                <a:srgbClr val="FF0910"/>
              </a:solidFill>
              <a:cs typeface="Arial" charset="0"/>
              <a:sym typeface="Arial" charset="0"/>
            </a:endParaRP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6489700" y="3365500"/>
            <a:ext cx="1727200" cy="1549400"/>
          </a:xfrm>
          <a:prstGeom prst="rect">
            <a:avLst/>
          </a:prstGeom>
          <a:solidFill>
            <a:srgbClr val="F8FCFF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0"/>
              </a:spcBef>
            </a:pPr>
            <a:r>
              <a:rPr lang="en-US" sz="1400" b="1" dirty="0" smtClean="0">
                <a:solidFill>
                  <a:srgbClr val="FF0910"/>
                </a:solidFill>
                <a:cs typeface="Arial" charset="0"/>
                <a:sym typeface="Arial" charset="0"/>
              </a:rPr>
              <a:t>Read other material outside of class, apply growing knowledge to produce an answer, product or idea </a:t>
            </a:r>
            <a:endParaRPr lang="en-US" sz="1400" b="1" dirty="0">
              <a:solidFill>
                <a:srgbClr val="FF0910"/>
              </a:solidFill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6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l"/>
            <a:r>
              <a:rPr lang="en-US" sz="3200" b="1">
                <a:solidFill>
                  <a:srgbClr val="008080"/>
                </a:solidFill>
                <a:latin typeface="Lucida Handwriting" charset="0"/>
              </a:rPr>
              <a:t>Phase 2: </a:t>
            </a:r>
            <a:r>
              <a:rPr lang="en-US" sz="3200" b="1" u="sng">
                <a:solidFill>
                  <a:srgbClr val="008080"/>
                </a:solidFill>
                <a:latin typeface="Lucida Handwriting" charset="0"/>
              </a:rPr>
              <a:t>Readiness Assurance Test   </a:t>
            </a:r>
            <a:br>
              <a:rPr lang="en-US" sz="3200" b="1" u="sng">
                <a:solidFill>
                  <a:srgbClr val="008080"/>
                </a:solidFill>
                <a:latin typeface="Lucida Handwriting" charset="0"/>
              </a:rPr>
            </a:br>
            <a:r>
              <a:rPr lang="en-US" sz="3200" b="1">
                <a:solidFill>
                  <a:srgbClr val="008080"/>
                </a:solidFill>
                <a:latin typeface="Lucida Handwriting" charset="0"/>
              </a:rPr>
              <a:t>               </a:t>
            </a:r>
            <a:r>
              <a:rPr lang="en-US" sz="3200" b="1" u="sng">
                <a:solidFill>
                  <a:srgbClr val="008080"/>
                </a:solidFill>
                <a:latin typeface="Lucida Handwriting" charset="0"/>
              </a:rPr>
              <a:t>Procedures</a:t>
            </a:r>
            <a:endParaRPr lang="en-US" sz="3200" b="1">
              <a:solidFill>
                <a:srgbClr val="00808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1981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Individual Test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2895600"/>
            <a:ext cx="198120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Closed Book </a:t>
            </a:r>
            <a:r>
              <a:rPr lang="en-US" b="1" dirty="0"/>
              <a:t>3</a:t>
            </a:r>
            <a:r>
              <a:rPr lang="en-US" sz="1800" b="1" dirty="0" smtClean="0"/>
              <a:t>pt/</a:t>
            </a:r>
            <a:r>
              <a:rPr lang="en-US" sz="1800" b="1" dirty="0"/>
              <a:t>question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19812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Answer </a:t>
            </a:r>
            <a:r>
              <a:rPr lang="en-US" sz="1800" b="1" dirty="0" smtClean="0"/>
              <a:t>on individual answer sheet IN PEN</a:t>
            </a:r>
            <a:endParaRPr lang="en-US" sz="1800" b="1" dirty="0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81000" y="5105400"/>
            <a:ext cx="198120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Answer sheet goes in Team folder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590800" y="2209800"/>
            <a:ext cx="19812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Team Test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590800" y="2895600"/>
            <a:ext cx="1981200" cy="6508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Closed </a:t>
            </a:r>
            <a:r>
              <a:rPr lang="en-US" sz="1800" b="1"/>
              <a:t>Book </a:t>
            </a:r>
            <a:r>
              <a:rPr lang="en-US" b="1" dirty="0"/>
              <a:t>3</a:t>
            </a:r>
            <a:r>
              <a:rPr lang="en-US" sz="1800" b="1" smtClean="0"/>
              <a:t>pt</a:t>
            </a:r>
            <a:r>
              <a:rPr lang="en-US" sz="1800" b="1" dirty="0" smtClean="0"/>
              <a:t>/</a:t>
            </a:r>
            <a:r>
              <a:rPr lang="en-US" sz="1800" b="1" dirty="0"/>
              <a:t>question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590800" y="3886200"/>
            <a:ext cx="1981200" cy="92333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 smtClean="0"/>
              <a:t>Team uses IF AT score card to answer questions</a:t>
            </a:r>
            <a:endParaRPr lang="en-US" sz="1800" b="1" dirty="0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590800" y="5181600"/>
            <a:ext cx="1981200" cy="1200329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Correct a</a:t>
            </a:r>
            <a:r>
              <a:rPr lang="en-US" sz="1800" b="1" dirty="0" smtClean="0"/>
              <a:t>nswers are revealed while test is underway (by scratch-off)</a:t>
            </a:r>
            <a:endParaRPr lang="en-US" sz="1800" b="1" dirty="0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800600" y="2209800"/>
            <a:ext cx="19812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Appeals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800600" y="2895600"/>
            <a:ext cx="19812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/>
              <a:t>Open </a:t>
            </a:r>
            <a:r>
              <a:rPr lang="en-US" sz="1800" b="1" dirty="0" smtClean="0"/>
              <a:t>book/notes</a:t>
            </a:r>
            <a:endParaRPr lang="en-US" sz="1800" b="1" dirty="0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800600" y="3886200"/>
            <a:ext cx="1981200" cy="650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Show evidence from reading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010400" y="2209800"/>
            <a:ext cx="19812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Questions &amp; Discussions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010400" y="3124200"/>
            <a:ext cx="19812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Clarify issues</a:t>
            </a: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1295400" y="2590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>
            <a:off x="1295400" y="35814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2" name="AutoShape 20"/>
          <p:cNvSpPr>
            <a:spLocks noChangeArrowheads="1"/>
          </p:cNvSpPr>
          <p:nvPr/>
        </p:nvSpPr>
        <p:spPr bwMode="auto">
          <a:xfrm>
            <a:off x="1295400" y="48006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>
            <a:off x="3505200" y="2590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>
            <a:off x="3505200" y="353695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3476625" y="483235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6" name="AutoShape 24"/>
          <p:cNvSpPr>
            <a:spLocks noChangeArrowheads="1"/>
          </p:cNvSpPr>
          <p:nvPr/>
        </p:nvSpPr>
        <p:spPr bwMode="auto">
          <a:xfrm>
            <a:off x="5638800" y="2590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7" name="AutoShape 25"/>
          <p:cNvSpPr>
            <a:spLocks noChangeArrowheads="1"/>
          </p:cNvSpPr>
          <p:nvPr/>
        </p:nvSpPr>
        <p:spPr bwMode="auto">
          <a:xfrm>
            <a:off x="5638800" y="32766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8" name="AutoShape 26"/>
          <p:cNvSpPr>
            <a:spLocks noChangeArrowheads="1"/>
          </p:cNvSpPr>
          <p:nvPr/>
        </p:nvSpPr>
        <p:spPr bwMode="auto">
          <a:xfrm>
            <a:off x="7848600" y="28194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19" name="AutoShape 27"/>
          <p:cNvSpPr>
            <a:spLocks noChangeArrowheads="1"/>
          </p:cNvSpPr>
          <p:nvPr/>
        </p:nvSpPr>
        <p:spPr bwMode="auto">
          <a:xfrm>
            <a:off x="23622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AutoShape 28"/>
          <p:cNvSpPr>
            <a:spLocks noChangeArrowheads="1"/>
          </p:cNvSpPr>
          <p:nvPr/>
        </p:nvSpPr>
        <p:spPr bwMode="auto">
          <a:xfrm>
            <a:off x="45720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67818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1281</Words>
  <Application>Microsoft Macintosh PowerPoint</Application>
  <PresentationFormat>On-screen Show (4:3)</PresentationFormat>
  <Paragraphs>181</Paragraphs>
  <Slides>17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Document</vt:lpstr>
      <vt:lpstr>Care &amp; Uses of Collections MUSE/BIOL 240</vt:lpstr>
      <vt:lpstr>What Museum Scientists  Want You to Know/Do</vt:lpstr>
      <vt:lpstr>Learning Goals</vt:lpstr>
      <vt:lpstr>Learning Goals</vt:lpstr>
      <vt:lpstr>Learning Goals</vt:lpstr>
      <vt:lpstr>Team Based Learning*</vt:lpstr>
      <vt:lpstr>Team-Baased Learning Process</vt:lpstr>
      <vt:lpstr>Team-Baased Learning Process</vt:lpstr>
      <vt:lpstr>Phase 2: Readiness Assurance Test                   Procedures</vt:lpstr>
      <vt:lpstr>Phase 3: Application-Focused Assignment</vt:lpstr>
      <vt:lpstr>PowerPoint Presentation</vt:lpstr>
      <vt:lpstr>What is the TBL Difference*?</vt:lpstr>
      <vt:lpstr>Difference Between  a Team and Group</vt:lpstr>
      <vt:lpstr>How are teams created?</vt:lpstr>
      <vt:lpstr>PowerPoint Presentation</vt:lpstr>
      <vt:lpstr>Due by 9 am tomorrow (Thurs.) On Moodle</vt:lpstr>
      <vt:lpstr>PowerPoint Presentation</vt:lpstr>
    </vt:vector>
  </TitlesOfParts>
  <Manager/>
  <Company>Earlham College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Goals</dc:title>
  <dc:subject/>
  <dc:creator>Heather Lerner</dc:creator>
  <cp:keywords/>
  <dc:description/>
  <cp:lastModifiedBy>Heather Lerner</cp:lastModifiedBy>
  <cp:revision>27</cp:revision>
  <dcterms:created xsi:type="dcterms:W3CDTF">2014-08-26T19:47:33Z</dcterms:created>
  <dcterms:modified xsi:type="dcterms:W3CDTF">2014-11-19T21:22:47Z</dcterms:modified>
  <cp:category/>
</cp:coreProperties>
</file>