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2" d="100"/>
          <a:sy n="112" d="100"/>
        </p:scale>
        <p:origin x="-1512" y="-7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4A434E-1038-D147-861A-C02999284FDC}" type="datetimeFigureOut">
              <a:rPr lang="en-US" smtClean="0"/>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1610942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A434E-1038-D147-861A-C02999284FDC}" type="datetimeFigureOut">
              <a:rPr lang="en-US" smtClean="0"/>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281889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A434E-1038-D147-861A-C02999284FDC}" type="datetimeFigureOut">
              <a:rPr lang="en-US" smtClean="0"/>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166556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A434E-1038-D147-861A-C02999284FDC}" type="datetimeFigureOut">
              <a:rPr lang="en-US" smtClean="0"/>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378777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4A434E-1038-D147-861A-C02999284FDC}" type="datetimeFigureOut">
              <a:rPr lang="en-US" smtClean="0"/>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839767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4A434E-1038-D147-861A-C02999284FDC}" type="datetimeFigureOut">
              <a:rPr lang="en-US" smtClean="0"/>
              <a:t>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281040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4A434E-1038-D147-861A-C02999284FDC}" type="datetimeFigureOut">
              <a:rPr lang="en-US" smtClean="0"/>
              <a:t>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3859536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4A434E-1038-D147-861A-C02999284FDC}" type="datetimeFigureOut">
              <a:rPr lang="en-US" smtClean="0"/>
              <a:t>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395118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A434E-1038-D147-861A-C02999284FDC}" type="datetimeFigureOut">
              <a:rPr lang="en-US" smtClean="0"/>
              <a:t>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215731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A434E-1038-D147-861A-C02999284FDC}" type="datetimeFigureOut">
              <a:rPr lang="en-US" smtClean="0"/>
              <a:t>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278864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A434E-1038-D147-861A-C02999284FDC}" type="datetimeFigureOut">
              <a:rPr lang="en-US" smtClean="0"/>
              <a:t>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1D96C-B8D8-D744-A40F-1129BA684DE2}" type="slidenum">
              <a:rPr lang="en-US" smtClean="0"/>
              <a:t>‹#›</a:t>
            </a:fld>
            <a:endParaRPr lang="en-US"/>
          </a:p>
        </p:txBody>
      </p:sp>
    </p:spTree>
    <p:extLst>
      <p:ext uri="{BB962C8B-B14F-4D97-AF65-F5344CB8AC3E}">
        <p14:creationId xmlns:p14="http://schemas.microsoft.com/office/powerpoint/2010/main" val="21817333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A434E-1038-D147-861A-C02999284FDC}" type="datetimeFigureOut">
              <a:rPr lang="en-US" smtClean="0"/>
              <a:t>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1D96C-B8D8-D744-A40F-1129BA684DE2}" type="slidenum">
              <a:rPr lang="en-US" smtClean="0"/>
              <a:t>‹#›</a:t>
            </a:fld>
            <a:endParaRPr lang="en-US"/>
          </a:p>
        </p:txBody>
      </p:sp>
    </p:spTree>
    <p:extLst>
      <p:ext uri="{BB962C8B-B14F-4D97-AF65-F5344CB8AC3E}">
        <p14:creationId xmlns:p14="http://schemas.microsoft.com/office/powerpoint/2010/main" val="2367321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1252" y="2130425"/>
            <a:ext cx="2941119" cy="2281126"/>
          </a:xfrm>
        </p:spPr>
        <p:txBody>
          <a:bodyPr anchor="t">
            <a:normAutofit/>
          </a:bodyPr>
          <a:lstStyle/>
          <a:p>
            <a:pPr algn="l"/>
            <a:r>
              <a:rPr lang="en-US" sz="1100" dirty="0" smtClean="0"/>
              <a:t>What is/are the research question(s)?</a:t>
            </a:r>
            <a:br>
              <a:rPr lang="en-US" sz="1100" dirty="0" smtClean="0"/>
            </a:br>
            <a:r>
              <a:rPr lang="en-US" sz="1100" dirty="0" smtClean="0"/>
              <a:t>Were all cave bears  herbivorous </a:t>
            </a:r>
            <a:r>
              <a:rPr lang="en-US" sz="1100" dirty="0"/>
              <a:t>when they co-occurred? </a:t>
            </a:r>
            <a:r>
              <a:rPr lang="en-US" sz="1100" dirty="0" smtClean="0"/>
              <a:t/>
            </a:r>
            <a:br>
              <a:rPr lang="en-US" sz="1100" dirty="0" smtClean="0"/>
            </a:br>
            <a:r>
              <a:rPr lang="en-US" sz="1100" dirty="0" smtClean="0"/>
              <a:t>When </a:t>
            </a:r>
            <a:r>
              <a:rPr lang="en-US" sz="1100" dirty="0"/>
              <a:t>they lived together </a:t>
            </a:r>
            <a:r>
              <a:rPr lang="en-US" sz="1100" dirty="0" smtClean="0"/>
              <a:t>for significant </a:t>
            </a:r>
            <a:r>
              <a:rPr lang="en-US" sz="1100" dirty="0"/>
              <a:t>periods, did they partition their ecological niches</a:t>
            </a:r>
            <a:r>
              <a:rPr lang="en-US" sz="1100" dirty="0" smtClean="0"/>
              <a:t>?</a:t>
            </a:r>
            <a:br>
              <a:rPr lang="en-US" sz="1100" dirty="0" smtClean="0"/>
            </a:br>
            <a:r>
              <a:rPr lang="en-US" sz="1100" dirty="0" smtClean="0"/>
              <a:t> How flexible </a:t>
            </a:r>
            <a:r>
              <a:rPr lang="en-US" sz="1100" dirty="0"/>
              <a:t>were the dietary habits of cave bears in relation to </a:t>
            </a:r>
            <a:r>
              <a:rPr lang="en-US" sz="1100" dirty="0" smtClean="0"/>
              <a:t>individual choices </a:t>
            </a:r>
            <a:r>
              <a:rPr lang="en-US" sz="1100" dirty="0"/>
              <a:t>and phylogenetic affiliation? </a:t>
            </a:r>
            <a:r>
              <a:rPr lang="en-US" sz="1100" dirty="0" smtClean="0"/>
              <a:t/>
            </a:r>
            <a:br>
              <a:rPr lang="en-US" sz="1100" dirty="0" smtClean="0"/>
            </a:br>
            <a:r>
              <a:rPr lang="en-US" sz="1100" dirty="0" smtClean="0"/>
              <a:t>Is </a:t>
            </a:r>
            <a:r>
              <a:rPr lang="en-US" sz="1100" dirty="0"/>
              <a:t>there a link </a:t>
            </a:r>
            <a:r>
              <a:rPr lang="en-US" sz="1100" dirty="0" smtClean="0"/>
              <a:t>between the </a:t>
            </a:r>
            <a:r>
              <a:rPr lang="en-US" sz="1100" dirty="0"/>
              <a:t>occurrence of different cave bear types and </a:t>
            </a:r>
            <a:r>
              <a:rPr lang="en-US" sz="1100" dirty="0" smtClean="0"/>
              <a:t>climatic fluctuations?</a:t>
            </a:r>
            <a:endParaRPr lang="en-US" sz="1100" dirty="0"/>
          </a:p>
        </p:txBody>
      </p:sp>
      <p:sp>
        <p:nvSpPr>
          <p:cNvPr id="4" name="Rectangle 3"/>
          <p:cNvSpPr/>
          <p:nvPr/>
        </p:nvSpPr>
        <p:spPr>
          <a:xfrm>
            <a:off x="2991253" y="2130425"/>
            <a:ext cx="2999608" cy="2281126"/>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5990861" y="259029"/>
            <a:ext cx="2690456" cy="18713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990861" y="4411551"/>
            <a:ext cx="2690456" cy="207252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flipV="1">
            <a:off x="401062" y="259029"/>
            <a:ext cx="2590191" cy="18713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401062" y="4411551"/>
            <a:ext cx="2590191" cy="207252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991252" y="6484079"/>
            <a:ext cx="2986590" cy="307777"/>
          </a:xfrm>
          <a:prstGeom prst="rect">
            <a:avLst/>
          </a:prstGeom>
          <a:noFill/>
        </p:spPr>
        <p:txBody>
          <a:bodyPr wrap="none" rtlCol="0">
            <a:spAutoFit/>
          </a:bodyPr>
          <a:lstStyle/>
          <a:p>
            <a:pPr algn="ctr"/>
            <a:r>
              <a:rPr lang="en-US" sz="1400" dirty="0" smtClean="0"/>
              <a:t>What are the major research findings?</a:t>
            </a:r>
            <a:endParaRPr lang="en-US" sz="1400" dirty="0"/>
          </a:p>
        </p:txBody>
      </p:sp>
      <p:sp>
        <p:nvSpPr>
          <p:cNvPr id="14" name="TextBox 13"/>
          <p:cNvSpPr txBox="1"/>
          <p:nvPr/>
        </p:nvSpPr>
        <p:spPr>
          <a:xfrm>
            <a:off x="1614639" y="273788"/>
            <a:ext cx="6011970" cy="307777"/>
          </a:xfrm>
          <a:prstGeom prst="rect">
            <a:avLst/>
          </a:prstGeom>
          <a:noFill/>
        </p:spPr>
        <p:txBody>
          <a:bodyPr wrap="none" rtlCol="0">
            <a:spAutoFit/>
          </a:bodyPr>
          <a:lstStyle/>
          <a:p>
            <a:r>
              <a:rPr lang="en-US" sz="1400" dirty="0"/>
              <a:t>How were the </a:t>
            </a:r>
            <a:r>
              <a:rPr lang="en-US" sz="1400" b="1" dirty="0"/>
              <a:t>data gathered </a:t>
            </a:r>
            <a:r>
              <a:rPr lang="en-US" sz="1400" dirty="0"/>
              <a:t>and what </a:t>
            </a:r>
            <a:r>
              <a:rPr lang="en-US" sz="1400" b="1" dirty="0"/>
              <a:t>methods</a:t>
            </a:r>
            <a:r>
              <a:rPr lang="en-US" sz="1400" dirty="0"/>
              <a:t> are used to </a:t>
            </a:r>
            <a:r>
              <a:rPr lang="en-US" sz="1400" b="1" dirty="0"/>
              <a:t>analyze</a:t>
            </a:r>
            <a:r>
              <a:rPr lang="en-US" sz="1400" dirty="0"/>
              <a:t> the data?</a:t>
            </a:r>
          </a:p>
        </p:txBody>
      </p:sp>
      <p:sp>
        <p:nvSpPr>
          <p:cNvPr id="18" name="TextBox 17"/>
          <p:cNvSpPr txBox="1"/>
          <p:nvPr/>
        </p:nvSpPr>
        <p:spPr>
          <a:xfrm>
            <a:off x="930709" y="95688"/>
            <a:ext cx="6609502" cy="246221"/>
          </a:xfrm>
          <a:prstGeom prst="rect">
            <a:avLst/>
          </a:prstGeom>
          <a:noFill/>
        </p:spPr>
        <p:txBody>
          <a:bodyPr wrap="none" rtlCol="0">
            <a:spAutoFit/>
          </a:bodyPr>
          <a:lstStyle/>
          <a:p>
            <a:r>
              <a:rPr lang="en-US" sz="1000" dirty="0" smtClean="0"/>
              <a:t>Name: _____________________________      Team:_________   Paper Author (Year):_____</a:t>
            </a:r>
            <a:r>
              <a:rPr lang="en-US" sz="1000" dirty="0" err="1" smtClean="0"/>
              <a:t>Bocherens</a:t>
            </a:r>
            <a:r>
              <a:rPr lang="en-US" sz="1000" dirty="0" smtClean="0"/>
              <a:t> 2011 Cave Bear____</a:t>
            </a:r>
            <a:endParaRPr lang="en-US" sz="1000" dirty="0"/>
          </a:p>
        </p:txBody>
      </p:sp>
      <p:sp>
        <p:nvSpPr>
          <p:cNvPr id="15" name="TextBox 14"/>
          <p:cNvSpPr txBox="1"/>
          <p:nvPr/>
        </p:nvSpPr>
        <p:spPr>
          <a:xfrm rot="5400000">
            <a:off x="6070755" y="3161285"/>
            <a:ext cx="5589341" cy="307777"/>
          </a:xfrm>
          <a:prstGeom prst="rect">
            <a:avLst/>
          </a:prstGeom>
          <a:noFill/>
        </p:spPr>
        <p:txBody>
          <a:bodyPr wrap="none" rtlCol="0">
            <a:spAutoFit/>
          </a:bodyPr>
          <a:lstStyle/>
          <a:p>
            <a:r>
              <a:rPr lang="en-US" sz="1400" dirty="0" smtClean="0"/>
              <a:t>What previous work led to this </a:t>
            </a:r>
            <a:r>
              <a:rPr lang="en-US" sz="1400" dirty="0"/>
              <a:t>study and what </a:t>
            </a:r>
            <a:r>
              <a:rPr lang="en-US" sz="1400" dirty="0" smtClean="0"/>
              <a:t>are the gaps </a:t>
            </a:r>
            <a:r>
              <a:rPr lang="en-US" sz="1400" dirty="0"/>
              <a:t>in knowledge?</a:t>
            </a:r>
          </a:p>
        </p:txBody>
      </p:sp>
      <p:sp>
        <p:nvSpPr>
          <p:cNvPr id="19" name="TextBox 18"/>
          <p:cNvSpPr txBox="1"/>
          <p:nvPr/>
        </p:nvSpPr>
        <p:spPr>
          <a:xfrm rot="16200000">
            <a:off x="-1327405" y="2988720"/>
            <a:ext cx="3021743" cy="307777"/>
          </a:xfrm>
          <a:prstGeom prst="rect">
            <a:avLst/>
          </a:prstGeom>
          <a:noFill/>
        </p:spPr>
        <p:txBody>
          <a:bodyPr wrap="none" rtlCol="0">
            <a:spAutoFit/>
          </a:bodyPr>
          <a:lstStyle/>
          <a:p>
            <a:r>
              <a:rPr lang="en-US" sz="1400" dirty="0" smtClean="0"/>
              <a:t>Why is this research broadly </a:t>
            </a:r>
            <a:r>
              <a:rPr lang="en-US" sz="1400" smtClean="0"/>
              <a:t>important </a:t>
            </a:r>
            <a:endParaRPr lang="en-US" sz="1400" dirty="0"/>
          </a:p>
        </p:txBody>
      </p:sp>
      <p:sp>
        <p:nvSpPr>
          <p:cNvPr id="3" name="TextBox 2"/>
          <p:cNvSpPr txBox="1"/>
          <p:nvPr/>
        </p:nvSpPr>
        <p:spPr>
          <a:xfrm>
            <a:off x="2279268" y="716518"/>
            <a:ext cx="4078160" cy="830997"/>
          </a:xfrm>
          <a:prstGeom prst="rect">
            <a:avLst/>
          </a:prstGeom>
          <a:noFill/>
        </p:spPr>
        <p:txBody>
          <a:bodyPr wrap="none" rtlCol="0">
            <a:spAutoFit/>
          </a:bodyPr>
          <a:lstStyle/>
          <a:p>
            <a:r>
              <a:rPr lang="en-US" sz="1200" dirty="0" smtClean="0"/>
              <a:t>Fossils collected and analyzed for stable isotopes and DNA </a:t>
            </a:r>
            <a:r>
              <a:rPr lang="en-US" sz="1200" dirty="0" err="1" smtClean="0"/>
              <a:t>seq</a:t>
            </a:r>
            <a:endParaRPr lang="en-US" sz="1200" dirty="0" smtClean="0"/>
          </a:p>
          <a:p>
            <a:r>
              <a:rPr lang="en-US" sz="1200" dirty="0" smtClean="0"/>
              <a:t>Mann-Whitney U-test, p values for statistically significant</a:t>
            </a:r>
          </a:p>
          <a:p>
            <a:endParaRPr lang="en-US" sz="1200" dirty="0"/>
          </a:p>
          <a:p>
            <a:endParaRPr lang="en-US" sz="1200" dirty="0" smtClean="0"/>
          </a:p>
        </p:txBody>
      </p:sp>
      <p:sp>
        <p:nvSpPr>
          <p:cNvPr id="5" name="TextBox 4"/>
          <p:cNvSpPr txBox="1"/>
          <p:nvPr/>
        </p:nvSpPr>
        <p:spPr>
          <a:xfrm>
            <a:off x="1940192" y="4967193"/>
            <a:ext cx="5788474" cy="1954381"/>
          </a:xfrm>
          <a:prstGeom prst="rect">
            <a:avLst/>
          </a:prstGeom>
          <a:noFill/>
        </p:spPr>
        <p:txBody>
          <a:bodyPr wrap="square" rtlCol="0">
            <a:spAutoFit/>
          </a:bodyPr>
          <a:lstStyle/>
          <a:p>
            <a:pPr marL="171450" indent="-171450">
              <a:buFont typeface="Arial"/>
              <a:buChar char="•"/>
            </a:pPr>
            <a:r>
              <a:rPr lang="en-US" sz="1100" dirty="0" smtClean="0"/>
              <a:t>Cave bears were herbivorous, but brown bears were omnivorous (fig 3)</a:t>
            </a:r>
          </a:p>
          <a:p>
            <a:pPr marL="171450" indent="-171450">
              <a:buFont typeface="Arial"/>
              <a:buChar char="•"/>
            </a:pPr>
            <a:r>
              <a:rPr lang="en-US" sz="1100" dirty="0" smtClean="0"/>
              <a:t>All 3 bears were ecologically distinct (Fig 3, 4)</a:t>
            </a:r>
          </a:p>
          <a:p>
            <a:pPr marL="171450" indent="-171450">
              <a:buFont typeface="Arial"/>
              <a:buChar char="•"/>
            </a:pPr>
            <a:r>
              <a:rPr lang="en-US" sz="1100" dirty="0"/>
              <a:t>bone apatite </a:t>
            </a:r>
            <a:r>
              <a:rPr lang="en-US" sz="1100" b="1" dirty="0"/>
              <a:t>d</a:t>
            </a:r>
            <a:r>
              <a:rPr lang="en-US" sz="1100" dirty="0"/>
              <a:t>18O values </a:t>
            </a:r>
            <a:r>
              <a:rPr lang="en-US" sz="1100" dirty="0" smtClean="0"/>
              <a:t>strongly suggest </a:t>
            </a:r>
            <a:r>
              <a:rPr lang="en-US" sz="1100" dirty="0"/>
              <a:t>that both types of cave bears used </a:t>
            </a:r>
            <a:r>
              <a:rPr lang="en-US" sz="1100" dirty="0" err="1"/>
              <a:t>isotopically</a:t>
            </a:r>
            <a:r>
              <a:rPr lang="en-US" sz="1100" dirty="0"/>
              <a:t> </a:t>
            </a:r>
            <a:r>
              <a:rPr lang="en-US" sz="1100" dirty="0" smtClean="0"/>
              <a:t>distinct water sources </a:t>
            </a:r>
            <a:r>
              <a:rPr lang="en-US" sz="1100" dirty="0"/>
              <a:t>indicating that they may not have occupied the </a:t>
            </a:r>
            <a:r>
              <a:rPr lang="en-US" sz="1100" dirty="0" smtClean="0"/>
              <a:t>same landscape</a:t>
            </a:r>
            <a:r>
              <a:rPr lang="en-US" sz="1100" dirty="0"/>
              <a:t>, either separated in space or in time due to climatic </a:t>
            </a:r>
            <a:r>
              <a:rPr lang="en-US" sz="1100" dirty="0" smtClean="0"/>
              <a:t>shifts (Fig 4)</a:t>
            </a:r>
          </a:p>
          <a:p>
            <a:pPr marL="171450" indent="-171450">
              <a:buFont typeface="Arial"/>
              <a:buChar char="•"/>
            </a:pPr>
            <a:r>
              <a:rPr lang="en-US" sz="1100" dirty="0" smtClean="0"/>
              <a:t>cave bears moved </a:t>
            </a:r>
            <a:r>
              <a:rPr lang="en-US" sz="1100" dirty="0"/>
              <a:t>back and forth in the area, the </a:t>
            </a:r>
            <a:r>
              <a:rPr lang="en-US" sz="1100" dirty="0" err="1"/>
              <a:t>ingressus</a:t>
            </a:r>
            <a:r>
              <a:rPr lang="en-US" sz="1100" dirty="0"/>
              <a:t> type being </a:t>
            </a:r>
            <a:r>
              <a:rPr lang="en-US" sz="1100" dirty="0" smtClean="0"/>
              <a:t>present during </a:t>
            </a:r>
            <a:r>
              <a:rPr lang="en-US" sz="1100" dirty="0"/>
              <a:t>relatively colder periods and hibernating in the lower </a:t>
            </a:r>
            <a:r>
              <a:rPr lang="en-US" sz="1100" dirty="0" smtClean="0"/>
              <a:t>altitude cave</a:t>
            </a:r>
            <a:r>
              <a:rPr lang="en-US" sz="1100" dirty="0"/>
              <a:t>, and presenting a larger body mass consistent </a:t>
            </a:r>
            <a:r>
              <a:rPr lang="en-US" sz="1100" dirty="0" smtClean="0"/>
              <a:t>with Bergmann</a:t>
            </a:r>
            <a:r>
              <a:rPr lang="en-US" sz="1100" b="1" dirty="0" smtClean="0"/>
              <a:t>’</a:t>
            </a:r>
            <a:r>
              <a:rPr lang="en-US" sz="1100" dirty="0" smtClean="0"/>
              <a:t>s </a:t>
            </a:r>
            <a:r>
              <a:rPr lang="en-US" sz="1100" dirty="0"/>
              <a:t>rule, while the smaller </a:t>
            </a:r>
            <a:r>
              <a:rPr lang="en-US" sz="1100" dirty="0" err="1"/>
              <a:t>eremus</a:t>
            </a:r>
            <a:r>
              <a:rPr lang="en-US" sz="1100" dirty="0"/>
              <a:t> type being </a:t>
            </a:r>
            <a:r>
              <a:rPr lang="en-US" sz="1100" dirty="0" smtClean="0"/>
              <a:t>present during relatively warmer </a:t>
            </a:r>
            <a:r>
              <a:rPr lang="en-US" sz="1100" dirty="0"/>
              <a:t>periods and using the higher altitude </a:t>
            </a:r>
            <a:r>
              <a:rPr lang="en-US" sz="1100" dirty="0" smtClean="0"/>
              <a:t>cave as </a:t>
            </a:r>
            <a:r>
              <a:rPr lang="en-US" sz="1100" dirty="0"/>
              <a:t>a winter den</a:t>
            </a:r>
            <a:endParaRPr lang="en-US" sz="1100" dirty="0" smtClean="0"/>
          </a:p>
          <a:p>
            <a:endParaRPr lang="en-US" sz="1100" dirty="0" smtClean="0"/>
          </a:p>
          <a:p>
            <a:endParaRPr lang="en-US" sz="1100" dirty="0"/>
          </a:p>
        </p:txBody>
      </p:sp>
      <p:sp>
        <p:nvSpPr>
          <p:cNvPr id="7" name="TextBox 6"/>
          <p:cNvSpPr txBox="1"/>
          <p:nvPr/>
        </p:nvSpPr>
        <p:spPr>
          <a:xfrm>
            <a:off x="6225462" y="2101463"/>
            <a:ext cx="2131852" cy="1569660"/>
          </a:xfrm>
          <a:prstGeom prst="rect">
            <a:avLst/>
          </a:prstGeom>
          <a:noFill/>
        </p:spPr>
        <p:txBody>
          <a:bodyPr wrap="square" rtlCol="0">
            <a:spAutoFit/>
          </a:bodyPr>
          <a:lstStyle/>
          <a:p>
            <a:r>
              <a:rPr lang="en-US" sz="1200" dirty="0" smtClean="0"/>
              <a:t>Cave bear likely herbivorous, males and females hibernate</a:t>
            </a:r>
          </a:p>
          <a:p>
            <a:r>
              <a:rPr lang="en-US" sz="1200" dirty="0" smtClean="0"/>
              <a:t>unusually low 13C values</a:t>
            </a:r>
          </a:p>
          <a:p>
            <a:r>
              <a:rPr lang="en-US" sz="1200" dirty="0" smtClean="0"/>
              <a:t>Two different genetic types/species of cave bears (</a:t>
            </a:r>
            <a:r>
              <a:rPr lang="en-US" sz="1200" dirty="0" err="1" smtClean="0"/>
              <a:t>mt</a:t>
            </a:r>
            <a:r>
              <a:rPr lang="en-US" sz="1200" dirty="0" smtClean="0"/>
              <a:t> DNA)</a:t>
            </a:r>
          </a:p>
          <a:p>
            <a:r>
              <a:rPr lang="en-US" sz="1200" dirty="0" smtClean="0"/>
              <a:t>Two co-existing </a:t>
            </a:r>
            <a:r>
              <a:rPr lang="en-US" sz="1200" dirty="0" err="1" smtClean="0"/>
              <a:t>herbiovorous</a:t>
            </a:r>
            <a:r>
              <a:rPr lang="en-US" sz="1200" dirty="0" smtClean="0"/>
              <a:t> bears does not happen in modern times!</a:t>
            </a:r>
            <a:endParaRPr lang="en-US" sz="1200" dirty="0"/>
          </a:p>
        </p:txBody>
      </p:sp>
      <p:sp>
        <p:nvSpPr>
          <p:cNvPr id="9" name="TextBox 8"/>
          <p:cNvSpPr txBox="1"/>
          <p:nvPr/>
        </p:nvSpPr>
        <p:spPr>
          <a:xfrm>
            <a:off x="646360" y="2415467"/>
            <a:ext cx="1632908" cy="1031960"/>
          </a:xfrm>
          <a:prstGeom prst="rect">
            <a:avLst/>
          </a:prstGeom>
          <a:noFill/>
        </p:spPr>
        <p:txBody>
          <a:bodyPr wrap="square" rtlCol="0">
            <a:spAutoFit/>
          </a:bodyPr>
          <a:lstStyle/>
          <a:p>
            <a:r>
              <a:rPr lang="en-US" sz="1200" dirty="0" smtClean="0"/>
              <a:t>Implications for conserving modern large mammals in a period of global warming</a:t>
            </a:r>
            <a:endParaRPr lang="en-US" sz="1200" dirty="0"/>
          </a:p>
        </p:txBody>
      </p:sp>
    </p:spTree>
    <p:extLst>
      <p:ext uri="{BB962C8B-B14F-4D97-AF65-F5344CB8AC3E}">
        <p14:creationId xmlns:p14="http://schemas.microsoft.com/office/powerpoint/2010/main" val="1191509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3640</TotalTime>
  <Words>271</Words>
  <Application>Microsoft Macintosh PowerPoint</Application>
  <PresentationFormat>On-screen Show (4:3)</PresentationFormat>
  <Paragraphs>17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What is/are the research question(s)? Were all cave bears  herbivorous when they co-occurred?  When they lived together for significant periods, did they partition their ecological niches?  How flexible were the dietary habits of cave bears in relation to individual choices and phylogenetic affiliation?  Is there a link between the occurrence of different cave bear types and climatic fluctuations?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is/are the research question(s)?</dc:title>
  <dc:subject/>
  <dc:creator>Heather Lerner</dc:creator>
  <cp:keywords/>
  <dc:description/>
  <cp:lastModifiedBy>Heather Lerner</cp:lastModifiedBy>
  <cp:revision>18</cp:revision>
  <cp:lastPrinted>2014-11-14T14:11:48Z</cp:lastPrinted>
  <dcterms:created xsi:type="dcterms:W3CDTF">2014-01-09T19:41:11Z</dcterms:created>
  <dcterms:modified xsi:type="dcterms:W3CDTF">2014-11-20T14:40:53Z</dcterms:modified>
  <cp:category/>
</cp:coreProperties>
</file>