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2" d="100"/>
          <a:sy n="112" d="100"/>
        </p:scale>
        <p:origin x="-1512" y="-7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4A434E-1038-D147-861A-C02999284FDC}" type="datetimeFigureOut">
              <a:rPr lang="en-US" smtClean="0"/>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161094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A434E-1038-D147-861A-C02999284FDC}" type="datetimeFigureOut">
              <a:rPr lang="en-US" smtClean="0"/>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81889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A434E-1038-D147-861A-C02999284FDC}" type="datetimeFigureOut">
              <a:rPr lang="en-US" smtClean="0"/>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166556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A434E-1038-D147-861A-C02999284FDC}" type="datetimeFigureOut">
              <a:rPr lang="en-US" smtClean="0"/>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378777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A434E-1038-D147-861A-C02999284FDC}" type="datetimeFigureOut">
              <a:rPr lang="en-US" smtClean="0"/>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83976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4A434E-1038-D147-861A-C02999284FDC}" type="datetimeFigureOut">
              <a:rPr lang="en-US" smtClean="0"/>
              <a:t>11/19/14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81040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4A434E-1038-D147-861A-C02999284FDC}" type="datetimeFigureOut">
              <a:rPr lang="en-US" smtClean="0"/>
              <a:t>11/19/14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385953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4A434E-1038-D147-861A-C02999284FDC}" type="datetimeFigureOut">
              <a:rPr lang="en-US" smtClean="0"/>
              <a:t>11/19/14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395118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A434E-1038-D147-861A-C02999284FDC}" type="datetimeFigureOut">
              <a:rPr lang="en-US" smtClean="0"/>
              <a:t>11/19/14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15731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A434E-1038-D147-861A-C02999284FDC}" type="datetimeFigureOut">
              <a:rPr lang="en-US" smtClean="0"/>
              <a:t>11/19/14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78864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A434E-1038-D147-861A-C02999284FDC}" type="datetimeFigureOut">
              <a:rPr lang="en-US" smtClean="0"/>
              <a:t>11/19/14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1817333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A434E-1038-D147-861A-C02999284FDC}" type="datetimeFigureOut">
              <a:rPr lang="en-US" smtClean="0"/>
              <a:t>11/19/14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1D96C-B8D8-D744-A40F-1129BA684DE2}" type="slidenum">
              <a:rPr lang="en-US" smtClean="0"/>
              <a:t>‹#›</a:t>
            </a:fld>
            <a:endParaRPr lang="en-US"/>
          </a:p>
        </p:txBody>
      </p:sp>
    </p:spTree>
    <p:extLst>
      <p:ext uri="{BB962C8B-B14F-4D97-AF65-F5344CB8AC3E}">
        <p14:creationId xmlns:p14="http://schemas.microsoft.com/office/powerpoint/2010/main" val="2367321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1252" y="2130425"/>
            <a:ext cx="2941119" cy="2281126"/>
          </a:xfrm>
        </p:spPr>
        <p:txBody>
          <a:bodyPr anchor="t">
            <a:normAutofit fontScale="90000"/>
          </a:bodyPr>
          <a:lstStyle/>
          <a:p>
            <a:pPr algn="l"/>
            <a:r>
              <a:rPr lang="en-US" sz="1100" dirty="0" smtClean="0"/>
              <a:t>What is/are the research question(s)?</a:t>
            </a:r>
            <a:br>
              <a:rPr lang="en-US" sz="1100" dirty="0" smtClean="0"/>
            </a:br>
            <a:r>
              <a:rPr lang="en-US" sz="1100" dirty="0" smtClean="0"/>
              <a:t/>
            </a:r>
            <a:br>
              <a:rPr lang="en-US" sz="1100" dirty="0" smtClean="0"/>
            </a:br>
            <a:r>
              <a:rPr lang="en-US" sz="1100" b="1" dirty="0" smtClean="0"/>
              <a:t>HUMAN effect on OCEANIC (vs. near-shore) food webs/trophic levels using petrel and stable isotope over time frame including humans and not</a:t>
            </a:r>
            <a:br>
              <a:rPr lang="en-US" sz="1100" b="1" dirty="0" smtClean="0"/>
            </a:br>
            <a:r>
              <a:rPr lang="en-US" sz="1100" dirty="0" smtClean="0"/>
              <a:t>What is the foraging history of a generalist oceanic predator from pre-human to modern times (signature in collagen) and the spatial and seasonal variation in petrel foraging habits (from feathers). </a:t>
            </a:r>
            <a:br>
              <a:rPr lang="en-US" sz="1100" dirty="0" smtClean="0"/>
            </a:br>
            <a:r>
              <a:rPr lang="en-US" sz="1100" dirty="0" smtClean="0"/>
              <a:t>Has it changed with respect to anthropogenic alterations of the oceanic food web? </a:t>
            </a:r>
            <a:br>
              <a:rPr lang="en-US" sz="1100" dirty="0" smtClean="0"/>
            </a:br>
            <a:r>
              <a:rPr lang="en-US" sz="1100" dirty="0" smtClean="0"/>
              <a:t>Did prehistoric human-mediated seabird decline in the Pacific affect seabird foraging ecology?</a:t>
            </a:r>
            <a:endParaRPr lang="en-US" sz="1100" dirty="0"/>
          </a:p>
        </p:txBody>
      </p:sp>
      <p:sp>
        <p:nvSpPr>
          <p:cNvPr id="4" name="Rectangle 3"/>
          <p:cNvSpPr/>
          <p:nvPr/>
        </p:nvSpPr>
        <p:spPr>
          <a:xfrm>
            <a:off x="2991253" y="2130425"/>
            <a:ext cx="2999608" cy="2281126"/>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5990861" y="259029"/>
            <a:ext cx="2690456" cy="18713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90861" y="4411551"/>
            <a:ext cx="2690456" cy="207252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401062" y="259029"/>
            <a:ext cx="2590191" cy="18713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401062" y="4411551"/>
            <a:ext cx="2590191" cy="207252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991252" y="6484079"/>
            <a:ext cx="2986590" cy="307777"/>
          </a:xfrm>
          <a:prstGeom prst="rect">
            <a:avLst/>
          </a:prstGeom>
          <a:noFill/>
        </p:spPr>
        <p:txBody>
          <a:bodyPr wrap="none" rtlCol="0">
            <a:spAutoFit/>
          </a:bodyPr>
          <a:lstStyle/>
          <a:p>
            <a:pPr algn="ctr"/>
            <a:r>
              <a:rPr lang="en-US" sz="1400" dirty="0" smtClean="0"/>
              <a:t>What are the major research findings?</a:t>
            </a:r>
            <a:endParaRPr lang="en-US" sz="1400" dirty="0"/>
          </a:p>
        </p:txBody>
      </p:sp>
      <p:sp>
        <p:nvSpPr>
          <p:cNvPr id="14" name="TextBox 13"/>
          <p:cNvSpPr txBox="1"/>
          <p:nvPr/>
        </p:nvSpPr>
        <p:spPr>
          <a:xfrm>
            <a:off x="1614639" y="273788"/>
            <a:ext cx="6011970" cy="307777"/>
          </a:xfrm>
          <a:prstGeom prst="rect">
            <a:avLst/>
          </a:prstGeom>
          <a:noFill/>
        </p:spPr>
        <p:txBody>
          <a:bodyPr wrap="none" rtlCol="0">
            <a:spAutoFit/>
          </a:bodyPr>
          <a:lstStyle/>
          <a:p>
            <a:r>
              <a:rPr lang="en-US" sz="1400" dirty="0"/>
              <a:t>How were the </a:t>
            </a:r>
            <a:r>
              <a:rPr lang="en-US" sz="1400" b="1" dirty="0"/>
              <a:t>data gathered </a:t>
            </a:r>
            <a:r>
              <a:rPr lang="en-US" sz="1400" dirty="0"/>
              <a:t>and what </a:t>
            </a:r>
            <a:r>
              <a:rPr lang="en-US" sz="1400" b="1" dirty="0"/>
              <a:t>methods</a:t>
            </a:r>
            <a:r>
              <a:rPr lang="en-US" sz="1400" dirty="0"/>
              <a:t> are used to </a:t>
            </a:r>
            <a:r>
              <a:rPr lang="en-US" sz="1400" b="1" dirty="0"/>
              <a:t>analyze</a:t>
            </a:r>
            <a:r>
              <a:rPr lang="en-US" sz="1400" dirty="0"/>
              <a:t> the data?</a:t>
            </a:r>
          </a:p>
        </p:txBody>
      </p:sp>
      <p:sp>
        <p:nvSpPr>
          <p:cNvPr id="18" name="TextBox 17"/>
          <p:cNvSpPr txBox="1"/>
          <p:nvPr/>
        </p:nvSpPr>
        <p:spPr>
          <a:xfrm>
            <a:off x="930709" y="95688"/>
            <a:ext cx="5948463" cy="246221"/>
          </a:xfrm>
          <a:prstGeom prst="rect">
            <a:avLst/>
          </a:prstGeom>
          <a:noFill/>
        </p:spPr>
        <p:txBody>
          <a:bodyPr wrap="none" rtlCol="0">
            <a:spAutoFit/>
          </a:bodyPr>
          <a:lstStyle/>
          <a:p>
            <a:r>
              <a:rPr lang="en-US" sz="1000" dirty="0" smtClean="0"/>
              <a:t>Name: _____________________________      Team:_________   Paper Author (Year): Wiley et al. PETREL 2013</a:t>
            </a:r>
            <a:endParaRPr lang="en-US" sz="1000" dirty="0"/>
          </a:p>
        </p:txBody>
      </p:sp>
      <p:sp>
        <p:nvSpPr>
          <p:cNvPr id="15" name="TextBox 14"/>
          <p:cNvSpPr txBox="1"/>
          <p:nvPr/>
        </p:nvSpPr>
        <p:spPr>
          <a:xfrm rot="5400000">
            <a:off x="6070755" y="3161285"/>
            <a:ext cx="5589341" cy="307777"/>
          </a:xfrm>
          <a:prstGeom prst="rect">
            <a:avLst/>
          </a:prstGeom>
          <a:noFill/>
        </p:spPr>
        <p:txBody>
          <a:bodyPr wrap="none" rtlCol="0">
            <a:spAutoFit/>
          </a:bodyPr>
          <a:lstStyle/>
          <a:p>
            <a:r>
              <a:rPr lang="en-US" sz="1400" dirty="0" smtClean="0"/>
              <a:t>What previous work led to this </a:t>
            </a:r>
            <a:r>
              <a:rPr lang="en-US" sz="1400" dirty="0"/>
              <a:t>study and what </a:t>
            </a:r>
            <a:r>
              <a:rPr lang="en-US" sz="1400" dirty="0" smtClean="0"/>
              <a:t>are the gaps </a:t>
            </a:r>
            <a:r>
              <a:rPr lang="en-US" sz="1400" dirty="0"/>
              <a:t>in knowledge?</a:t>
            </a:r>
          </a:p>
        </p:txBody>
      </p:sp>
      <p:sp>
        <p:nvSpPr>
          <p:cNvPr id="19" name="TextBox 18"/>
          <p:cNvSpPr txBox="1"/>
          <p:nvPr/>
        </p:nvSpPr>
        <p:spPr>
          <a:xfrm rot="16200000">
            <a:off x="-1327405" y="2988720"/>
            <a:ext cx="3021743" cy="307777"/>
          </a:xfrm>
          <a:prstGeom prst="rect">
            <a:avLst/>
          </a:prstGeom>
          <a:noFill/>
        </p:spPr>
        <p:txBody>
          <a:bodyPr wrap="none" rtlCol="0">
            <a:spAutoFit/>
          </a:bodyPr>
          <a:lstStyle/>
          <a:p>
            <a:r>
              <a:rPr lang="en-US" sz="1400" dirty="0" smtClean="0"/>
              <a:t>Why is this research broadly </a:t>
            </a:r>
            <a:r>
              <a:rPr lang="en-US" sz="1400" smtClean="0"/>
              <a:t>important </a:t>
            </a:r>
            <a:endParaRPr lang="en-US" sz="1400" dirty="0"/>
          </a:p>
        </p:txBody>
      </p:sp>
      <p:sp>
        <p:nvSpPr>
          <p:cNvPr id="3" name="TextBox 2"/>
          <p:cNvSpPr txBox="1"/>
          <p:nvPr/>
        </p:nvSpPr>
        <p:spPr>
          <a:xfrm>
            <a:off x="1614639" y="546415"/>
            <a:ext cx="184666" cy="646331"/>
          </a:xfrm>
          <a:prstGeom prst="rect">
            <a:avLst/>
          </a:prstGeom>
          <a:noFill/>
        </p:spPr>
        <p:txBody>
          <a:bodyPr wrap="none" rtlCol="0">
            <a:spAutoFit/>
          </a:bodyPr>
          <a:lstStyle/>
          <a:p>
            <a:endParaRPr lang="en-US" dirty="0"/>
          </a:p>
          <a:p>
            <a:endParaRPr lang="en-US" dirty="0" smtClean="0"/>
          </a:p>
        </p:txBody>
      </p:sp>
      <p:sp>
        <p:nvSpPr>
          <p:cNvPr id="5" name="TextBox 4"/>
          <p:cNvSpPr txBox="1"/>
          <p:nvPr/>
        </p:nvSpPr>
        <p:spPr>
          <a:xfrm>
            <a:off x="2057907" y="4837475"/>
            <a:ext cx="5210800" cy="1954381"/>
          </a:xfrm>
          <a:prstGeom prst="rect">
            <a:avLst/>
          </a:prstGeom>
          <a:noFill/>
        </p:spPr>
        <p:txBody>
          <a:bodyPr wrap="square" rtlCol="0">
            <a:spAutoFit/>
          </a:bodyPr>
          <a:lstStyle/>
          <a:p>
            <a:pPr marL="171450" indent="-171450">
              <a:buFont typeface="Arial"/>
              <a:buChar char="•"/>
            </a:pPr>
            <a:r>
              <a:rPr lang="en-US" sz="1100" dirty="0" smtClean="0"/>
              <a:t>3000 </a:t>
            </a:r>
            <a:r>
              <a:rPr lang="en-US" sz="1100" dirty="0" err="1" smtClean="0"/>
              <a:t>yr</a:t>
            </a:r>
            <a:r>
              <a:rPr lang="en-US" sz="1100" dirty="0" smtClean="0"/>
              <a:t> dietary </a:t>
            </a:r>
            <a:r>
              <a:rPr lang="en-US" sz="1100" dirty="0" err="1" smtClean="0"/>
              <a:t>statis</a:t>
            </a:r>
            <a:endParaRPr lang="en-US" sz="1100" dirty="0"/>
          </a:p>
          <a:p>
            <a:pPr marL="171450" indent="-171450">
              <a:buFont typeface="Arial"/>
              <a:buChar char="•"/>
            </a:pPr>
            <a:r>
              <a:rPr lang="en-US" sz="1100" dirty="0" smtClean="0"/>
              <a:t>decline of 1.8 per mil in 15N over past 100 years (i.e. trophic decline)</a:t>
            </a:r>
            <a:r>
              <a:rPr lang="en-US" sz="1100" smtClean="0"/>
              <a:t>,  unprecedented </a:t>
            </a:r>
            <a:r>
              <a:rPr lang="en-US" sz="1100" dirty="0" smtClean="0"/>
              <a:t>in the last 4,000 </a:t>
            </a:r>
            <a:r>
              <a:rPr lang="en-US" sz="1100" dirty="0" err="1" smtClean="0"/>
              <a:t>yrs</a:t>
            </a:r>
            <a:endParaRPr lang="en-US" sz="1100" dirty="0" smtClean="0"/>
          </a:p>
          <a:p>
            <a:pPr marL="628650" lvl="1" indent="-171450">
              <a:buFont typeface="Arial"/>
              <a:buChar char="•"/>
            </a:pPr>
            <a:r>
              <a:rPr lang="en-US" sz="1100" dirty="0" smtClean="0"/>
              <a:t>Specifically, a decline of ½, 4/5 and 2/3of a trophic level for pops on Maui, Lanai and Hawaii</a:t>
            </a:r>
          </a:p>
          <a:p>
            <a:pPr marL="171450" indent="-171450">
              <a:buFont typeface="Arial"/>
              <a:buChar char="•"/>
            </a:pPr>
            <a:r>
              <a:rPr lang="en-US" sz="1100" dirty="0" smtClean="0"/>
              <a:t>increase in similarity of isotopic values among petrel pops—</a:t>
            </a:r>
            <a:r>
              <a:rPr lang="en-US" sz="1100" dirty="0" err="1" smtClean="0"/>
              <a:t>supportsa</a:t>
            </a:r>
            <a:r>
              <a:rPr lang="en-US" sz="1100" dirty="0" smtClean="0"/>
              <a:t> decrease </a:t>
            </a:r>
            <a:r>
              <a:rPr lang="en-US" sz="1100" dirty="0"/>
              <a:t>in foraging </a:t>
            </a:r>
            <a:r>
              <a:rPr lang="en-US" sz="1100" dirty="0" smtClean="0"/>
              <a:t>segregation</a:t>
            </a:r>
          </a:p>
          <a:p>
            <a:pPr marL="171450" indent="-171450">
              <a:buFont typeface="Arial"/>
              <a:buChar char="•"/>
            </a:pPr>
            <a:r>
              <a:rPr lang="en-US" sz="1100" dirty="0" smtClean="0"/>
              <a:t>Interpretation: indirect effects of fishing on marine food webs extend beyond near-shore regions, reaching tropical and temperate oceanic waters</a:t>
            </a:r>
          </a:p>
          <a:p>
            <a:pPr marL="171450" indent="-171450">
              <a:buFont typeface="Arial"/>
              <a:buChar char="•"/>
            </a:pPr>
            <a:endParaRPr lang="en-US" sz="1100" dirty="0" smtClean="0"/>
          </a:p>
          <a:p>
            <a:endParaRPr lang="en-US" sz="1100" dirty="0"/>
          </a:p>
        </p:txBody>
      </p:sp>
      <p:sp>
        <p:nvSpPr>
          <p:cNvPr id="7" name="TextBox 6"/>
          <p:cNvSpPr txBox="1"/>
          <p:nvPr/>
        </p:nvSpPr>
        <p:spPr>
          <a:xfrm rot="16200000">
            <a:off x="-1679678" y="3067280"/>
            <a:ext cx="4759109" cy="461665"/>
          </a:xfrm>
          <a:prstGeom prst="rect">
            <a:avLst/>
          </a:prstGeom>
          <a:noFill/>
        </p:spPr>
        <p:txBody>
          <a:bodyPr wrap="square" rtlCol="0">
            <a:spAutoFit/>
          </a:bodyPr>
          <a:lstStyle/>
          <a:p>
            <a:r>
              <a:rPr lang="en-US" sz="1200" dirty="0" smtClean="0"/>
              <a:t>Understanding and mitigating widespread shifts in prey availability may be critical to conserving marine predators</a:t>
            </a:r>
            <a:endParaRPr lang="en-US" sz="1200" dirty="0"/>
          </a:p>
        </p:txBody>
      </p:sp>
      <p:sp>
        <p:nvSpPr>
          <p:cNvPr id="9" name="TextBox 8"/>
          <p:cNvSpPr txBox="1"/>
          <p:nvPr/>
        </p:nvSpPr>
        <p:spPr>
          <a:xfrm>
            <a:off x="6180102" y="1893817"/>
            <a:ext cx="2279267" cy="1569660"/>
          </a:xfrm>
          <a:prstGeom prst="rect">
            <a:avLst/>
          </a:prstGeom>
          <a:noFill/>
        </p:spPr>
        <p:txBody>
          <a:bodyPr wrap="square" rtlCol="0">
            <a:spAutoFit/>
          </a:bodyPr>
          <a:lstStyle/>
          <a:p>
            <a:pPr marL="171450" indent="-171450">
              <a:buFont typeface="Arial"/>
              <a:buChar char="•"/>
            </a:pPr>
            <a:r>
              <a:rPr lang="en-US" sz="1200" dirty="0" smtClean="0"/>
              <a:t>Difficult to asses extent of human impacts beyond continental shelves</a:t>
            </a:r>
          </a:p>
          <a:p>
            <a:pPr marL="171450" indent="-171450">
              <a:buFont typeface="Arial"/>
              <a:buChar char="•"/>
            </a:pPr>
            <a:r>
              <a:rPr lang="en-US" sz="1200" dirty="0" smtClean="0"/>
              <a:t>Don’t have a record of </a:t>
            </a:r>
            <a:r>
              <a:rPr lang="en-US" sz="1200" dirty="0" err="1" smtClean="0"/>
              <a:t>prehuman</a:t>
            </a:r>
            <a:r>
              <a:rPr lang="en-US" sz="1200" dirty="0" smtClean="0"/>
              <a:t> conditions, few surveys predate 1950</a:t>
            </a:r>
          </a:p>
          <a:p>
            <a:pPr marL="171450" indent="-171450">
              <a:buFont typeface="Arial"/>
              <a:buChar char="•"/>
            </a:pPr>
            <a:r>
              <a:rPr lang="en-US" sz="1200" dirty="0" smtClean="0"/>
              <a:t>Seabirds are sentinels of their food webs</a:t>
            </a:r>
            <a:endParaRPr lang="en-US" sz="1200" dirty="0"/>
          </a:p>
        </p:txBody>
      </p:sp>
      <p:sp>
        <p:nvSpPr>
          <p:cNvPr id="11" name="TextBox 10"/>
          <p:cNvSpPr txBox="1"/>
          <p:nvPr/>
        </p:nvSpPr>
        <p:spPr>
          <a:xfrm>
            <a:off x="1799305" y="641559"/>
            <a:ext cx="6093986" cy="646331"/>
          </a:xfrm>
          <a:prstGeom prst="rect">
            <a:avLst/>
          </a:prstGeom>
          <a:noFill/>
        </p:spPr>
        <p:txBody>
          <a:bodyPr wrap="square" rtlCol="0">
            <a:spAutoFit/>
          </a:bodyPr>
          <a:lstStyle/>
          <a:p>
            <a:r>
              <a:rPr lang="en-US" sz="1200" dirty="0" smtClean="0"/>
              <a:t>Data: the Carbon and Nitrogen </a:t>
            </a:r>
            <a:r>
              <a:rPr lang="en-US" sz="1200" dirty="0"/>
              <a:t>isotopic composition of collagen and modern flight </a:t>
            </a:r>
            <a:r>
              <a:rPr lang="en-US" sz="1200" dirty="0" smtClean="0"/>
              <a:t>feathers, map sample locations, radio </a:t>
            </a:r>
            <a:r>
              <a:rPr lang="en-US" sz="1200" smtClean="0"/>
              <a:t>carbon dating</a:t>
            </a:r>
            <a:endParaRPr lang="en-US" sz="1200" dirty="0" smtClean="0"/>
          </a:p>
          <a:p>
            <a:r>
              <a:rPr lang="en-US" sz="1200" dirty="0" smtClean="0"/>
              <a:t>Analysis: ANOVA, </a:t>
            </a:r>
            <a:r>
              <a:rPr lang="en-US" sz="1200" dirty="0" err="1" smtClean="0"/>
              <a:t>Tukeytest</a:t>
            </a:r>
            <a:r>
              <a:rPr lang="en-US" sz="1200" dirty="0" smtClean="0"/>
              <a:t> </a:t>
            </a:r>
            <a:endParaRPr lang="en-US" sz="1200" dirty="0"/>
          </a:p>
        </p:txBody>
      </p:sp>
    </p:spTree>
    <p:extLst>
      <p:ext uri="{BB962C8B-B14F-4D97-AF65-F5344CB8AC3E}">
        <p14:creationId xmlns:p14="http://schemas.microsoft.com/office/powerpoint/2010/main" val="119150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4982</TotalTime>
  <Words>234</Words>
  <Application>Microsoft Macintosh PowerPoint</Application>
  <PresentationFormat>On-screen Show (4:3)</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What is/are the research question(s)?  HUMAN effect on OCEANIC (vs. near-shore) food webs/trophic levels using petrel and stable isotope over time frame including humans and not What is the foraging history of a generalist oceanic predator from pre-human to modern times (signature in collagen) and the spatial and seasonal variation in petrel foraging habits (from feathers).  Has it changed with respect to anthropogenic alterations of the oceanic food web?  Did prehistoric human-mediated seabird decline in the Pacific affect seabird foraging ecology?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is/are the research question(s)?</dc:title>
  <dc:subject/>
  <dc:creator>Heather Lerner</dc:creator>
  <cp:keywords/>
  <dc:description/>
  <cp:lastModifiedBy>Heather Lerner</cp:lastModifiedBy>
  <cp:revision>25</cp:revision>
  <cp:lastPrinted>2014-11-20T14:05:24Z</cp:lastPrinted>
  <dcterms:created xsi:type="dcterms:W3CDTF">2014-01-09T19:41:11Z</dcterms:created>
  <dcterms:modified xsi:type="dcterms:W3CDTF">2014-11-20T14:37:00Z</dcterms:modified>
  <cp:category/>
</cp:coreProperties>
</file>