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8" r:id="rId5"/>
    <p:sldId id="266" r:id="rId6"/>
    <p:sldId id="261" r:id="rId7"/>
    <p:sldId id="271" r:id="rId8"/>
    <p:sldId id="262" r:id="rId9"/>
    <p:sldId id="272" r:id="rId10"/>
    <p:sldId id="259" r:id="rId11"/>
    <p:sldId id="260" r:id="rId12"/>
    <p:sldId id="273" r:id="rId13"/>
    <p:sldId id="274" r:id="rId14"/>
    <p:sldId id="275" r:id="rId15"/>
    <p:sldId id="263" r:id="rId16"/>
    <p:sldId id="264" r:id="rId17"/>
    <p:sldId id="265" r:id="rId18"/>
  </p:sldIdLst>
  <p:sldSz cx="12192000" cy="6858000"/>
  <p:notesSz cx="6858000" cy="9144000"/>
  <p:defaultTextStyle>
    <a:defPPr>
      <a:defRPr lang="sma-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5226" autoAdjust="0"/>
  </p:normalViewPr>
  <p:slideViewPr>
    <p:cSldViewPr snapToGrid="0">
      <p:cViewPr>
        <p:scale>
          <a:sx n="99" d="100"/>
          <a:sy n="99" d="100"/>
        </p:scale>
        <p:origin x="-448"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ma-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2FCC-A418-4E83-8840-3F60AC0C560B}" type="datetimeFigureOut">
              <a:rPr lang="sma-NO" smtClean="0"/>
              <a:t>5/3/21</a:t>
            </a:fld>
            <a:endParaRPr lang="sma-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ma-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ma-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373B8-36CB-47B6-8449-2BD02822492B}" type="slidenum">
              <a:rPr lang="sma-NO" smtClean="0"/>
              <a:t>‹#›</a:t>
            </a:fld>
            <a:endParaRPr lang="sma-NO"/>
          </a:p>
        </p:txBody>
      </p:sp>
    </p:spTree>
    <p:extLst>
      <p:ext uri="{BB962C8B-B14F-4D97-AF65-F5344CB8AC3E}">
        <p14:creationId xmlns:p14="http://schemas.microsoft.com/office/powerpoint/2010/main" val="80545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vehicle based approach, vehicles’ different parameters; acceleration, wheel angle etc. are monitored to detect driver attention. But this method is time consuming and not suitable for real-time application. </a:t>
            </a:r>
            <a:br>
              <a:rPr lang="en-GB" dirty="0"/>
            </a:br>
            <a:br>
              <a:rPr lang="en-GB" dirty="0"/>
            </a:br>
            <a:r>
              <a:rPr lang="en-GB" dirty="0"/>
              <a:t>In the second approach, different psychological parameters are measured by using wearable sensors. Common types of psychological signal that are used for driver drowsiness system are Electrooculography (EOG), Electroencephalogram (EEG), Electromyography (EMG) etc [4]. This signal based approach is quite accurate but the main problem is that to collect the data, driver has to wear some head bands or other sensor. But often, these wearable sensors make driver uncomfortable and it has a negative effect on the driver.</a:t>
            </a:r>
            <a:br>
              <a:rPr lang="en-GB" dirty="0"/>
            </a:br>
            <a:br>
              <a:rPr lang="en-GB" dirty="0"/>
            </a:br>
            <a:r>
              <a:rPr lang="en-GB" dirty="0"/>
              <a:t>The facial feature based approach uses visual features like eye or mouth region for drowsiness detection. This method has become very popular because of its potentiality and advantages. In this approach, drivers do not need to wear any sensors and it works in real-time. Another cue, head pose is also a major indicator of driver attention</a:t>
            </a:r>
            <a:endParaRPr lang="sma-NO" dirty="0"/>
          </a:p>
        </p:txBody>
      </p:sp>
      <p:sp>
        <p:nvSpPr>
          <p:cNvPr id="4" name="Slide Number Placeholder 3"/>
          <p:cNvSpPr>
            <a:spLocks noGrp="1"/>
          </p:cNvSpPr>
          <p:nvPr>
            <p:ph type="sldNum" sz="quarter" idx="5"/>
          </p:nvPr>
        </p:nvSpPr>
        <p:spPr/>
        <p:txBody>
          <a:bodyPr/>
          <a:lstStyle/>
          <a:p>
            <a:fld id="{A2E373B8-36CB-47B6-8449-2BD02822492B}" type="slidenum">
              <a:rPr lang="sma-NO" smtClean="0"/>
              <a:t>5</a:t>
            </a:fld>
            <a:endParaRPr lang="sma-NO"/>
          </a:p>
        </p:txBody>
      </p:sp>
    </p:spTree>
    <p:extLst>
      <p:ext uri="{BB962C8B-B14F-4D97-AF65-F5344CB8AC3E}">
        <p14:creationId xmlns:p14="http://schemas.microsoft.com/office/powerpoint/2010/main" val="3499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B5A7-AC33-4178-8A25-1D0BE67BD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ma-NO"/>
          </a:p>
        </p:txBody>
      </p:sp>
      <p:sp>
        <p:nvSpPr>
          <p:cNvPr id="3" name="Subtitle 2">
            <a:extLst>
              <a:ext uri="{FF2B5EF4-FFF2-40B4-BE49-F238E27FC236}">
                <a16:creationId xmlns:a16="http://schemas.microsoft.com/office/drawing/2014/main" id="{AA996E8A-240E-4DF6-9ED8-EDBFDE6A3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ma-NO"/>
          </a:p>
        </p:txBody>
      </p:sp>
      <p:sp>
        <p:nvSpPr>
          <p:cNvPr id="4" name="Date Placeholder 3">
            <a:extLst>
              <a:ext uri="{FF2B5EF4-FFF2-40B4-BE49-F238E27FC236}">
                <a16:creationId xmlns:a16="http://schemas.microsoft.com/office/drawing/2014/main" id="{67CE8EB5-2A9C-431E-8959-944948534538}"/>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F29468B6-0137-48F3-944E-384EE845BA0F}"/>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9468B6F0-6E7D-49CC-8841-D14E49FC0B2D}"/>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43548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97AA-81A9-4004-9469-1BC9420C99EE}"/>
              </a:ext>
            </a:extLst>
          </p:cNvPr>
          <p:cNvSpPr>
            <a:spLocks noGrp="1"/>
          </p:cNvSpPr>
          <p:nvPr>
            <p:ph type="title"/>
          </p:nvPr>
        </p:nvSpPr>
        <p:spPr/>
        <p:txBody>
          <a:bodyPr/>
          <a:lstStyle/>
          <a:p>
            <a:r>
              <a:rPr lang="en-US"/>
              <a:t>Click to edit Master title style</a:t>
            </a:r>
            <a:endParaRPr lang="sma-NO"/>
          </a:p>
        </p:txBody>
      </p:sp>
      <p:sp>
        <p:nvSpPr>
          <p:cNvPr id="3" name="Vertical Text Placeholder 2">
            <a:extLst>
              <a:ext uri="{FF2B5EF4-FFF2-40B4-BE49-F238E27FC236}">
                <a16:creationId xmlns:a16="http://schemas.microsoft.com/office/drawing/2014/main" id="{47AC33B9-5E3F-4220-B9EB-51B11B7D5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FB3F434C-E5AA-4CD9-88F8-927FA5E1C2C6}"/>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B50741D6-B58F-4F04-A4EF-7CD65D5C6DF2}"/>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F0E6EE9F-5C13-4E53-8020-6338082077F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82837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C5A84-0548-4E58-8C1B-015CB16E0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ma-NO"/>
          </a:p>
        </p:txBody>
      </p:sp>
      <p:sp>
        <p:nvSpPr>
          <p:cNvPr id="3" name="Vertical Text Placeholder 2">
            <a:extLst>
              <a:ext uri="{FF2B5EF4-FFF2-40B4-BE49-F238E27FC236}">
                <a16:creationId xmlns:a16="http://schemas.microsoft.com/office/drawing/2014/main" id="{6316A211-B150-4CC3-8D4B-E649714887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EB1CE2BD-057E-4106-A04D-2ED859C553B6}"/>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36EAE08C-21E3-4FC1-BB84-A54CBA20A974}"/>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36EAEE50-FA82-45A1-B7D2-589C80BE7D8D}"/>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86959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BD1-CACA-4B45-9026-74C349ABC797}"/>
              </a:ext>
            </a:extLst>
          </p:cNvPr>
          <p:cNvSpPr>
            <a:spLocks noGrp="1"/>
          </p:cNvSpPr>
          <p:nvPr>
            <p:ph type="title"/>
          </p:nvPr>
        </p:nvSpPr>
        <p:spPr/>
        <p:txBody>
          <a:bodyPr/>
          <a:lstStyle/>
          <a:p>
            <a:r>
              <a:rPr lang="en-US"/>
              <a:t>Click to edit Master title style</a:t>
            </a:r>
            <a:endParaRPr lang="sma-NO"/>
          </a:p>
        </p:txBody>
      </p:sp>
      <p:sp>
        <p:nvSpPr>
          <p:cNvPr id="3" name="Content Placeholder 2">
            <a:extLst>
              <a:ext uri="{FF2B5EF4-FFF2-40B4-BE49-F238E27FC236}">
                <a16:creationId xmlns:a16="http://schemas.microsoft.com/office/drawing/2014/main" id="{780BE9CB-2190-472C-A1F8-0C00D8344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357137D0-595B-40D6-BC3C-BB7594B42F86}"/>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73CDADBC-1BB5-4457-A459-E9F48499C9CC}"/>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65FEA343-D5B1-4997-9F15-FCA4441186BC}"/>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84987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A08-1458-4EF1-8926-F6E01FEAFB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ma-NO"/>
          </a:p>
        </p:txBody>
      </p:sp>
      <p:sp>
        <p:nvSpPr>
          <p:cNvPr id="3" name="Text Placeholder 2">
            <a:extLst>
              <a:ext uri="{FF2B5EF4-FFF2-40B4-BE49-F238E27FC236}">
                <a16:creationId xmlns:a16="http://schemas.microsoft.com/office/drawing/2014/main" id="{1C168363-FC15-4150-B6F5-20C0C11B4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5DF37-E271-4235-ABF2-BB7536B3A25B}"/>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BB9130EE-56B2-4F5B-9B54-C7D9D848FD98}"/>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7A4AB381-7555-4389-B079-5132D5B357E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00188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FBD5-A659-4D14-A266-C5CFA003F124}"/>
              </a:ext>
            </a:extLst>
          </p:cNvPr>
          <p:cNvSpPr>
            <a:spLocks noGrp="1"/>
          </p:cNvSpPr>
          <p:nvPr>
            <p:ph type="title"/>
          </p:nvPr>
        </p:nvSpPr>
        <p:spPr/>
        <p:txBody>
          <a:bodyPr/>
          <a:lstStyle/>
          <a:p>
            <a:r>
              <a:rPr lang="en-US"/>
              <a:t>Click to edit Master title style</a:t>
            </a:r>
            <a:endParaRPr lang="sma-NO"/>
          </a:p>
        </p:txBody>
      </p:sp>
      <p:sp>
        <p:nvSpPr>
          <p:cNvPr id="3" name="Content Placeholder 2">
            <a:extLst>
              <a:ext uri="{FF2B5EF4-FFF2-40B4-BE49-F238E27FC236}">
                <a16:creationId xmlns:a16="http://schemas.microsoft.com/office/drawing/2014/main" id="{DE0D77F1-735F-4763-BCEF-8DE9FC2D2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Content Placeholder 3">
            <a:extLst>
              <a:ext uri="{FF2B5EF4-FFF2-40B4-BE49-F238E27FC236}">
                <a16:creationId xmlns:a16="http://schemas.microsoft.com/office/drawing/2014/main" id="{73808CE6-560A-4E23-9D3C-A3A1E84B7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5" name="Date Placeholder 4">
            <a:extLst>
              <a:ext uri="{FF2B5EF4-FFF2-40B4-BE49-F238E27FC236}">
                <a16:creationId xmlns:a16="http://schemas.microsoft.com/office/drawing/2014/main" id="{F356E5CA-ED6A-4DF1-863B-F7FBE33B8F6C}"/>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6" name="Footer Placeholder 5">
            <a:extLst>
              <a:ext uri="{FF2B5EF4-FFF2-40B4-BE49-F238E27FC236}">
                <a16:creationId xmlns:a16="http://schemas.microsoft.com/office/drawing/2014/main" id="{D254BFDA-BEB5-40CB-BB58-E777130A8128}"/>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63843B7E-F5AA-46A5-9595-E2E412AED85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53670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76FD-5573-461E-B8CB-E3B067FFF19F}"/>
              </a:ext>
            </a:extLst>
          </p:cNvPr>
          <p:cNvSpPr>
            <a:spLocks noGrp="1"/>
          </p:cNvSpPr>
          <p:nvPr>
            <p:ph type="title"/>
          </p:nvPr>
        </p:nvSpPr>
        <p:spPr>
          <a:xfrm>
            <a:off x="839788" y="365125"/>
            <a:ext cx="10515600" cy="1325563"/>
          </a:xfrm>
        </p:spPr>
        <p:txBody>
          <a:bodyPr/>
          <a:lstStyle/>
          <a:p>
            <a:r>
              <a:rPr lang="en-US"/>
              <a:t>Click to edit Master title style</a:t>
            </a:r>
            <a:endParaRPr lang="sma-NO"/>
          </a:p>
        </p:txBody>
      </p:sp>
      <p:sp>
        <p:nvSpPr>
          <p:cNvPr id="3" name="Text Placeholder 2">
            <a:extLst>
              <a:ext uri="{FF2B5EF4-FFF2-40B4-BE49-F238E27FC236}">
                <a16:creationId xmlns:a16="http://schemas.microsoft.com/office/drawing/2014/main" id="{98F901DE-7B87-4653-8049-A0E6F3FCE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D06D2-9B2B-472A-B3D0-5C226B173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5" name="Text Placeholder 4">
            <a:extLst>
              <a:ext uri="{FF2B5EF4-FFF2-40B4-BE49-F238E27FC236}">
                <a16:creationId xmlns:a16="http://schemas.microsoft.com/office/drawing/2014/main" id="{59CADE0A-0219-45B7-A9AC-14A3CED80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60C34-9EB6-4167-9A6A-4412C9CEE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7" name="Date Placeholder 6">
            <a:extLst>
              <a:ext uri="{FF2B5EF4-FFF2-40B4-BE49-F238E27FC236}">
                <a16:creationId xmlns:a16="http://schemas.microsoft.com/office/drawing/2014/main" id="{F9906CFD-9161-4B23-B161-8F1FED31B3CE}"/>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8" name="Footer Placeholder 7">
            <a:extLst>
              <a:ext uri="{FF2B5EF4-FFF2-40B4-BE49-F238E27FC236}">
                <a16:creationId xmlns:a16="http://schemas.microsoft.com/office/drawing/2014/main" id="{9B4A3356-A6BB-4BAF-BCF7-F8DBA5379CF7}"/>
              </a:ext>
            </a:extLst>
          </p:cNvPr>
          <p:cNvSpPr>
            <a:spLocks noGrp="1"/>
          </p:cNvSpPr>
          <p:nvPr>
            <p:ph type="ftr" sz="quarter" idx="11"/>
          </p:nvPr>
        </p:nvSpPr>
        <p:spPr/>
        <p:txBody>
          <a:bodyPr/>
          <a:lstStyle/>
          <a:p>
            <a:endParaRPr lang="sma-NO"/>
          </a:p>
        </p:txBody>
      </p:sp>
      <p:sp>
        <p:nvSpPr>
          <p:cNvPr id="9" name="Slide Number Placeholder 8">
            <a:extLst>
              <a:ext uri="{FF2B5EF4-FFF2-40B4-BE49-F238E27FC236}">
                <a16:creationId xmlns:a16="http://schemas.microsoft.com/office/drawing/2014/main" id="{E27EB1E7-7D8C-4A24-912D-9118F8BBB44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61302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8C77-43B6-41F5-9E00-75151F8DFB00}"/>
              </a:ext>
            </a:extLst>
          </p:cNvPr>
          <p:cNvSpPr>
            <a:spLocks noGrp="1"/>
          </p:cNvSpPr>
          <p:nvPr>
            <p:ph type="title"/>
          </p:nvPr>
        </p:nvSpPr>
        <p:spPr/>
        <p:txBody>
          <a:bodyPr/>
          <a:lstStyle/>
          <a:p>
            <a:r>
              <a:rPr lang="en-US"/>
              <a:t>Click to edit Master title style</a:t>
            </a:r>
            <a:endParaRPr lang="sma-NO"/>
          </a:p>
        </p:txBody>
      </p:sp>
      <p:sp>
        <p:nvSpPr>
          <p:cNvPr id="3" name="Date Placeholder 2">
            <a:extLst>
              <a:ext uri="{FF2B5EF4-FFF2-40B4-BE49-F238E27FC236}">
                <a16:creationId xmlns:a16="http://schemas.microsoft.com/office/drawing/2014/main" id="{DC6AB83C-2AC0-409F-BBAC-C3482E173C1F}"/>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4" name="Footer Placeholder 3">
            <a:extLst>
              <a:ext uri="{FF2B5EF4-FFF2-40B4-BE49-F238E27FC236}">
                <a16:creationId xmlns:a16="http://schemas.microsoft.com/office/drawing/2014/main" id="{EECBAF7F-5E1C-4798-A252-BC2E4B1C6BAC}"/>
              </a:ext>
            </a:extLst>
          </p:cNvPr>
          <p:cNvSpPr>
            <a:spLocks noGrp="1"/>
          </p:cNvSpPr>
          <p:nvPr>
            <p:ph type="ftr" sz="quarter" idx="11"/>
          </p:nvPr>
        </p:nvSpPr>
        <p:spPr/>
        <p:txBody>
          <a:bodyPr/>
          <a:lstStyle/>
          <a:p>
            <a:endParaRPr lang="sma-NO"/>
          </a:p>
        </p:txBody>
      </p:sp>
      <p:sp>
        <p:nvSpPr>
          <p:cNvPr id="5" name="Slide Number Placeholder 4">
            <a:extLst>
              <a:ext uri="{FF2B5EF4-FFF2-40B4-BE49-F238E27FC236}">
                <a16:creationId xmlns:a16="http://schemas.microsoft.com/office/drawing/2014/main" id="{CF434CE5-FA20-44F2-9E68-0E53944DC72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86191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1141B-D67C-4426-9218-7AB86AE79F9F}"/>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3" name="Footer Placeholder 2">
            <a:extLst>
              <a:ext uri="{FF2B5EF4-FFF2-40B4-BE49-F238E27FC236}">
                <a16:creationId xmlns:a16="http://schemas.microsoft.com/office/drawing/2014/main" id="{67EC1B8E-9BFB-4686-A4B4-6F5F6E62622D}"/>
              </a:ext>
            </a:extLst>
          </p:cNvPr>
          <p:cNvSpPr>
            <a:spLocks noGrp="1"/>
          </p:cNvSpPr>
          <p:nvPr>
            <p:ph type="ftr" sz="quarter" idx="11"/>
          </p:nvPr>
        </p:nvSpPr>
        <p:spPr/>
        <p:txBody>
          <a:bodyPr/>
          <a:lstStyle/>
          <a:p>
            <a:endParaRPr lang="sma-NO"/>
          </a:p>
        </p:txBody>
      </p:sp>
      <p:sp>
        <p:nvSpPr>
          <p:cNvPr id="4" name="Slide Number Placeholder 3">
            <a:extLst>
              <a:ext uri="{FF2B5EF4-FFF2-40B4-BE49-F238E27FC236}">
                <a16:creationId xmlns:a16="http://schemas.microsoft.com/office/drawing/2014/main" id="{129E7B41-2C09-4282-927B-983A48DEC553}"/>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23115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9BB0-529C-44EA-9306-B84DF565B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ma-NO"/>
          </a:p>
        </p:txBody>
      </p:sp>
      <p:sp>
        <p:nvSpPr>
          <p:cNvPr id="3" name="Content Placeholder 2">
            <a:extLst>
              <a:ext uri="{FF2B5EF4-FFF2-40B4-BE49-F238E27FC236}">
                <a16:creationId xmlns:a16="http://schemas.microsoft.com/office/drawing/2014/main" id="{C262C7BF-7F24-45EC-A453-B82F81E0E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Text Placeholder 3">
            <a:extLst>
              <a:ext uri="{FF2B5EF4-FFF2-40B4-BE49-F238E27FC236}">
                <a16:creationId xmlns:a16="http://schemas.microsoft.com/office/drawing/2014/main" id="{E5516CF2-E92C-4846-A40A-F906F544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CE65B-D428-4C5B-98F9-45B805434AC2}"/>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6" name="Footer Placeholder 5">
            <a:extLst>
              <a:ext uri="{FF2B5EF4-FFF2-40B4-BE49-F238E27FC236}">
                <a16:creationId xmlns:a16="http://schemas.microsoft.com/office/drawing/2014/main" id="{D2DB8F51-4F77-42F1-AA6A-D1FFA78BC312}"/>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A55DE89A-5603-425A-80FD-BC061DBD1A36}"/>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40548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4311-86A1-4F0D-A417-29E70CA5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ma-NO"/>
          </a:p>
        </p:txBody>
      </p:sp>
      <p:sp>
        <p:nvSpPr>
          <p:cNvPr id="3" name="Picture Placeholder 2">
            <a:extLst>
              <a:ext uri="{FF2B5EF4-FFF2-40B4-BE49-F238E27FC236}">
                <a16:creationId xmlns:a16="http://schemas.microsoft.com/office/drawing/2014/main" id="{06B1E216-BB7D-4253-8F61-19BDC3E66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ma-NO"/>
          </a:p>
        </p:txBody>
      </p:sp>
      <p:sp>
        <p:nvSpPr>
          <p:cNvPr id="4" name="Text Placeholder 3">
            <a:extLst>
              <a:ext uri="{FF2B5EF4-FFF2-40B4-BE49-F238E27FC236}">
                <a16:creationId xmlns:a16="http://schemas.microsoft.com/office/drawing/2014/main" id="{A9DE6D11-D5BA-4DCA-AA98-D9A999974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A73AA-44B8-474C-9133-612D26914D50}"/>
              </a:ext>
            </a:extLst>
          </p:cNvPr>
          <p:cNvSpPr>
            <a:spLocks noGrp="1"/>
          </p:cNvSpPr>
          <p:nvPr>
            <p:ph type="dt" sz="half" idx="10"/>
          </p:nvPr>
        </p:nvSpPr>
        <p:spPr/>
        <p:txBody>
          <a:bodyPr/>
          <a:lstStyle/>
          <a:p>
            <a:fld id="{B3D765B7-F43E-41F8-BB70-846E1B2D37E7}" type="datetimeFigureOut">
              <a:rPr lang="sma-NO" smtClean="0"/>
              <a:t>5/3/21</a:t>
            </a:fld>
            <a:endParaRPr lang="sma-NO"/>
          </a:p>
        </p:txBody>
      </p:sp>
      <p:sp>
        <p:nvSpPr>
          <p:cNvPr id="6" name="Footer Placeholder 5">
            <a:extLst>
              <a:ext uri="{FF2B5EF4-FFF2-40B4-BE49-F238E27FC236}">
                <a16:creationId xmlns:a16="http://schemas.microsoft.com/office/drawing/2014/main" id="{FE43AA74-B12D-4547-8CB8-4336654C1355}"/>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78D0D9FC-3DE5-4FC9-8730-B6CC5BCE1B2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60293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87233-78DF-46EF-A843-884275454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ma-NO"/>
          </a:p>
        </p:txBody>
      </p:sp>
      <p:sp>
        <p:nvSpPr>
          <p:cNvPr id="3" name="Text Placeholder 2">
            <a:extLst>
              <a:ext uri="{FF2B5EF4-FFF2-40B4-BE49-F238E27FC236}">
                <a16:creationId xmlns:a16="http://schemas.microsoft.com/office/drawing/2014/main" id="{40F833A1-D7FE-4114-AA90-009ADA734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36F7B2DF-5B02-4F9F-BD39-1A0E1595E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765B7-F43E-41F8-BB70-846E1B2D37E7}" type="datetimeFigureOut">
              <a:rPr lang="sma-NO" smtClean="0"/>
              <a:t>5/3/21</a:t>
            </a:fld>
            <a:endParaRPr lang="sma-NO"/>
          </a:p>
        </p:txBody>
      </p:sp>
      <p:sp>
        <p:nvSpPr>
          <p:cNvPr id="5" name="Footer Placeholder 4">
            <a:extLst>
              <a:ext uri="{FF2B5EF4-FFF2-40B4-BE49-F238E27FC236}">
                <a16:creationId xmlns:a16="http://schemas.microsoft.com/office/drawing/2014/main" id="{524AB1E8-7EFF-47ED-950D-ACA82E6C0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ma-NO"/>
          </a:p>
        </p:txBody>
      </p:sp>
      <p:sp>
        <p:nvSpPr>
          <p:cNvPr id="6" name="Slide Number Placeholder 5">
            <a:extLst>
              <a:ext uri="{FF2B5EF4-FFF2-40B4-BE49-F238E27FC236}">
                <a16:creationId xmlns:a16="http://schemas.microsoft.com/office/drawing/2014/main" id="{2AD46BAD-6151-4459-ABC3-F826BCE1C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90D5D-F05C-43AA-AA16-C5AD45C55D64}" type="slidenum">
              <a:rPr lang="sma-NO" smtClean="0"/>
              <a:t>‹#›</a:t>
            </a:fld>
            <a:endParaRPr lang="sma-NO"/>
          </a:p>
        </p:txBody>
      </p:sp>
    </p:spTree>
    <p:extLst>
      <p:ext uri="{BB962C8B-B14F-4D97-AF65-F5344CB8AC3E}">
        <p14:creationId xmlns:p14="http://schemas.microsoft.com/office/powerpoint/2010/main" val="172599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ma-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78D4-9737-4693-B713-DEEF24B5F800}"/>
              </a:ext>
            </a:extLst>
          </p:cNvPr>
          <p:cNvSpPr>
            <a:spLocks noGrp="1"/>
          </p:cNvSpPr>
          <p:nvPr>
            <p:ph type="ctrTitle"/>
          </p:nvPr>
        </p:nvSpPr>
        <p:spPr/>
        <p:txBody>
          <a:bodyPr/>
          <a:lstStyle/>
          <a:p>
            <a:r>
              <a:rPr lang="en-GB" dirty="0"/>
              <a:t>Driver Attention Detection System </a:t>
            </a:r>
            <a:endParaRPr lang="sma-NO" dirty="0"/>
          </a:p>
        </p:txBody>
      </p:sp>
      <p:sp>
        <p:nvSpPr>
          <p:cNvPr id="3" name="Subtitle 2">
            <a:extLst>
              <a:ext uri="{FF2B5EF4-FFF2-40B4-BE49-F238E27FC236}">
                <a16:creationId xmlns:a16="http://schemas.microsoft.com/office/drawing/2014/main" id="{FE487069-5D34-459E-8868-BC5793C31CD0}"/>
              </a:ext>
            </a:extLst>
          </p:cNvPr>
          <p:cNvSpPr>
            <a:spLocks noGrp="1"/>
          </p:cNvSpPr>
          <p:nvPr>
            <p:ph type="subTitle" idx="1"/>
          </p:nvPr>
        </p:nvSpPr>
        <p:spPr/>
        <p:txBody>
          <a:bodyPr/>
          <a:lstStyle/>
          <a:p>
            <a:r>
              <a:rPr lang="en-GB" dirty="0"/>
              <a:t>By: </a:t>
            </a:r>
            <a:r>
              <a:rPr lang="sma-NO" dirty="0"/>
              <a:t>Jiyong Youn &amp; Usman</a:t>
            </a:r>
          </a:p>
          <a:p>
            <a:r>
              <a:rPr lang="sma-NO" dirty="0"/>
              <a:t>Team Attention</a:t>
            </a:r>
          </a:p>
        </p:txBody>
      </p:sp>
    </p:spTree>
    <p:extLst>
      <p:ext uri="{BB962C8B-B14F-4D97-AF65-F5344CB8AC3E}">
        <p14:creationId xmlns:p14="http://schemas.microsoft.com/office/powerpoint/2010/main" val="34870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785C-E4D1-43CF-A542-4FF64DCEDF09}"/>
              </a:ext>
            </a:extLst>
          </p:cNvPr>
          <p:cNvSpPr>
            <a:spLocks noGrp="1"/>
          </p:cNvSpPr>
          <p:nvPr>
            <p:ph type="title"/>
          </p:nvPr>
        </p:nvSpPr>
        <p:spPr/>
        <p:txBody>
          <a:bodyPr/>
          <a:lstStyle/>
          <a:p>
            <a:r>
              <a:rPr lang="en-GB" dirty="0"/>
              <a:t>Interface Specification Details </a:t>
            </a:r>
            <a:endParaRPr lang="sma-NO" dirty="0"/>
          </a:p>
        </p:txBody>
      </p:sp>
      <p:sp>
        <p:nvSpPr>
          <p:cNvPr id="3" name="Content Placeholder 2">
            <a:extLst>
              <a:ext uri="{FF2B5EF4-FFF2-40B4-BE49-F238E27FC236}">
                <a16:creationId xmlns:a16="http://schemas.microsoft.com/office/drawing/2014/main" id="{4BE30089-4559-48DB-B4B1-0415504A5204}"/>
              </a:ext>
            </a:extLst>
          </p:cNvPr>
          <p:cNvSpPr>
            <a:spLocks noGrp="1"/>
          </p:cNvSpPr>
          <p:nvPr>
            <p:ph idx="1"/>
          </p:nvPr>
        </p:nvSpPr>
        <p:spPr/>
        <p:txBody>
          <a:bodyPr>
            <a:normAutofit lnSpcReduction="10000"/>
          </a:bodyPr>
          <a:lstStyle/>
          <a:p>
            <a:r>
              <a:rPr lang="en-GB" dirty="0"/>
              <a:t>Authentication (JSON)</a:t>
            </a:r>
          </a:p>
          <a:p>
            <a:r>
              <a:rPr lang="en-GB" dirty="0"/>
              <a:t>HTTP POST request</a:t>
            </a:r>
          </a:p>
          <a:p>
            <a:pPr marL="457200" lvl="1" indent="0">
              <a:buNone/>
            </a:pPr>
            <a:r>
              <a:rPr lang="sma-NO" dirty="0"/>
              <a:t>{ </a:t>
            </a:r>
          </a:p>
          <a:p>
            <a:pPr marL="457200" lvl="1" indent="0">
              <a:buNone/>
            </a:pPr>
            <a:r>
              <a:rPr lang="sma-NO" dirty="0"/>
              <a:t>username: [string],</a:t>
            </a:r>
          </a:p>
          <a:p>
            <a:pPr marL="457200" lvl="1" indent="0">
              <a:buNone/>
            </a:pPr>
            <a:r>
              <a:rPr lang="sma-NO" dirty="0"/>
              <a:t>password: [string]</a:t>
            </a:r>
          </a:p>
          <a:p>
            <a:pPr marL="457200" lvl="1" indent="0">
              <a:buNone/>
            </a:pPr>
            <a:r>
              <a:rPr lang="sma-NO" dirty="0"/>
              <a:t>}</a:t>
            </a:r>
          </a:p>
          <a:p>
            <a:pPr marL="228600" lvl="1">
              <a:spcBef>
                <a:spcPts val="1000"/>
              </a:spcBef>
            </a:pPr>
            <a:r>
              <a:rPr lang="sma-NO" sz="2800" dirty="0"/>
              <a:t>Acknowledgment (JSON)</a:t>
            </a:r>
          </a:p>
          <a:p>
            <a:pPr marL="457200" lvl="1" indent="0">
              <a:buNone/>
            </a:pPr>
            <a:r>
              <a:rPr lang="sma-NO" dirty="0"/>
              <a:t>{ </a:t>
            </a:r>
          </a:p>
          <a:p>
            <a:pPr marL="457200" lvl="1" indent="0">
              <a:buNone/>
            </a:pPr>
            <a:r>
              <a:rPr lang="sma-NO" dirty="0"/>
              <a:t>flag: [string] // Login successful or failed,</a:t>
            </a:r>
          </a:p>
          <a:p>
            <a:pPr marL="457200" lvl="1" indent="0">
              <a:buNone/>
            </a:pPr>
            <a:r>
              <a:rPr lang="sma-NO" dirty="0"/>
              <a:t>token: [string] //auth token, to distinguish user on image requests</a:t>
            </a:r>
          </a:p>
          <a:p>
            <a:pPr marL="457200" lvl="1" indent="0">
              <a:buNone/>
            </a:pPr>
            <a:r>
              <a:rPr lang="sma-NO" dirty="0"/>
              <a:t>}</a:t>
            </a:r>
          </a:p>
        </p:txBody>
      </p:sp>
    </p:spTree>
    <p:extLst>
      <p:ext uri="{BB962C8B-B14F-4D97-AF65-F5344CB8AC3E}">
        <p14:creationId xmlns:p14="http://schemas.microsoft.com/office/powerpoint/2010/main" val="329950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8995-0517-4280-BD7A-8F9E575B6516}"/>
              </a:ext>
            </a:extLst>
          </p:cNvPr>
          <p:cNvSpPr>
            <a:spLocks noGrp="1"/>
          </p:cNvSpPr>
          <p:nvPr>
            <p:ph type="title"/>
          </p:nvPr>
        </p:nvSpPr>
        <p:spPr/>
        <p:txBody>
          <a:bodyPr/>
          <a:lstStyle/>
          <a:p>
            <a:r>
              <a:rPr lang="en-GB" dirty="0"/>
              <a:t>Interface Specification Details</a:t>
            </a:r>
            <a:endParaRPr lang="sma-NO" dirty="0"/>
          </a:p>
        </p:txBody>
      </p:sp>
      <p:sp>
        <p:nvSpPr>
          <p:cNvPr id="3" name="Content Placeholder 2">
            <a:extLst>
              <a:ext uri="{FF2B5EF4-FFF2-40B4-BE49-F238E27FC236}">
                <a16:creationId xmlns:a16="http://schemas.microsoft.com/office/drawing/2014/main" id="{631706FA-E5EA-42E3-8C65-985E689F1421}"/>
              </a:ext>
            </a:extLst>
          </p:cNvPr>
          <p:cNvSpPr>
            <a:spLocks noGrp="1"/>
          </p:cNvSpPr>
          <p:nvPr>
            <p:ph idx="1"/>
          </p:nvPr>
        </p:nvSpPr>
        <p:spPr/>
        <p:txBody>
          <a:bodyPr>
            <a:normAutofit fontScale="92500" lnSpcReduction="20000"/>
          </a:bodyPr>
          <a:lstStyle/>
          <a:p>
            <a:r>
              <a:rPr lang="en-GB" dirty="0"/>
              <a:t>Image Frame (multipart/form-data encoded)</a:t>
            </a:r>
          </a:p>
          <a:p>
            <a:r>
              <a:rPr lang="en-GB" dirty="0"/>
              <a:t>Through HTTP POST request</a:t>
            </a:r>
          </a:p>
          <a:p>
            <a:pPr marL="457200" lvl="1" indent="0">
              <a:buNone/>
            </a:pPr>
            <a:r>
              <a:rPr lang="en-GB" dirty="0"/>
              <a:t>{</a:t>
            </a:r>
          </a:p>
          <a:p>
            <a:pPr marL="457200" lvl="1" indent="0">
              <a:buNone/>
            </a:pPr>
            <a:r>
              <a:rPr lang="en-GB" dirty="0"/>
              <a:t>token: [string],</a:t>
            </a:r>
          </a:p>
          <a:p>
            <a:pPr marL="457200" lvl="1" indent="0">
              <a:buNone/>
            </a:pPr>
            <a:r>
              <a:rPr lang="en-GB" dirty="0" err="1"/>
              <a:t>frm_id</a:t>
            </a:r>
            <a:r>
              <a:rPr lang="en-GB" dirty="0"/>
              <a:t> : [string], //Frame Id</a:t>
            </a:r>
          </a:p>
          <a:p>
            <a:pPr marL="457200" lvl="1" indent="0">
              <a:buNone/>
            </a:pPr>
            <a:r>
              <a:rPr lang="en-GB" dirty="0" err="1"/>
              <a:t>img</a:t>
            </a:r>
            <a:r>
              <a:rPr lang="en-GB" dirty="0"/>
              <a:t>: [ jpeg image file ]</a:t>
            </a:r>
          </a:p>
          <a:p>
            <a:pPr marL="457200" lvl="1" indent="0">
              <a:buNone/>
            </a:pPr>
            <a:r>
              <a:rPr lang="en-GB" dirty="0"/>
              <a:t>}</a:t>
            </a:r>
          </a:p>
          <a:p>
            <a:r>
              <a:rPr lang="en-GB" dirty="0"/>
              <a:t>Response including current state</a:t>
            </a:r>
          </a:p>
          <a:p>
            <a:pPr marL="457200" lvl="1" indent="0">
              <a:buNone/>
            </a:pPr>
            <a:r>
              <a:rPr lang="en-GB" dirty="0"/>
              <a:t>{</a:t>
            </a:r>
          </a:p>
          <a:p>
            <a:pPr marL="457200" lvl="1" indent="0">
              <a:buNone/>
            </a:pPr>
            <a:r>
              <a:rPr lang="en-GB" dirty="0" err="1"/>
              <a:t>frm_id</a:t>
            </a:r>
            <a:r>
              <a:rPr lang="en-GB" dirty="0"/>
              <a:t> : [string],</a:t>
            </a:r>
          </a:p>
          <a:p>
            <a:pPr marL="457200" lvl="1" indent="0">
              <a:buNone/>
            </a:pPr>
            <a:r>
              <a:rPr lang="en-GB" dirty="0" err="1"/>
              <a:t>state_id</a:t>
            </a:r>
            <a:r>
              <a:rPr lang="en-GB" dirty="0"/>
              <a:t> : [int], //Current state</a:t>
            </a:r>
          </a:p>
          <a:p>
            <a:pPr marL="457200" lvl="1" indent="0">
              <a:buNone/>
            </a:pPr>
            <a:r>
              <a:rPr lang="en-GB" dirty="0"/>
              <a:t>state : [string] //Description of current state</a:t>
            </a:r>
            <a:br>
              <a:rPr lang="en-GB" dirty="0"/>
            </a:br>
            <a:r>
              <a:rPr lang="en-GB" dirty="0"/>
              <a:t>}</a:t>
            </a:r>
          </a:p>
          <a:p>
            <a:pPr marL="457200" lvl="1" indent="0">
              <a:buNone/>
            </a:pPr>
            <a:endParaRPr lang="en-GB" dirty="0"/>
          </a:p>
        </p:txBody>
      </p:sp>
    </p:spTree>
    <p:extLst>
      <p:ext uri="{BB962C8B-B14F-4D97-AF65-F5344CB8AC3E}">
        <p14:creationId xmlns:p14="http://schemas.microsoft.com/office/powerpoint/2010/main" val="11928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AA40-103C-499B-A7E8-88726C90E611}"/>
              </a:ext>
            </a:extLst>
          </p:cNvPr>
          <p:cNvSpPr>
            <a:spLocks noGrp="1"/>
          </p:cNvSpPr>
          <p:nvPr>
            <p:ph type="title"/>
          </p:nvPr>
        </p:nvSpPr>
        <p:spPr/>
        <p:txBody>
          <a:bodyPr/>
          <a:lstStyle/>
          <a:p>
            <a:r>
              <a:rPr lang="en-GB" dirty="0"/>
              <a:t>Dataset </a:t>
            </a:r>
            <a:endParaRPr lang="sma-NO" dirty="0"/>
          </a:p>
        </p:txBody>
      </p:sp>
      <p:sp>
        <p:nvSpPr>
          <p:cNvPr id="3" name="Content Placeholder 2">
            <a:extLst>
              <a:ext uri="{FF2B5EF4-FFF2-40B4-BE49-F238E27FC236}">
                <a16:creationId xmlns:a16="http://schemas.microsoft.com/office/drawing/2014/main" id="{151CAB88-6E91-43C1-ABAE-E111D5FFE43E}"/>
              </a:ext>
            </a:extLst>
          </p:cNvPr>
          <p:cNvSpPr>
            <a:spLocks noGrp="1"/>
          </p:cNvSpPr>
          <p:nvPr>
            <p:ph idx="1"/>
          </p:nvPr>
        </p:nvSpPr>
        <p:spPr/>
        <p:txBody>
          <a:bodyPr/>
          <a:lstStyle/>
          <a:p>
            <a:r>
              <a:rPr lang="en-GB" dirty="0"/>
              <a:t>State Farm Distracted Driver Detection – Kaggle Dataset </a:t>
            </a:r>
          </a:p>
          <a:p>
            <a:pPr lvl="1"/>
            <a:endParaRPr lang="sma-NO" dirty="0"/>
          </a:p>
        </p:txBody>
      </p:sp>
      <p:pic>
        <p:nvPicPr>
          <p:cNvPr id="1026" name="Picture 2" descr="alt text">
            <a:extLst>
              <a:ext uri="{FF2B5EF4-FFF2-40B4-BE49-F238E27FC236}">
                <a16:creationId xmlns:a16="http://schemas.microsoft.com/office/drawing/2014/main" id="{A5424B4B-8E68-4F43-B9BB-9CC4B0810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93" y="2344784"/>
            <a:ext cx="10287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8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AA40-103C-499B-A7E8-88726C90E611}"/>
              </a:ext>
            </a:extLst>
          </p:cNvPr>
          <p:cNvSpPr>
            <a:spLocks noGrp="1"/>
          </p:cNvSpPr>
          <p:nvPr>
            <p:ph type="title"/>
          </p:nvPr>
        </p:nvSpPr>
        <p:spPr/>
        <p:txBody>
          <a:bodyPr/>
          <a:lstStyle/>
          <a:p>
            <a:r>
              <a:rPr lang="en-GB" dirty="0"/>
              <a:t>Dataset </a:t>
            </a:r>
            <a:endParaRPr lang="sma-NO" dirty="0"/>
          </a:p>
        </p:txBody>
      </p:sp>
      <p:sp>
        <p:nvSpPr>
          <p:cNvPr id="3" name="Content Placeholder 2">
            <a:extLst>
              <a:ext uri="{FF2B5EF4-FFF2-40B4-BE49-F238E27FC236}">
                <a16:creationId xmlns:a16="http://schemas.microsoft.com/office/drawing/2014/main" id="{151CAB88-6E91-43C1-ABAE-E111D5FFE43E}"/>
              </a:ext>
            </a:extLst>
          </p:cNvPr>
          <p:cNvSpPr>
            <a:spLocks noGrp="1"/>
          </p:cNvSpPr>
          <p:nvPr>
            <p:ph idx="1"/>
          </p:nvPr>
        </p:nvSpPr>
        <p:spPr/>
        <p:txBody>
          <a:bodyPr/>
          <a:lstStyle/>
          <a:p>
            <a:r>
              <a:rPr lang="en-GB" dirty="0"/>
              <a:t>State Farm Distracted Driver Detection – Kaggle Dataset </a:t>
            </a:r>
          </a:p>
          <a:p>
            <a:pPr lvl="1"/>
            <a:endParaRPr lang="sma-NO" dirty="0"/>
          </a:p>
        </p:txBody>
      </p:sp>
      <p:graphicFrame>
        <p:nvGraphicFramePr>
          <p:cNvPr id="4" name="Table 4">
            <a:extLst>
              <a:ext uri="{FF2B5EF4-FFF2-40B4-BE49-F238E27FC236}">
                <a16:creationId xmlns:a16="http://schemas.microsoft.com/office/drawing/2014/main" id="{A5FC70DB-DE73-48AC-84E2-D40172F5DE9D}"/>
              </a:ext>
            </a:extLst>
          </p:cNvPr>
          <p:cNvGraphicFramePr>
            <a:graphicFrameLocks noGrp="1"/>
          </p:cNvGraphicFramePr>
          <p:nvPr/>
        </p:nvGraphicFramePr>
        <p:xfrm>
          <a:off x="177553" y="2894695"/>
          <a:ext cx="11159385" cy="1437640"/>
        </p:xfrm>
        <a:graphic>
          <a:graphicData uri="http://schemas.openxmlformats.org/drawingml/2006/table">
            <a:tbl>
              <a:tblPr firstRow="1" bandRow="1">
                <a:tableStyleId>{5C22544A-7EE6-4342-B048-85BDC9FD1C3A}</a:tableStyleId>
              </a:tblPr>
              <a:tblGrid>
                <a:gridCol w="811319">
                  <a:extLst>
                    <a:ext uri="{9D8B030D-6E8A-4147-A177-3AD203B41FA5}">
                      <a16:colId xmlns:a16="http://schemas.microsoft.com/office/drawing/2014/main" val="2617003875"/>
                    </a:ext>
                  </a:extLst>
                </a:gridCol>
                <a:gridCol w="981750">
                  <a:extLst>
                    <a:ext uri="{9D8B030D-6E8A-4147-A177-3AD203B41FA5}">
                      <a16:colId xmlns:a16="http://schemas.microsoft.com/office/drawing/2014/main" val="787731347"/>
                    </a:ext>
                  </a:extLst>
                </a:gridCol>
                <a:gridCol w="870765">
                  <a:extLst>
                    <a:ext uri="{9D8B030D-6E8A-4147-A177-3AD203B41FA5}">
                      <a16:colId xmlns:a16="http://schemas.microsoft.com/office/drawing/2014/main" val="1055722164"/>
                    </a:ext>
                  </a:extLst>
                </a:gridCol>
                <a:gridCol w="1061944">
                  <a:extLst>
                    <a:ext uri="{9D8B030D-6E8A-4147-A177-3AD203B41FA5}">
                      <a16:colId xmlns:a16="http://schemas.microsoft.com/office/drawing/2014/main" val="47358907"/>
                    </a:ext>
                  </a:extLst>
                </a:gridCol>
                <a:gridCol w="1150167">
                  <a:extLst>
                    <a:ext uri="{9D8B030D-6E8A-4147-A177-3AD203B41FA5}">
                      <a16:colId xmlns:a16="http://schemas.microsoft.com/office/drawing/2014/main" val="1856642854"/>
                    </a:ext>
                  </a:extLst>
                </a:gridCol>
                <a:gridCol w="973720">
                  <a:extLst>
                    <a:ext uri="{9D8B030D-6E8A-4147-A177-3AD203B41FA5}">
                      <a16:colId xmlns:a16="http://schemas.microsoft.com/office/drawing/2014/main" val="2115264390"/>
                    </a:ext>
                  </a:extLst>
                </a:gridCol>
                <a:gridCol w="1061944">
                  <a:extLst>
                    <a:ext uri="{9D8B030D-6E8A-4147-A177-3AD203B41FA5}">
                      <a16:colId xmlns:a16="http://schemas.microsoft.com/office/drawing/2014/main" val="2962853439"/>
                    </a:ext>
                  </a:extLst>
                </a:gridCol>
                <a:gridCol w="1061944">
                  <a:extLst>
                    <a:ext uri="{9D8B030D-6E8A-4147-A177-3AD203B41FA5}">
                      <a16:colId xmlns:a16="http://schemas.microsoft.com/office/drawing/2014/main" val="109409511"/>
                    </a:ext>
                  </a:extLst>
                </a:gridCol>
                <a:gridCol w="1061944">
                  <a:extLst>
                    <a:ext uri="{9D8B030D-6E8A-4147-A177-3AD203B41FA5}">
                      <a16:colId xmlns:a16="http://schemas.microsoft.com/office/drawing/2014/main" val="3179492538"/>
                    </a:ext>
                  </a:extLst>
                </a:gridCol>
                <a:gridCol w="1061944">
                  <a:extLst>
                    <a:ext uri="{9D8B030D-6E8A-4147-A177-3AD203B41FA5}">
                      <a16:colId xmlns:a16="http://schemas.microsoft.com/office/drawing/2014/main" val="944887184"/>
                    </a:ext>
                  </a:extLst>
                </a:gridCol>
                <a:gridCol w="1061944">
                  <a:extLst>
                    <a:ext uri="{9D8B030D-6E8A-4147-A177-3AD203B41FA5}">
                      <a16:colId xmlns:a16="http://schemas.microsoft.com/office/drawing/2014/main" val="339642750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Safe </a:t>
                      </a:r>
                      <a:br>
                        <a:rPr lang="en-GB" sz="1600" dirty="0"/>
                      </a:br>
                      <a:r>
                        <a:rPr lang="en-GB" sz="1600" dirty="0"/>
                        <a:t>Driving </a:t>
                      </a:r>
                      <a:endParaRPr lang="sma-NO" sz="1600" dirty="0"/>
                    </a:p>
                  </a:txBody>
                  <a:tcPr/>
                </a:tc>
                <a:tc>
                  <a:txBody>
                    <a:bodyPr/>
                    <a:lstStyle/>
                    <a:p>
                      <a:r>
                        <a:rPr lang="en-GB" sz="1600" dirty="0"/>
                        <a:t>Reaching </a:t>
                      </a:r>
                      <a:br>
                        <a:rPr lang="en-GB" sz="1600" dirty="0"/>
                      </a:br>
                      <a:r>
                        <a:rPr lang="en-GB" sz="1600" dirty="0"/>
                        <a:t>behind </a:t>
                      </a:r>
                      <a:endParaRPr lang="sma-NO" sz="1600" dirty="0"/>
                    </a:p>
                  </a:txBody>
                  <a:tcPr/>
                </a:tc>
                <a:tc>
                  <a:txBody>
                    <a:bodyPr/>
                    <a:lstStyle/>
                    <a:p>
                      <a:r>
                        <a:rPr lang="en-GB" sz="1600" dirty="0"/>
                        <a:t>On Phone Left</a:t>
                      </a:r>
                      <a:endParaRPr lang="sma-NO" sz="1600" dirty="0"/>
                    </a:p>
                  </a:txBody>
                  <a:tcPr/>
                </a:tc>
                <a:tc>
                  <a:txBody>
                    <a:bodyPr/>
                    <a:lstStyle/>
                    <a:p>
                      <a:r>
                        <a:rPr lang="en-GB" sz="1600" dirty="0"/>
                        <a:t>Texting</a:t>
                      </a:r>
                      <a:br>
                        <a:rPr lang="en-GB" sz="1600" dirty="0"/>
                      </a:br>
                      <a:r>
                        <a:rPr lang="en-GB" sz="1600" dirty="0"/>
                        <a:t>Left hand</a:t>
                      </a:r>
                      <a:endParaRPr lang="sma-NO" sz="1600" dirty="0"/>
                    </a:p>
                  </a:txBody>
                  <a:tcPr/>
                </a:tc>
                <a:tc>
                  <a:txBody>
                    <a:bodyPr/>
                    <a:lstStyle/>
                    <a:p>
                      <a:r>
                        <a:rPr lang="en-GB" sz="1600" dirty="0"/>
                        <a:t>Texting </a:t>
                      </a:r>
                      <a:br>
                        <a:rPr lang="en-GB" sz="1600" dirty="0"/>
                      </a:br>
                      <a:r>
                        <a:rPr lang="en-GB" sz="1600" dirty="0"/>
                        <a:t>Right hand</a:t>
                      </a:r>
                      <a:endParaRPr lang="sma-NO"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On Phone Right</a:t>
                      </a:r>
                      <a:endParaRPr lang="sma-NO" sz="1600" dirty="0"/>
                    </a:p>
                    <a:p>
                      <a:endParaRPr lang="sma-NO" sz="1600" dirty="0"/>
                    </a:p>
                  </a:txBody>
                  <a:tcPr/>
                </a:tc>
                <a:tc>
                  <a:txBody>
                    <a:bodyPr/>
                    <a:lstStyle/>
                    <a:p>
                      <a:r>
                        <a:rPr lang="en-GB" sz="1600" dirty="0"/>
                        <a:t>Setting the Music System</a:t>
                      </a:r>
                      <a:endParaRPr lang="sma-NO" sz="1600" dirty="0"/>
                    </a:p>
                  </a:txBody>
                  <a:tcPr/>
                </a:tc>
                <a:tc>
                  <a:txBody>
                    <a:bodyPr/>
                    <a:lstStyle/>
                    <a:p>
                      <a:r>
                        <a:rPr lang="en-GB" sz="1600" dirty="0"/>
                        <a:t>Drinking </a:t>
                      </a:r>
                      <a:endParaRPr lang="sma-NO" sz="1600" dirty="0"/>
                    </a:p>
                  </a:txBody>
                  <a:tcPr/>
                </a:tc>
                <a:tc>
                  <a:txBody>
                    <a:bodyPr/>
                    <a:lstStyle/>
                    <a:p>
                      <a:r>
                        <a:rPr lang="en-GB" sz="1600" dirty="0"/>
                        <a:t>Reaching Behind</a:t>
                      </a:r>
                      <a:endParaRPr lang="sma-NO" sz="1600" dirty="0"/>
                    </a:p>
                  </a:txBody>
                  <a:tcPr/>
                </a:tc>
                <a:tc>
                  <a:txBody>
                    <a:bodyPr/>
                    <a:lstStyle/>
                    <a:p>
                      <a:r>
                        <a:rPr lang="en-GB" sz="1600" dirty="0"/>
                        <a:t>Touching Face</a:t>
                      </a:r>
                      <a:endParaRPr lang="sma-NO" sz="1600" dirty="0"/>
                    </a:p>
                  </a:txBody>
                  <a:tcPr/>
                </a:tc>
                <a:tc>
                  <a:txBody>
                    <a:bodyPr/>
                    <a:lstStyle/>
                    <a:p>
                      <a:r>
                        <a:rPr lang="en-GB" sz="1600" dirty="0"/>
                        <a:t>Looking at Right</a:t>
                      </a:r>
                      <a:endParaRPr lang="sma-NO" sz="1600" dirty="0"/>
                    </a:p>
                  </a:txBody>
                  <a:tcPr/>
                </a:tc>
                <a:extLst>
                  <a:ext uri="{0D108BD9-81ED-4DB2-BD59-A6C34878D82A}">
                    <a16:rowId xmlns:a16="http://schemas.microsoft.com/office/drawing/2014/main" val="2080821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2,489</a:t>
                      </a:r>
                      <a:endParaRPr lang="sma-NO" sz="1600" dirty="0"/>
                    </a:p>
                  </a:txBody>
                  <a:tcPr/>
                </a:tc>
                <a:tc>
                  <a:txBody>
                    <a:bodyPr/>
                    <a:lstStyle/>
                    <a:p>
                      <a:r>
                        <a:rPr lang="en-GB" sz="1600" dirty="0"/>
                        <a:t>2,002</a:t>
                      </a:r>
                      <a:endParaRPr lang="sma-NO" sz="1600" dirty="0"/>
                    </a:p>
                  </a:txBody>
                  <a:tcPr/>
                </a:tc>
                <a:tc>
                  <a:txBody>
                    <a:bodyPr/>
                    <a:lstStyle/>
                    <a:p>
                      <a:r>
                        <a:rPr lang="en-GB" sz="1600" dirty="0"/>
                        <a:t>2,317</a:t>
                      </a:r>
                      <a:endParaRPr lang="sma-NO" sz="1600" dirty="0"/>
                    </a:p>
                  </a:txBody>
                  <a:tcPr/>
                </a:tc>
                <a:tc>
                  <a:txBody>
                    <a:bodyPr/>
                    <a:lstStyle/>
                    <a:p>
                      <a:r>
                        <a:rPr lang="en-GB" sz="1600" dirty="0"/>
                        <a:t>2,346</a:t>
                      </a:r>
                      <a:endParaRPr lang="sma-NO" sz="1600" dirty="0"/>
                    </a:p>
                  </a:txBody>
                  <a:tcPr/>
                </a:tc>
                <a:tc>
                  <a:txBody>
                    <a:bodyPr/>
                    <a:lstStyle/>
                    <a:p>
                      <a:r>
                        <a:rPr lang="en-GB" sz="1600" dirty="0"/>
                        <a:t>2,267</a:t>
                      </a:r>
                      <a:endParaRPr lang="sma-NO" sz="1600" dirty="0"/>
                    </a:p>
                  </a:txBody>
                  <a:tcPr/>
                </a:tc>
                <a:tc>
                  <a:txBody>
                    <a:bodyPr/>
                    <a:lstStyle/>
                    <a:p>
                      <a:r>
                        <a:rPr lang="en-GB" sz="1600" dirty="0"/>
                        <a:t>2,326</a:t>
                      </a:r>
                      <a:endParaRPr lang="sma-NO" sz="1600" dirty="0"/>
                    </a:p>
                  </a:txBody>
                  <a:tcPr/>
                </a:tc>
                <a:tc>
                  <a:txBody>
                    <a:bodyPr/>
                    <a:lstStyle/>
                    <a:p>
                      <a:r>
                        <a:rPr lang="en-GB" sz="1600" dirty="0"/>
                        <a:t>2,312</a:t>
                      </a:r>
                      <a:endParaRPr lang="sma-NO" sz="1600" dirty="0"/>
                    </a:p>
                  </a:txBody>
                  <a:tcPr/>
                </a:tc>
                <a:tc>
                  <a:txBody>
                    <a:bodyPr/>
                    <a:lstStyle/>
                    <a:p>
                      <a:r>
                        <a:rPr lang="en-GB" sz="1600" dirty="0"/>
                        <a:t>2,325</a:t>
                      </a:r>
                      <a:endParaRPr lang="sma-NO" sz="1600" dirty="0"/>
                    </a:p>
                  </a:txBody>
                  <a:tcPr/>
                </a:tc>
                <a:tc>
                  <a:txBody>
                    <a:bodyPr/>
                    <a:lstStyle/>
                    <a:p>
                      <a:r>
                        <a:rPr lang="en-GB" sz="1600" dirty="0"/>
                        <a:t>2,002</a:t>
                      </a:r>
                      <a:endParaRPr lang="sma-NO" sz="1600" dirty="0"/>
                    </a:p>
                  </a:txBody>
                  <a:tcPr/>
                </a:tc>
                <a:tc>
                  <a:txBody>
                    <a:bodyPr/>
                    <a:lstStyle/>
                    <a:p>
                      <a:r>
                        <a:rPr lang="en-GB" sz="1600" dirty="0"/>
                        <a:t>1,911</a:t>
                      </a:r>
                      <a:endParaRPr lang="sma-NO" sz="1600" dirty="0"/>
                    </a:p>
                  </a:txBody>
                  <a:tcPr/>
                </a:tc>
                <a:tc>
                  <a:txBody>
                    <a:bodyPr/>
                    <a:lstStyle/>
                    <a:p>
                      <a:r>
                        <a:rPr lang="en-GB" sz="1600" dirty="0"/>
                        <a:t>2,129</a:t>
                      </a:r>
                      <a:endParaRPr lang="sma-NO" sz="1600" dirty="0"/>
                    </a:p>
                  </a:txBody>
                  <a:tcPr/>
                </a:tc>
                <a:extLst>
                  <a:ext uri="{0D108BD9-81ED-4DB2-BD59-A6C34878D82A}">
                    <a16:rowId xmlns:a16="http://schemas.microsoft.com/office/drawing/2014/main" val="2405616690"/>
                  </a:ext>
                </a:extLst>
              </a:tr>
            </a:tbl>
          </a:graphicData>
        </a:graphic>
      </p:graphicFrame>
    </p:spTree>
    <p:extLst>
      <p:ext uri="{BB962C8B-B14F-4D97-AF65-F5344CB8AC3E}">
        <p14:creationId xmlns:p14="http://schemas.microsoft.com/office/powerpoint/2010/main" val="120183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F599-C0A6-49A2-8E61-C89B82DBDED1}"/>
              </a:ext>
            </a:extLst>
          </p:cNvPr>
          <p:cNvSpPr>
            <a:spLocks noGrp="1"/>
          </p:cNvSpPr>
          <p:nvPr>
            <p:ph type="title"/>
          </p:nvPr>
        </p:nvSpPr>
        <p:spPr/>
        <p:txBody>
          <a:bodyPr/>
          <a:lstStyle/>
          <a:p>
            <a:r>
              <a:rPr lang="en-GB" dirty="0"/>
              <a:t>Deep Learning Models </a:t>
            </a:r>
            <a:endParaRPr lang="sma-NO" dirty="0"/>
          </a:p>
        </p:txBody>
      </p:sp>
      <p:sp>
        <p:nvSpPr>
          <p:cNvPr id="3" name="Content Placeholder 2">
            <a:extLst>
              <a:ext uri="{FF2B5EF4-FFF2-40B4-BE49-F238E27FC236}">
                <a16:creationId xmlns:a16="http://schemas.microsoft.com/office/drawing/2014/main" id="{6B1A53FF-6472-46B5-B853-B850CC20025F}"/>
              </a:ext>
            </a:extLst>
          </p:cNvPr>
          <p:cNvSpPr>
            <a:spLocks noGrp="1"/>
          </p:cNvSpPr>
          <p:nvPr>
            <p:ph idx="1"/>
          </p:nvPr>
        </p:nvSpPr>
        <p:spPr/>
        <p:txBody>
          <a:bodyPr>
            <a:normAutofit/>
          </a:bodyPr>
          <a:lstStyle/>
          <a:p>
            <a:r>
              <a:rPr lang="en-GB" sz="4000" dirty="0" err="1"/>
              <a:t>ResNet</a:t>
            </a:r>
            <a:r>
              <a:rPr lang="en-GB" sz="4000" dirty="0"/>
              <a:t> </a:t>
            </a:r>
          </a:p>
          <a:p>
            <a:r>
              <a:rPr lang="en-GB" sz="4000" dirty="0"/>
              <a:t>Inception Net </a:t>
            </a:r>
          </a:p>
          <a:p>
            <a:r>
              <a:rPr lang="en-GB" sz="4000" dirty="0" err="1"/>
              <a:t>DenseNet</a:t>
            </a:r>
            <a:r>
              <a:rPr lang="en-GB" sz="4000" dirty="0"/>
              <a:t> </a:t>
            </a:r>
          </a:p>
          <a:p>
            <a:r>
              <a:rPr lang="en-GB" sz="4000" dirty="0" err="1"/>
              <a:t>EffientNet</a:t>
            </a:r>
            <a:r>
              <a:rPr lang="en-GB" sz="4000" dirty="0"/>
              <a:t> </a:t>
            </a:r>
          </a:p>
          <a:p>
            <a:r>
              <a:rPr lang="sma-NO" sz="4000" dirty="0"/>
              <a:t>Autoencoder Networks </a:t>
            </a:r>
          </a:p>
        </p:txBody>
      </p:sp>
    </p:spTree>
    <p:extLst>
      <p:ext uri="{BB962C8B-B14F-4D97-AF65-F5344CB8AC3E}">
        <p14:creationId xmlns:p14="http://schemas.microsoft.com/office/powerpoint/2010/main" val="351826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2898-BBCA-40C9-8D69-E0AAEE231803}"/>
              </a:ext>
            </a:extLst>
          </p:cNvPr>
          <p:cNvSpPr>
            <a:spLocks noGrp="1"/>
          </p:cNvSpPr>
          <p:nvPr>
            <p:ph type="title"/>
          </p:nvPr>
        </p:nvSpPr>
        <p:spPr/>
        <p:txBody>
          <a:bodyPr/>
          <a:lstStyle/>
          <a:p>
            <a:r>
              <a:rPr lang="sma-NO" dirty="0"/>
              <a:t>Expected </a:t>
            </a:r>
            <a:r>
              <a:rPr lang="sma-NO"/>
              <a:t>Challenges &amp; Overcoming</a:t>
            </a:r>
            <a:endParaRPr lang="sma-NO" dirty="0"/>
          </a:p>
        </p:txBody>
      </p:sp>
      <p:sp>
        <p:nvSpPr>
          <p:cNvPr id="3" name="Content Placeholder 2">
            <a:extLst>
              <a:ext uri="{FF2B5EF4-FFF2-40B4-BE49-F238E27FC236}">
                <a16:creationId xmlns:a16="http://schemas.microsoft.com/office/drawing/2014/main" id="{E33F4E98-8DF8-4B34-9C87-F4B0AE25CD9C}"/>
              </a:ext>
            </a:extLst>
          </p:cNvPr>
          <p:cNvSpPr>
            <a:spLocks noGrp="1"/>
          </p:cNvSpPr>
          <p:nvPr>
            <p:ph idx="1"/>
          </p:nvPr>
        </p:nvSpPr>
        <p:spPr/>
        <p:txBody>
          <a:bodyPr/>
          <a:lstStyle/>
          <a:p>
            <a:r>
              <a:rPr lang="en-GB" dirty="0"/>
              <a:t>Minimizing delay between the acquirement of the image and showing the result</a:t>
            </a:r>
          </a:p>
          <a:p>
            <a:pPr lvl="1"/>
            <a:r>
              <a:rPr lang="en-GB" dirty="0"/>
              <a:t>The delay consist of:</a:t>
            </a:r>
          </a:p>
          <a:p>
            <a:pPr lvl="2"/>
            <a:r>
              <a:rPr lang="en-GB" dirty="0"/>
              <a:t>Network round-trip latency (~100ms)</a:t>
            </a:r>
          </a:p>
          <a:p>
            <a:pPr lvl="2"/>
            <a:r>
              <a:rPr lang="en-GB" dirty="0"/>
              <a:t>Uploading the data through the network </a:t>
            </a:r>
          </a:p>
          <a:p>
            <a:pPr lvl="2"/>
            <a:r>
              <a:rPr lang="en-GB" dirty="0"/>
              <a:t>Processing on the server (Inference)</a:t>
            </a:r>
          </a:p>
          <a:p>
            <a:r>
              <a:rPr lang="en-GB" dirty="0"/>
              <a:t>Minimizing networking cost</a:t>
            </a:r>
          </a:p>
          <a:p>
            <a:pPr lvl="1"/>
            <a:r>
              <a:rPr lang="en-GB" dirty="0"/>
              <a:t>Uploading multiple full-size images taken from the camera may use up the quota</a:t>
            </a:r>
          </a:p>
          <a:p>
            <a:pPr lvl="1"/>
            <a:r>
              <a:rPr lang="en-GB" dirty="0"/>
              <a:t>Optimization for the image size should be done</a:t>
            </a:r>
          </a:p>
        </p:txBody>
      </p:sp>
    </p:spTree>
    <p:extLst>
      <p:ext uri="{BB962C8B-B14F-4D97-AF65-F5344CB8AC3E}">
        <p14:creationId xmlns:p14="http://schemas.microsoft.com/office/powerpoint/2010/main" val="300583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E074-DA04-493D-B771-9C01AD02873D}"/>
              </a:ext>
            </a:extLst>
          </p:cNvPr>
          <p:cNvSpPr>
            <a:spLocks noGrp="1"/>
          </p:cNvSpPr>
          <p:nvPr>
            <p:ph type="title"/>
          </p:nvPr>
        </p:nvSpPr>
        <p:spPr/>
        <p:txBody>
          <a:bodyPr/>
          <a:lstStyle/>
          <a:p>
            <a:r>
              <a:rPr lang="en-GB" dirty="0"/>
              <a:t>Evaluation Scheme </a:t>
            </a:r>
            <a:endParaRPr lang="sma-NO" dirty="0"/>
          </a:p>
        </p:txBody>
      </p:sp>
      <p:sp>
        <p:nvSpPr>
          <p:cNvPr id="3" name="Content Placeholder 2">
            <a:extLst>
              <a:ext uri="{FF2B5EF4-FFF2-40B4-BE49-F238E27FC236}">
                <a16:creationId xmlns:a16="http://schemas.microsoft.com/office/drawing/2014/main" id="{6A0D5357-0D29-43A9-AADF-BEAFE11B02AD}"/>
              </a:ext>
            </a:extLst>
          </p:cNvPr>
          <p:cNvSpPr>
            <a:spLocks noGrp="1"/>
          </p:cNvSpPr>
          <p:nvPr>
            <p:ph idx="1"/>
          </p:nvPr>
        </p:nvSpPr>
        <p:spPr/>
        <p:txBody>
          <a:bodyPr/>
          <a:lstStyle/>
          <a:p>
            <a:r>
              <a:rPr lang="en-GB" dirty="0"/>
              <a:t>Pipeline Evaluation  </a:t>
            </a:r>
          </a:p>
          <a:p>
            <a:pPr lvl="1"/>
            <a:r>
              <a:rPr lang="en-GB" dirty="0"/>
              <a:t>Implementation of complete pipeline (establishing two way communication from Android App to AI Server) </a:t>
            </a:r>
          </a:p>
          <a:p>
            <a:pPr lvl="1"/>
            <a:r>
              <a:rPr lang="en-GB" dirty="0"/>
              <a:t>Efficiency of implementation will be measure by time require </a:t>
            </a:r>
          </a:p>
          <a:p>
            <a:r>
              <a:rPr lang="en-GB" dirty="0"/>
              <a:t>Performance Evaluation </a:t>
            </a:r>
          </a:p>
          <a:p>
            <a:pPr lvl="1"/>
            <a:r>
              <a:rPr lang="en-GB" dirty="0"/>
              <a:t>Attention Detection accuracy</a:t>
            </a:r>
          </a:p>
          <a:p>
            <a:pPr lvl="1"/>
            <a:endParaRPr lang="en-GB" dirty="0"/>
          </a:p>
          <a:p>
            <a:r>
              <a:rPr lang="sma-NO" i="1" dirty="0">
                <a:solidFill>
                  <a:schemeClr val="tx1">
                    <a:lumMod val="50000"/>
                    <a:lumOff val="50000"/>
                  </a:schemeClr>
                </a:solidFill>
              </a:rPr>
              <a:t>Real-world test</a:t>
            </a:r>
          </a:p>
          <a:p>
            <a:pPr lvl="1"/>
            <a:r>
              <a:rPr lang="sma-NO" dirty="0">
                <a:solidFill>
                  <a:schemeClr val="tx1">
                    <a:lumMod val="50000"/>
                    <a:lumOff val="50000"/>
                  </a:schemeClr>
                </a:solidFill>
              </a:rPr>
              <a:t>Real-world test, evaluating the project in the real driving situation</a:t>
            </a:r>
          </a:p>
        </p:txBody>
      </p:sp>
    </p:spTree>
    <p:extLst>
      <p:ext uri="{BB962C8B-B14F-4D97-AF65-F5344CB8AC3E}">
        <p14:creationId xmlns:p14="http://schemas.microsoft.com/office/powerpoint/2010/main" val="313444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432A-F648-4784-BB1D-5F8C32707044}"/>
              </a:ext>
            </a:extLst>
          </p:cNvPr>
          <p:cNvSpPr>
            <a:spLocks noGrp="1"/>
          </p:cNvSpPr>
          <p:nvPr>
            <p:ph type="title"/>
          </p:nvPr>
        </p:nvSpPr>
        <p:spPr/>
        <p:txBody>
          <a:bodyPr/>
          <a:lstStyle/>
          <a:p>
            <a:r>
              <a:rPr lang="en-GB" dirty="0"/>
              <a:t>Tentative Plan </a:t>
            </a:r>
            <a:endParaRPr lang="sma-NO" dirty="0"/>
          </a:p>
        </p:txBody>
      </p:sp>
      <p:graphicFrame>
        <p:nvGraphicFramePr>
          <p:cNvPr id="4" name="Table 4">
            <a:extLst>
              <a:ext uri="{FF2B5EF4-FFF2-40B4-BE49-F238E27FC236}">
                <a16:creationId xmlns:a16="http://schemas.microsoft.com/office/drawing/2014/main" id="{BCB3A843-9DF5-4150-954A-1BBD1700D037}"/>
              </a:ext>
            </a:extLst>
          </p:cNvPr>
          <p:cNvGraphicFramePr>
            <a:graphicFrameLocks noGrp="1"/>
          </p:cNvGraphicFramePr>
          <p:nvPr>
            <p:extLst>
              <p:ext uri="{D42A27DB-BD31-4B8C-83A1-F6EECF244321}">
                <p14:modId xmlns:p14="http://schemas.microsoft.com/office/powerpoint/2010/main" val="3843459978"/>
              </p:ext>
            </p:extLst>
          </p:nvPr>
        </p:nvGraphicFramePr>
        <p:xfrm>
          <a:off x="974986" y="2003182"/>
          <a:ext cx="9519640" cy="3833300"/>
        </p:xfrm>
        <a:graphic>
          <a:graphicData uri="http://schemas.openxmlformats.org/drawingml/2006/table">
            <a:tbl>
              <a:tblPr firstRow="1" bandRow="1">
                <a:tableStyleId>{5C22544A-7EE6-4342-B048-85BDC9FD1C3A}</a:tableStyleId>
              </a:tblPr>
              <a:tblGrid>
                <a:gridCol w="1176855">
                  <a:extLst>
                    <a:ext uri="{9D8B030D-6E8A-4147-A177-3AD203B41FA5}">
                      <a16:colId xmlns:a16="http://schemas.microsoft.com/office/drawing/2014/main" val="247380885"/>
                    </a:ext>
                  </a:extLst>
                </a:gridCol>
                <a:gridCol w="3582965">
                  <a:extLst>
                    <a:ext uri="{9D8B030D-6E8A-4147-A177-3AD203B41FA5}">
                      <a16:colId xmlns:a16="http://schemas.microsoft.com/office/drawing/2014/main" val="2530368293"/>
                    </a:ext>
                  </a:extLst>
                </a:gridCol>
                <a:gridCol w="2379910">
                  <a:extLst>
                    <a:ext uri="{9D8B030D-6E8A-4147-A177-3AD203B41FA5}">
                      <a16:colId xmlns:a16="http://schemas.microsoft.com/office/drawing/2014/main" val="2410094029"/>
                    </a:ext>
                  </a:extLst>
                </a:gridCol>
                <a:gridCol w="2379910">
                  <a:extLst>
                    <a:ext uri="{9D8B030D-6E8A-4147-A177-3AD203B41FA5}">
                      <a16:colId xmlns:a16="http://schemas.microsoft.com/office/drawing/2014/main" val="3089025717"/>
                    </a:ext>
                  </a:extLst>
                </a:gridCol>
              </a:tblGrid>
              <a:tr h="510628">
                <a:tc>
                  <a:txBody>
                    <a:bodyPr/>
                    <a:lstStyle/>
                    <a:p>
                      <a:r>
                        <a:rPr lang="en-GB" dirty="0"/>
                        <a:t>Sr. No.</a:t>
                      </a:r>
                      <a:endParaRPr lang="sma-NO" dirty="0"/>
                    </a:p>
                  </a:txBody>
                  <a:tcPr/>
                </a:tc>
                <a:tc>
                  <a:txBody>
                    <a:bodyPr/>
                    <a:lstStyle/>
                    <a:p>
                      <a:pPr algn="ctr"/>
                      <a:r>
                        <a:rPr lang="en-GB" dirty="0"/>
                        <a:t>Phase</a:t>
                      </a:r>
                      <a:endParaRPr lang="sma-NO" dirty="0"/>
                    </a:p>
                  </a:txBody>
                  <a:tcPr anchor="ctr"/>
                </a:tc>
                <a:tc>
                  <a:txBody>
                    <a:bodyPr/>
                    <a:lstStyle/>
                    <a:p>
                      <a:pPr algn="ctr"/>
                      <a:r>
                        <a:rPr lang="en-GB" dirty="0"/>
                        <a:t>Expected Schedule</a:t>
                      </a:r>
                      <a:endParaRPr lang="sma-NO" dirty="0"/>
                    </a:p>
                  </a:txBody>
                  <a:tcPr anchor="ctr"/>
                </a:tc>
                <a:tc>
                  <a:txBody>
                    <a:bodyPr/>
                    <a:lstStyle/>
                    <a:p>
                      <a:pPr algn="ctr"/>
                      <a:r>
                        <a:rPr lang="en-GB" dirty="0"/>
                        <a:t>Responsible </a:t>
                      </a:r>
                      <a:endParaRPr lang="sma-NO" dirty="0"/>
                    </a:p>
                  </a:txBody>
                  <a:tcPr anchor="ctr"/>
                </a:tc>
                <a:extLst>
                  <a:ext uri="{0D108BD9-81ED-4DB2-BD59-A6C34878D82A}">
                    <a16:rowId xmlns:a16="http://schemas.microsoft.com/office/drawing/2014/main" val="2682448152"/>
                  </a:ext>
                </a:extLst>
              </a:tr>
              <a:tr h="510628">
                <a:tc>
                  <a:txBody>
                    <a:bodyPr/>
                    <a:lstStyle/>
                    <a:p>
                      <a:pPr algn="ctr"/>
                      <a:r>
                        <a:rPr lang="en-GB" dirty="0"/>
                        <a:t>1</a:t>
                      </a:r>
                      <a:endParaRPr lang="sma-NO" dirty="0"/>
                    </a:p>
                  </a:txBody>
                  <a:tcPr anchor="ctr"/>
                </a:tc>
                <a:tc>
                  <a:txBody>
                    <a:bodyPr/>
                    <a:lstStyle/>
                    <a:p>
                      <a:r>
                        <a:rPr lang="en-GB" dirty="0"/>
                        <a:t>Development of Android Application </a:t>
                      </a:r>
                      <a:endParaRPr lang="sma-NO" dirty="0"/>
                    </a:p>
                  </a:txBody>
                  <a:tcPr anchor="ctr"/>
                </a:tc>
                <a:tc>
                  <a:txBody>
                    <a:bodyPr/>
                    <a:lstStyle/>
                    <a:p>
                      <a:pPr algn="ctr"/>
                      <a:r>
                        <a:rPr lang="en-GB" sz="1400" dirty="0"/>
                        <a:t>25</a:t>
                      </a:r>
                      <a:r>
                        <a:rPr lang="en-GB" sz="1400" baseline="30000" dirty="0"/>
                        <a:t>th</a:t>
                      </a:r>
                      <a:r>
                        <a:rPr lang="en-GB" sz="1400" dirty="0"/>
                        <a:t> March ~ 20</a:t>
                      </a:r>
                      <a:r>
                        <a:rPr lang="en-GB" sz="1400" baseline="30000" dirty="0"/>
                        <a:t>th</a:t>
                      </a:r>
                      <a:r>
                        <a:rPr lang="en-GB" sz="1400" dirty="0"/>
                        <a:t> May, 2021</a:t>
                      </a:r>
                      <a:endParaRPr lang="sma-NO" sz="1400" dirty="0"/>
                    </a:p>
                  </a:txBody>
                  <a:tcPr anchor="ctr"/>
                </a:tc>
                <a:tc>
                  <a:txBody>
                    <a:bodyPr/>
                    <a:lstStyle/>
                    <a:p>
                      <a:pPr algn="ctr"/>
                      <a:r>
                        <a:rPr lang="sma-NO" dirty="0"/>
                        <a:t>Jiyong Youn</a:t>
                      </a:r>
                    </a:p>
                  </a:txBody>
                  <a:tcPr anchor="ctr"/>
                </a:tc>
                <a:extLst>
                  <a:ext uri="{0D108BD9-81ED-4DB2-BD59-A6C34878D82A}">
                    <a16:rowId xmlns:a16="http://schemas.microsoft.com/office/drawing/2014/main" val="2788745877"/>
                  </a:ext>
                </a:extLst>
              </a:tr>
              <a:tr h="510628">
                <a:tc>
                  <a:txBody>
                    <a:bodyPr/>
                    <a:lstStyle/>
                    <a:p>
                      <a:pPr algn="ctr"/>
                      <a:r>
                        <a:rPr lang="en-GB" dirty="0"/>
                        <a:t>2</a:t>
                      </a:r>
                      <a:endParaRPr lang="sma-NO" dirty="0"/>
                    </a:p>
                  </a:txBody>
                  <a:tcPr anchor="ctr"/>
                </a:tc>
                <a:tc>
                  <a:txBody>
                    <a:bodyPr/>
                    <a:lstStyle/>
                    <a:p>
                      <a:r>
                        <a:rPr lang="en-GB" dirty="0"/>
                        <a:t>Collection of dataset </a:t>
                      </a:r>
                      <a:endParaRPr lang="sma-NO"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25</a:t>
                      </a:r>
                      <a:r>
                        <a:rPr lang="en-GB" sz="1400" baseline="30000" dirty="0"/>
                        <a:t>th</a:t>
                      </a:r>
                      <a:r>
                        <a:rPr lang="en-GB" sz="1400" dirty="0"/>
                        <a:t> March ~ 15</a:t>
                      </a:r>
                      <a:r>
                        <a:rPr lang="en-GB" sz="1400" baseline="30000" dirty="0"/>
                        <a:t>th </a:t>
                      </a:r>
                      <a:r>
                        <a:rPr lang="en-GB" sz="1400" dirty="0"/>
                        <a:t>May, 2021</a:t>
                      </a:r>
                      <a:endParaRPr lang="sma-NO" sz="1400" dirty="0"/>
                    </a:p>
                  </a:txBody>
                  <a:tcPr anchor="ctr"/>
                </a:tc>
                <a:tc>
                  <a:txBody>
                    <a:bodyPr/>
                    <a:lstStyle/>
                    <a:p>
                      <a:pPr algn="ctr"/>
                      <a:r>
                        <a:rPr lang="en-GB" dirty="0"/>
                        <a:t>Usman </a:t>
                      </a:r>
                      <a:endParaRPr lang="sma-NO" dirty="0"/>
                    </a:p>
                  </a:txBody>
                  <a:tcPr anchor="ctr"/>
                </a:tc>
                <a:extLst>
                  <a:ext uri="{0D108BD9-81ED-4DB2-BD59-A6C34878D82A}">
                    <a16:rowId xmlns:a16="http://schemas.microsoft.com/office/drawing/2014/main" val="1712172973"/>
                  </a:ext>
                </a:extLst>
              </a:tr>
              <a:tr h="510628">
                <a:tc>
                  <a:txBody>
                    <a:bodyPr/>
                    <a:lstStyle/>
                    <a:p>
                      <a:pPr algn="ctr"/>
                      <a:r>
                        <a:rPr lang="en-GB" dirty="0"/>
                        <a:t>3</a:t>
                      </a:r>
                      <a:endParaRPr lang="sma-NO" dirty="0"/>
                    </a:p>
                  </a:txBody>
                  <a:tcPr anchor="ctr"/>
                </a:tc>
                <a:tc>
                  <a:txBody>
                    <a:bodyPr/>
                    <a:lstStyle/>
                    <a:p>
                      <a:r>
                        <a:rPr lang="en-GB" dirty="0"/>
                        <a:t>Development of algorithm for gesture and pose detection </a:t>
                      </a:r>
                      <a:endParaRPr lang="sma-NO" dirty="0"/>
                    </a:p>
                  </a:txBody>
                  <a:tcPr anchor="ctr"/>
                </a:tc>
                <a:tc>
                  <a:txBody>
                    <a:bodyPr/>
                    <a:lstStyle/>
                    <a:p>
                      <a:pPr algn="ctr"/>
                      <a:r>
                        <a:rPr lang="en-GB" sz="1400" baseline="0" dirty="0"/>
                        <a:t>6</a:t>
                      </a:r>
                      <a:r>
                        <a:rPr lang="en-GB" sz="1400" baseline="30000" dirty="0"/>
                        <a:t>th</a:t>
                      </a:r>
                      <a:r>
                        <a:rPr lang="en-GB" sz="1400" dirty="0"/>
                        <a:t>April ~ 20</a:t>
                      </a:r>
                      <a:r>
                        <a:rPr lang="en-GB" sz="1400" baseline="30000" dirty="0"/>
                        <a:t>th</a:t>
                      </a:r>
                      <a:r>
                        <a:rPr lang="en-GB" sz="1400" dirty="0"/>
                        <a:t> May, 2021</a:t>
                      </a:r>
                      <a:endParaRPr lang="sma-NO" sz="1400" dirty="0"/>
                    </a:p>
                  </a:txBody>
                  <a:tcPr anchor="ctr"/>
                </a:tc>
                <a:tc>
                  <a:txBody>
                    <a:bodyPr/>
                    <a:lstStyle/>
                    <a:p>
                      <a:pPr algn="ctr"/>
                      <a:r>
                        <a:rPr lang="en-GB" dirty="0"/>
                        <a:t>Usman</a:t>
                      </a:r>
                      <a:endParaRPr lang="sma-NO" dirty="0"/>
                    </a:p>
                  </a:txBody>
                  <a:tcPr anchor="ctr"/>
                </a:tc>
                <a:extLst>
                  <a:ext uri="{0D108BD9-81ED-4DB2-BD59-A6C34878D82A}">
                    <a16:rowId xmlns:a16="http://schemas.microsoft.com/office/drawing/2014/main" val="2924838705"/>
                  </a:ext>
                </a:extLst>
              </a:tr>
              <a:tr h="510628">
                <a:tc>
                  <a:txBody>
                    <a:bodyPr/>
                    <a:lstStyle/>
                    <a:p>
                      <a:pPr algn="ctr"/>
                      <a:r>
                        <a:rPr lang="en-GB" dirty="0"/>
                        <a:t>4</a:t>
                      </a:r>
                      <a:endParaRPr lang="sma-NO" dirty="0"/>
                    </a:p>
                  </a:txBody>
                  <a:tcPr anchor="ctr"/>
                </a:tc>
                <a:tc>
                  <a:txBody>
                    <a:bodyPr/>
                    <a:lstStyle/>
                    <a:p>
                      <a:r>
                        <a:rPr lang="en-GB" dirty="0"/>
                        <a:t>Development of algorithm for attention detection </a:t>
                      </a:r>
                      <a:endParaRPr lang="sma-NO" dirty="0"/>
                    </a:p>
                  </a:txBody>
                  <a:tcPr anchor="ctr"/>
                </a:tc>
                <a:tc>
                  <a:txBody>
                    <a:bodyPr/>
                    <a:lstStyle/>
                    <a:p>
                      <a:pPr algn="ctr"/>
                      <a:r>
                        <a:rPr lang="en-GB" sz="1400" dirty="0"/>
                        <a:t>21</a:t>
                      </a:r>
                      <a:r>
                        <a:rPr lang="en-GB" sz="1400" baseline="30000" dirty="0"/>
                        <a:t>st</a:t>
                      </a:r>
                      <a:r>
                        <a:rPr lang="en-GB" sz="1400" dirty="0"/>
                        <a:t> April ~ 20</a:t>
                      </a:r>
                      <a:r>
                        <a:rPr lang="en-GB" sz="1400" baseline="30000" dirty="0"/>
                        <a:t>th</a:t>
                      </a:r>
                      <a:r>
                        <a:rPr lang="en-GB" sz="1400" dirty="0"/>
                        <a:t> May, 2021</a:t>
                      </a:r>
                      <a:endParaRPr lang="sma-NO" sz="1400" dirty="0"/>
                    </a:p>
                  </a:txBody>
                  <a:tcPr anchor="ctr"/>
                </a:tc>
                <a:tc>
                  <a:txBody>
                    <a:bodyPr/>
                    <a:lstStyle/>
                    <a:p>
                      <a:pPr algn="ctr"/>
                      <a:r>
                        <a:rPr lang="en-GB" dirty="0"/>
                        <a:t>Usman</a:t>
                      </a:r>
                      <a:endParaRPr lang="sma-NO" dirty="0"/>
                    </a:p>
                  </a:txBody>
                  <a:tcPr anchor="ctr"/>
                </a:tc>
                <a:extLst>
                  <a:ext uri="{0D108BD9-81ED-4DB2-BD59-A6C34878D82A}">
                    <a16:rowId xmlns:a16="http://schemas.microsoft.com/office/drawing/2014/main" val="941717344"/>
                  </a:ext>
                </a:extLst>
              </a:tr>
              <a:tr h="510628">
                <a:tc>
                  <a:txBody>
                    <a:bodyPr/>
                    <a:lstStyle/>
                    <a:p>
                      <a:pPr algn="ctr"/>
                      <a:r>
                        <a:rPr lang="en-GB" dirty="0"/>
                        <a:t>5</a:t>
                      </a:r>
                      <a:endParaRPr lang="sma-NO" dirty="0"/>
                    </a:p>
                  </a:txBody>
                  <a:tcPr anchor="ctr"/>
                </a:tc>
                <a:tc>
                  <a:txBody>
                    <a:bodyPr/>
                    <a:lstStyle/>
                    <a:p>
                      <a:r>
                        <a:rPr lang="en-GB" dirty="0"/>
                        <a:t>Execution of complete pipeline </a:t>
                      </a:r>
                      <a:endParaRPr lang="sma-NO" dirty="0"/>
                    </a:p>
                  </a:txBody>
                  <a:tcPr anchor="ctr"/>
                </a:tc>
                <a:tc>
                  <a:txBody>
                    <a:bodyPr/>
                    <a:lstStyle/>
                    <a:p>
                      <a:pPr algn="ctr"/>
                      <a:r>
                        <a:rPr lang="en-GB" sz="1400" dirty="0"/>
                        <a:t>16</a:t>
                      </a:r>
                      <a:r>
                        <a:rPr lang="en-GB" sz="1400" baseline="30000" dirty="0"/>
                        <a:t>th</a:t>
                      </a:r>
                      <a:r>
                        <a:rPr lang="en-GB" sz="1400" dirty="0"/>
                        <a:t> April ~ 25</a:t>
                      </a:r>
                      <a:r>
                        <a:rPr lang="en-GB" sz="1400" baseline="30000" dirty="0"/>
                        <a:t>th</a:t>
                      </a:r>
                      <a:r>
                        <a:rPr lang="en-GB" sz="1400" dirty="0"/>
                        <a:t> May, 2021</a:t>
                      </a:r>
                      <a:endParaRPr lang="sma-NO" sz="1400" dirty="0"/>
                    </a:p>
                  </a:txBody>
                  <a:tcPr anchor="ctr"/>
                </a:tc>
                <a:tc>
                  <a:txBody>
                    <a:bodyPr/>
                    <a:lstStyle/>
                    <a:p>
                      <a:pPr algn="ctr"/>
                      <a:r>
                        <a:rPr lang="en-GB" dirty="0"/>
                        <a:t>Usman and </a:t>
                      </a:r>
                      <a:r>
                        <a:rPr lang="en-GB" dirty="0" err="1"/>
                        <a:t>Jiyong</a:t>
                      </a:r>
                      <a:r>
                        <a:rPr lang="en-GB" dirty="0"/>
                        <a:t> </a:t>
                      </a:r>
                      <a:endParaRPr lang="sma-NO" dirty="0"/>
                    </a:p>
                  </a:txBody>
                  <a:tcPr anchor="ctr"/>
                </a:tc>
                <a:extLst>
                  <a:ext uri="{0D108BD9-81ED-4DB2-BD59-A6C34878D82A}">
                    <a16:rowId xmlns:a16="http://schemas.microsoft.com/office/drawing/2014/main" val="3545747324"/>
                  </a:ext>
                </a:extLst>
              </a:tr>
              <a:tr h="510628">
                <a:tc>
                  <a:txBody>
                    <a:bodyPr/>
                    <a:lstStyle/>
                    <a:p>
                      <a:pPr algn="ctr"/>
                      <a:r>
                        <a:rPr lang="en-GB" dirty="0"/>
                        <a:t>6</a:t>
                      </a:r>
                      <a:endParaRPr lang="sma-NO" dirty="0"/>
                    </a:p>
                  </a:txBody>
                  <a:tcPr anchor="ctr"/>
                </a:tc>
                <a:tc>
                  <a:txBody>
                    <a:bodyPr/>
                    <a:lstStyle/>
                    <a:p>
                      <a:r>
                        <a:rPr lang="en-GB" dirty="0"/>
                        <a:t>Evaluation and finalization of report</a:t>
                      </a:r>
                      <a:endParaRPr lang="sma-NO" dirty="0"/>
                    </a:p>
                  </a:txBody>
                  <a:tcPr anchor="ctr"/>
                </a:tc>
                <a:tc>
                  <a:txBody>
                    <a:bodyPr/>
                    <a:lstStyle/>
                    <a:p>
                      <a:pPr algn="ctr"/>
                      <a:r>
                        <a:rPr lang="en-GB" sz="1400" dirty="0"/>
                        <a:t>6</a:t>
                      </a:r>
                      <a:r>
                        <a:rPr lang="en-GB" sz="1400" baseline="30000" dirty="0"/>
                        <a:t>th</a:t>
                      </a:r>
                      <a:r>
                        <a:rPr lang="en-GB" sz="1400" dirty="0"/>
                        <a:t> May ~ 25</a:t>
                      </a:r>
                      <a:r>
                        <a:rPr lang="en-GB" sz="1400" baseline="30000" dirty="0"/>
                        <a:t>th</a:t>
                      </a:r>
                      <a:r>
                        <a:rPr lang="en-GB" sz="1400" dirty="0"/>
                        <a:t> May, 2021</a:t>
                      </a:r>
                      <a:endParaRPr lang="sma-NO" sz="1400" dirty="0"/>
                    </a:p>
                  </a:txBody>
                  <a:tcPr anchor="ctr"/>
                </a:tc>
                <a:tc>
                  <a:txBody>
                    <a:bodyPr/>
                    <a:lstStyle/>
                    <a:p>
                      <a:pPr algn="ctr"/>
                      <a:r>
                        <a:rPr lang="en-GB" dirty="0"/>
                        <a:t>Usman and </a:t>
                      </a:r>
                      <a:r>
                        <a:rPr lang="en-GB" dirty="0" err="1"/>
                        <a:t>Jiyong</a:t>
                      </a:r>
                      <a:endParaRPr lang="sma-NO" dirty="0"/>
                    </a:p>
                  </a:txBody>
                  <a:tcPr anchor="ctr"/>
                </a:tc>
                <a:extLst>
                  <a:ext uri="{0D108BD9-81ED-4DB2-BD59-A6C34878D82A}">
                    <a16:rowId xmlns:a16="http://schemas.microsoft.com/office/drawing/2014/main" val="3770379799"/>
                  </a:ext>
                </a:extLst>
              </a:tr>
            </a:tbl>
          </a:graphicData>
        </a:graphic>
      </p:graphicFrame>
    </p:spTree>
    <p:extLst>
      <p:ext uri="{BB962C8B-B14F-4D97-AF65-F5344CB8AC3E}">
        <p14:creationId xmlns:p14="http://schemas.microsoft.com/office/powerpoint/2010/main" val="182493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0F4-5AA0-4DB6-8FE8-7E814ED0662E}"/>
              </a:ext>
            </a:extLst>
          </p:cNvPr>
          <p:cNvSpPr>
            <a:spLocks noGrp="1"/>
          </p:cNvSpPr>
          <p:nvPr>
            <p:ph type="title"/>
          </p:nvPr>
        </p:nvSpPr>
        <p:spPr/>
        <p:txBody>
          <a:bodyPr/>
          <a:lstStyle/>
          <a:p>
            <a:r>
              <a:rPr lang="en-GB" dirty="0"/>
              <a:t>Content </a:t>
            </a:r>
            <a:endParaRPr lang="sma-NO" dirty="0"/>
          </a:p>
        </p:txBody>
      </p:sp>
      <p:sp>
        <p:nvSpPr>
          <p:cNvPr id="3" name="Content Placeholder 2">
            <a:extLst>
              <a:ext uri="{FF2B5EF4-FFF2-40B4-BE49-F238E27FC236}">
                <a16:creationId xmlns:a16="http://schemas.microsoft.com/office/drawing/2014/main" id="{B91440A0-9BA7-4173-99CE-4A81ACA5812E}"/>
              </a:ext>
            </a:extLst>
          </p:cNvPr>
          <p:cNvSpPr>
            <a:spLocks noGrp="1"/>
          </p:cNvSpPr>
          <p:nvPr>
            <p:ph idx="1"/>
          </p:nvPr>
        </p:nvSpPr>
        <p:spPr/>
        <p:txBody>
          <a:bodyPr>
            <a:normAutofit lnSpcReduction="10000"/>
          </a:bodyPr>
          <a:lstStyle/>
          <a:p>
            <a:r>
              <a:rPr lang="en-GB" dirty="0"/>
              <a:t>Introduction </a:t>
            </a:r>
          </a:p>
          <a:p>
            <a:r>
              <a:rPr lang="en-GB" dirty="0"/>
              <a:t>Motivation </a:t>
            </a:r>
          </a:p>
          <a:p>
            <a:r>
              <a:rPr lang="sma-NO" dirty="0"/>
              <a:t>Existing Solutions </a:t>
            </a:r>
          </a:p>
          <a:p>
            <a:r>
              <a:rPr lang="sma-NO" dirty="0"/>
              <a:t>Proposed Idea and Usage scheme </a:t>
            </a:r>
          </a:p>
          <a:p>
            <a:r>
              <a:rPr lang="sma-NO" dirty="0"/>
              <a:t>System Overview </a:t>
            </a:r>
          </a:p>
          <a:p>
            <a:r>
              <a:rPr lang="sma-NO" dirty="0"/>
              <a:t>Expected Challenges </a:t>
            </a:r>
          </a:p>
          <a:p>
            <a:r>
              <a:rPr lang="sma-NO" dirty="0"/>
              <a:t>Evalaution Scheme </a:t>
            </a:r>
          </a:p>
          <a:p>
            <a:r>
              <a:rPr lang="sma-NO" dirty="0"/>
              <a:t>Tentative Plan </a:t>
            </a:r>
          </a:p>
          <a:p>
            <a:r>
              <a:rPr lang="sma-NO" dirty="0"/>
              <a:t>Chronological plan </a:t>
            </a:r>
          </a:p>
          <a:p>
            <a:endParaRPr lang="sma-NO" dirty="0"/>
          </a:p>
          <a:p>
            <a:endParaRPr lang="sma-NO" dirty="0"/>
          </a:p>
        </p:txBody>
      </p:sp>
    </p:spTree>
    <p:extLst>
      <p:ext uri="{BB962C8B-B14F-4D97-AF65-F5344CB8AC3E}">
        <p14:creationId xmlns:p14="http://schemas.microsoft.com/office/powerpoint/2010/main" val="28441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875E-0CF2-48BC-B909-8B66C0B379DC}"/>
              </a:ext>
            </a:extLst>
          </p:cNvPr>
          <p:cNvSpPr>
            <a:spLocks noGrp="1"/>
          </p:cNvSpPr>
          <p:nvPr>
            <p:ph type="title"/>
          </p:nvPr>
        </p:nvSpPr>
        <p:spPr/>
        <p:txBody>
          <a:bodyPr/>
          <a:lstStyle/>
          <a:p>
            <a:r>
              <a:rPr lang="en-GB" dirty="0"/>
              <a:t>Introduction </a:t>
            </a:r>
            <a:endParaRPr lang="sma-NO" dirty="0"/>
          </a:p>
        </p:txBody>
      </p:sp>
      <p:sp>
        <p:nvSpPr>
          <p:cNvPr id="3" name="Content Placeholder 2">
            <a:extLst>
              <a:ext uri="{FF2B5EF4-FFF2-40B4-BE49-F238E27FC236}">
                <a16:creationId xmlns:a16="http://schemas.microsoft.com/office/drawing/2014/main" id="{4DCD40D7-1C22-4FA6-8731-FA802867D40D}"/>
              </a:ext>
            </a:extLst>
          </p:cNvPr>
          <p:cNvSpPr>
            <a:spLocks noGrp="1"/>
          </p:cNvSpPr>
          <p:nvPr>
            <p:ph idx="1"/>
          </p:nvPr>
        </p:nvSpPr>
        <p:spPr>
          <a:xfrm>
            <a:off x="838200" y="1825625"/>
            <a:ext cx="10515600" cy="4351338"/>
          </a:xfrm>
        </p:spPr>
        <p:txBody>
          <a:bodyPr/>
          <a:lstStyle/>
          <a:p>
            <a:pPr algn="just"/>
            <a:r>
              <a:rPr lang="en-GB" dirty="0"/>
              <a:t>Real-time driver monitoring system  will be developed which will analyses the driver’s state in real-time and gives alert when drowsy state increases.</a:t>
            </a:r>
          </a:p>
          <a:p>
            <a:pPr algn="just"/>
            <a:r>
              <a:rPr lang="en-GB" dirty="0"/>
              <a:t>The system will require one android device which will be placed at front as we used to place for navigation purpose </a:t>
            </a:r>
            <a:endParaRPr lang="sma-NO" dirty="0"/>
          </a:p>
        </p:txBody>
      </p:sp>
      <p:pic>
        <p:nvPicPr>
          <p:cNvPr id="5" name="Picture 2" descr="GPS Navigation | Car GPS | Navigation Systems Cars | Garmin">
            <a:extLst>
              <a:ext uri="{FF2B5EF4-FFF2-40B4-BE49-F238E27FC236}">
                <a16:creationId xmlns:a16="http://schemas.microsoft.com/office/drawing/2014/main" id="{236DD5A2-F366-4442-B34A-BCED81260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4" y="4128611"/>
            <a:ext cx="8633791" cy="245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2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A98-0EFA-43B4-AB90-162AC0435C4B}"/>
              </a:ext>
            </a:extLst>
          </p:cNvPr>
          <p:cNvSpPr>
            <a:spLocks noGrp="1"/>
          </p:cNvSpPr>
          <p:nvPr>
            <p:ph type="title"/>
          </p:nvPr>
        </p:nvSpPr>
        <p:spPr/>
        <p:txBody>
          <a:bodyPr/>
          <a:lstStyle/>
          <a:p>
            <a:r>
              <a:rPr lang="en-GB" dirty="0"/>
              <a:t>Motivation </a:t>
            </a:r>
            <a:endParaRPr lang="sma-NO" dirty="0"/>
          </a:p>
        </p:txBody>
      </p:sp>
      <p:sp>
        <p:nvSpPr>
          <p:cNvPr id="3" name="Content Placeholder 2">
            <a:extLst>
              <a:ext uri="{FF2B5EF4-FFF2-40B4-BE49-F238E27FC236}">
                <a16:creationId xmlns:a16="http://schemas.microsoft.com/office/drawing/2014/main" id="{8E781066-A364-4D08-A61C-B0A459B111EC}"/>
              </a:ext>
            </a:extLst>
          </p:cNvPr>
          <p:cNvSpPr>
            <a:spLocks noGrp="1"/>
          </p:cNvSpPr>
          <p:nvPr>
            <p:ph idx="1"/>
          </p:nvPr>
        </p:nvSpPr>
        <p:spPr>
          <a:xfrm>
            <a:off x="838200" y="1825625"/>
            <a:ext cx="10515600" cy="4667250"/>
          </a:xfrm>
        </p:spPr>
        <p:txBody>
          <a:bodyPr>
            <a:normAutofit/>
          </a:bodyPr>
          <a:lstStyle/>
          <a:p>
            <a:r>
              <a:rPr lang="en-GB" dirty="0"/>
              <a:t>Road accidents are responsible for 1.35 million death cases around every year all over the world(WHO).</a:t>
            </a:r>
          </a:p>
          <a:p>
            <a:pPr lvl="1"/>
            <a:r>
              <a:rPr lang="en-GB" dirty="0"/>
              <a:t>20-50 million people experience non-fatal injuries, many suffer lifelong disabilities [1]. </a:t>
            </a:r>
          </a:p>
          <a:p>
            <a:pPr lvl="1"/>
            <a:r>
              <a:rPr lang="en-GB" dirty="0"/>
              <a:t>~20% drivers confessed to fall asleep while driving, ~40% confessed that this happened to them at least once in their lifetime [2]. </a:t>
            </a:r>
          </a:p>
          <a:p>
            <a:pPr lvl="1"/>
            <a:r>
              <a:rPr lang="en-GB" dirty="0"/>
              <a:t>~100,000 incidents/year occur due to driver drowsiness, 1500 deaths and 70,000 injuries are being reported [3]. </a:t>
            </a:r>
          </a:p>
          <a:p>
            <a:pPr lvl="1"/>
            <a:r>
              <a:rPr lang="en-GB" dirty="0"/>
              <a:t>To ensure the safety of the drivers and passengers, we greatly require a real-time driver monitoring system which can alert the driver when he/she is not attentive enough</a:t>
            </a:r>
            <a:endParaRPr lang="sma-NO" dirty="0"/>
          </a:p>
        </p:txBody>
      </p:sp>
      <p:sp>
        <p:nvSpPr>
          <p:cNvPr id="4" name="TextBox 3">
            <a:extLst>
              <a:ext uri="{FF2B5EF4-FFF2-40B4-BE49-F238E27FC236}">
                <a16:creationId xmlns:a16="http://schemas.microsoft.com/office/drawing/2014/main" id="{2046A8C3-1192-405E-BAEA-4003A7D5BD74}"/>
              </a:ext>
            </a:extLst>
          </p:cNvPr>
          <p:cNvSpPr txBox="1"/>
          <p:nvPr/>
        </p:nvSpPr>
        <p:spPr>
          <a:xfrm>
            <a:off x="168676" y="6241002"/>
            <a:ext cx="11683013" cy="646331"/>
          </a:xfrm>
          <a:prstGeom prst="rect">
            <a:avLst/>
          </a:prstGeom>
          <a:noFill/>
        </p:spPr>
        <p:txBody>
          <a:bodyPr wrap="square" rtlCol="0">
            <a:spAutoFit/>
          </a:bodyPr>
          <a:lstStyle/>
          <a:p>
            <a:r>
              <a:rPr lang="en-GB" sz="1200" dirty="0"/>
              <a:t>[1] "Road traffic injuries," World Health Organization, 7 February 2020. [Online]. Available: https://www.who.int/news-room/fact-sheets/ detail/road-traffic-injuries.</a:t>
            </a:r>
            <a:br>
              <a:rPr lang="en-GB" sz="1100" dirty="0"/>
            </a:br>
            <a:r>
              <a:rPr lang="en-GB" sz="1100" dirty="0"/>
              <a:t>[2] </a:t>
            </a:r>
            <a:r>
              <a:rPr lang="en-GB" sz="1200" dirty="0"/>
              <a:t>"Drivers are Falling Asleep Behind the Wheel," nsc.org, [Online]. Available: https://www.nsc.org/road-safety/safety-topics/fatigued-driv </a:t>
            </a:r>
            <a:r>
              <a:rPr lang="en-GB" sz="1200" dirty="0" err="1"/>
              <a:t>ing</a:t>
            </a:r>
            <a:r>
              <a:rPr lang="en-GB" sz="1200" dirty="0"/>
              <a:t>. </a:t>
            </a:r>
            <a:br>
              <a:rPr lang="en-GB" sz="1200" dirty="0"/>
            </a:br>
            <a:r>
              <a:rPr lang="en-GB" sz="1200" dirty="0"/>
              <a:t>[3] </a:t>
            </a:r>
            <a:r>
              <a:rPr lang="sma-NO" sz="1200" dirty="0"/>
              <a:t>"Medicalxpress.com," 2020. [Online]. Available: https://medical xpress.com/news/2018-11-sleepy-drivers-involved-year.html. </a:t>
            </a:r>
          </a:p>
        </p:txBody>
      </p:sp>
    </p:spTree>
    <p:extLst>
      <p:ext uri="{BB962C8B-B14F-4D97-AF65-F5344CB8AC3E}">
        <p14:creationId xmlns:p14="http://schemas.microsoft.com/office/powerpoint/2010/main" val="363164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F15B-3A13-4358-9B36-DD2664CB11A3}"/>
              </a:ext>
            </a:extLst>
          </p:cNvPr>
          <p:cNvSpPr>
            <a:spLocks noGrp="1"/>
          </p:cNvSpPr>
          <p:nvPr>
            <p:ph type="title"/>
          </p:nvPr>
        </p:nvSpPr>
        <p:spPr/>
        <p:txBody>
          <a:bodyPr/>
          <a:lstStyle/>
          <a:p>
            <a:r>
              <a:rPr lang="en-GB" dirty="0"/>
              <a:t>Existing Solutions: Hyundai motor group</a:t>
            </a:r>
            <a:endParaRPr lang="sma-NO" dirty="0"/>
          </a:p>
        </p:txBody>
      </p:sp>
      <p:sp>
        <p:nvSpPr>
          <p:cNvPr id="3" name="Content Placeholder 2">
            <a:extLst>
              <a:ext uri="{FF2B5EF4-FFF2-40B4-BE49-F238E27FC236}">
                <a16:creationId xmlns:a16="http://schemas.microsoft.com/office/drawing/2014/main" id="{0DE56B82-80E2-4398-914A-7ECFE8B90FF5}"/>
              </a:ext>
            </a:extLst>
          </p:cNvPr>
          <p:cNvSpPr>
            <a:spLocks noGrp="1"/>
          </p:cNvSpPr>
          <p:nvPr>
            <p:ph idx="1"/>
          </p:nvPr>
        </p:nvSpPr>
        <p:spPr/>
        <p:txBody>
          <a:bodyPr>
            <a:normAutofit/>
          </a:bodyPr>
          <a:lstStyle/>
          <a:p>
            <a:r>
              <a:rPr lang="sma-NO" dirty="0"/>
              <a:t>Vehicle based approach</a:t>
            </a:r>
            <a:r>
              <a:rPr lang="en-US" altLang="ko-KR" dirty="0"/>
              <a:t>:</a:t>
            </a:r>
            <a:r>
              <a:rPr lang="ko-KR" altLang="en-US" dirty="0"/>
              <a:t> </a:t>
            </a:r>
            <a:r>
              <a:rPr lang="en-US" altLang="ko-KR" dirty="0"/>
              <a:t>Analyzing steering / gas inputs</a:t>
            </a:r>
          </a:p>
          <a:p>
            <a:r>
              <a:rPr lang="sma-NO" dirty="0"/>
              <a:t>Drowsiness alert</a:t>
            </a:r>
          </a:p>
        </p:txBody>
      </p:sp>
      <p:pic>
        <p:nvPicPr>
          <p:cNvPr id="1026" name="Picture 2" descr="Genesis G90 | Driver Attention Alert | Genesis - YouTube">
            <a:extLst>
              <a:ext uri="{FF2B5EF4-FFF2-40B4-BE49-F238E27FC236}">
                <a16:creationId xmlns:a16="http://schemas.microsoft.com/office/drawing/2014/main" id="{424C47AF-F9BA-5047-B54A-FE858BBBC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3429000"/>
            <a:ext cx="7534275" cy="423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96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C471-AA82-464C-AC18-E04DF76CAED8}"/>
              </a:ext>
            </a:extLst>
          </p:cNvPr>
          <p:cNvSpPr>
            <a:spLocks noGrp="1"/>
          </p:cNvSpPr>
          <p:nvPr>
            <p:ph type="title"/>
          </p:nvPr>
        </p:nvSpPr>
        <p:spPr/>
        <p:txBody>
          <a:bodyPr/>
          <a:lstStyle/>
          <a:p>
            <a:r>
              <a:rPr lang="sma-NO" dirty="0"/>
              <a:t>Proposed Idea and Usage scheme </a:t>
            </a:r>
          </a:p>
        </p:txBody>
      </p:sp>
      <p:pic>
        <p:nvPicPr>
          <p:cNvPr id="2052" name="Picture 4" descr="6 Best Dash Cam Apps For Android Smartphone [ Pros &amp; Cons ]">
            <a:extLst>
              <a:ext uri="{FF2B5EF4-FFF2-40B4-BE49-F238E27FC236}">
                <a16:creationId xmlns:a16="http://schemas.microsoft.com/office/drawing/2014/main" id="{4657B4F6-FA1E-43CC-A504-F2D91727F0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47"/>
          <a:stretch/>
        </p:blipFill>
        <p:spPr bwMode="auto">
          <a:xfrm>
            <a:off x="523170" y="2967725"/>
            <a:ext cx="1536838"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EE37CDF-8C40-4BED-B144-50D8927C1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85" r="18859"/>
          <a:stretch/>
        </p:blipFill>
        <p:spPr bwMode="auto">
          <a:xfrm>
            <a:off x="2934652" y="2456615"/>
            <a:ext cx="1536838" cy="2480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loud Computing Architecture Internet Computer Network Clip Art, PNG,  640x613px, Cloud Computing, Blue, Brand, Cloud, Cloud">
            <a:extLst>
              <a:ext uri="{FF2B5EF4-FFF2-40B4-BE49-F238E27FC236}">
                <a16:creationId xmlns:a16="http://schemas.microsoft.com/office/drawing/2014/main" id="{207634A3-549D-4F2B-8B7B-E9BBC8D1B4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90" t="19020" r="13011" b="17487"/>
          <a:stretch/>
        </p:blipFill>
        <p:spPr bwMode="auto">
          <a:xfrm>
            <a:off x="5075182" y="2456615"/>
            <a:ext cx="3321074" cy="21506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mazon Elastic Compute Cloud - Wikipedia">
            <a:extLst>
              <a:ext uri="{FF2B5EF4-FFF2-40B4-BE49-F238E27FC236}">
                <a16:creationId xmlns:a16="http://schemas.microsoft.com/office/drawing/2014/main" id="{000BA97D-373E-4EBB-864F-6889C42C8E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741" y="2434515"/>
            <a:ext cx="2391982" cy="2391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5B581-EB9A-429C-9A7A-8C9D75EECF09}"/>
              </a:ext>
            </a:extLst>
          </p:cNvPr>
          <p:cNvSpPr txBox="1"/>
          <p:nvPr/>
        </p:nvSpPr>
        <p:spPr>
          <a:xfrm>
            <a:off x="523170" y="2341272"/>
            <a:ext cx="2278615" cy="646331"/>
          </a:xfrm>
          <a:prstGeom prst="rect">
            <a:avLst/>
          </a:prstGeom>
          <a:noFill/>
        </p:spPr>
        <p:txBody>
          <a:bodyPr wrap="square" rtlCol="0">
            <a:spAutoFit/>
          </a:bodyPr>
          <a:lstStyle/>
          <a:p>
            <a:r>
              <a:rPr lang="en-GB" dirty="0"/>
              <a:t>Camera Capture Image of Driver  </a:t>
            </a:r>
            <a:endParaRPr lang="sma-NO" dirty="0"/>
          </a:p>
        </p:txBody>
      </p:sp>
      <p:sp>
        <p:nvSpPr>
          <p:cNvPr id="10" name="TextBox 9">
            <a:extLst>
              <a:ext uri="{FF2B5EF4-FFF2-40B4-BE49-F238E27FC236}">
                <a16:creationId xmlns:a16="http://schemas.microsoft.com/office/drawing/2014/main" id="{407E7008-51DB-44E7-AAF3-4DF0E29A2657}"/>
              </a:ext>
            </a:extLst>
          </p:cNvPr>
          <p:cNvSpPr txBox="1"/>
          <p:nvPr/>
        </p:nvSpPr>
        <p:spPr>
          <a:xfrm>
            <a:off x="2801785" y="2087283"/>
            <a:ext cx="2278615" cy="369332"/>
          </a:xfrm>
          <a:prstGeom prst="rect">
            <a:avLst/>
          </a:prstGeom>
          <a:noFill/>
        </p:spPr>
        <p:txBody>
          <a:bodyPr wrap="square" rtlCol="0">
            <a:spAutoFit/>
          </a:bodyPr>
          <a:lstStyle/>
          <a:p>
            <a:r>
              <a:rPr lang="en-GB" dirty="0"/>
              <a:t>Android Application </a:t>
            </a:r>
            <a:endParaRPr lang="sma-NO" dirty="0"/>
          </a:p>
        </p:txBody>
      </p:sp>
      <p:sp>
        <p:nvSpPr>
          <p:cNvPr id="11" name="TextBox 10">
            <a:extLst>
              <a:ext uri="{FF2B5EF4-FFF2-40B4-BE49-F238E27FC236}">
                <a16:creationId xmlns:a16="http://schemas.microsoft.com/office/drawing/2014/main" id="{2AE7B2F9-91B6-4090-BBC9-277FE206F908}"/>
              </a:ext>
            </a:extLst>
          </p:cNvPr>
          <p:cNvSpPr txBox="1"/>
          <p:nvPr/>
        </p:nvSpPr>
        <p:spPr>
          <a:xfrm>
            <a:off x="8739482" y="2249849"/>
            <a:ext cx="2278615" cy="369332"/>
          </a:xfrm>
          <a:prstGeom prst="rect">
            <a:avLst/>
          </a:prstGeom>
          <a:noFill/>
        </p:spPr>
        <p:txBody>
          <a:bodyPr wrap="square" rtlCol="0">
            <a:spAutoFit/>
          </a:bodyPr>
          <a:lstStyle/>
          <a:p>
            <a:r>
              <a:rPr lang="en-GB" dirty="0"/>
              <a:t>AWS Cloud Computing </a:t>
            </a:r>
            <a:endParaRPr lang="sma-NO" dirty="0"/>
          </a:p>
        </p:txBody>
      </p:sp>
      <p:sp>
        <p:nvSpPr>
          <p:cNvPr id="5" name="Arrow: Right 4">
            <a:extLst>
              <a:ext uri="{FF2B5EF4-FFF2-40B4-BE49-F238E27FC236}">
                <a16:creationId xmlns:a16="http://schemas.microsoft.com/office/drawing/2014/main" id="{DFD9F0CA-F471-41AB-8271-F138ABA16B92}"/>
              </a:ext>
            </a:extLst>
          </p:cNvPr>
          <p:cNvSpPr/>
          <p:nvPr/>
        </p:nvSpPr>
        <p:spPr>
          <a:xfrm>
            <a:off x="2196363" y="3025835"/>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3" name="Arrow: Right 12">
            <a:extLst>
              <a:ext uri="{FF2B5EF4-FFF2-40B4-BE49-F238E27FC236}">
                <a16:creationId xmlns:a16="http://schemas.microsoft.com/office/drawing/2014/main" id="{A1BACCA0-646C-46FC-A8C8-998F93ADCB10}"/>
              </a:ext>
            </a:extLst>
          </p:cNvPr>
          <p:cNvSpPr/>
          <p:nvPr/>
        </p:nvSpPr>
        <p:spPr>
          <a:xfrm>
            <a:off x="4376604" y="3025835"/>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4" name="Arrow: Right 13">
            <a:extLst>
              <a:ext uri="{FF2B5EF4-FFF2-40B4-BE49-F238E27FC236}">
                <a16:creationId xmlns:a16="http://schemas.microsoft.com/office/drawing/2014/main" id="{144C3B13-3E2F-4C3C-9D4E-65D87F33E90A}"/>
              </a:ext>
            </a:extLst>
          </p:cNvPr>
          <p:cNvSpPr/>
          <p:nvPr/>
        </p:nvSpPr>
        <p:spPr>
          <a:xfrm>
            <a:off x="8370337" y="2990138"/>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5" name="Arrow: Right 14">
            <a:extLst>
              <a:ext uri="{FF2B5EF4-FFF2-40B4-BE49-F238E27FC236}">
                <a16:creationId xmlns:a16="http://schemas.microsoft.com/office/drawing/2014/main" id="{51048F3F-98D7-4AB2-99DE-75A2AB26C982}"/>
              </a:ext>
            </a:extLst>
          </p:cNvPr>
          <p:cNvSpPr/>
          <p:nvPr/>
        </p:nvSpPr>
        <p:spPr>
          <a:xfrm rot="10800000">
            <a:off x="8366338" y="3696871"/>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6" name="Arrow: Right 15">
            <a:extLst>
              <a:ext uri="{FF2B5EF4-FFF2-40B4-BE49-F238E27FC236}">
                <a16:creationId xmlns:a16="http://schemas.microsoft.com/office/drawing/2014/main" id="{4A2ACF57-0BFD-4A8F-B1BE-766228AFEAF2}"/>
              </a:ext>
            </a:extLst>
          </p:cNvPr>
          <p:cNvSpPr/>
          <p:nvPr/>
        </p:nvSpPr>
        <p:spPr>
          <a:xfrm rot="10800000">
            <a:off x="4411088" y="3696871"/>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7" name="Arrow: Right 16">
            <a:extLst>
              <a:ext uri="{FF2B5EF4-FFF2-40B4-BE49-F238E27FC236}">
                <a16:creationId xmlns:a16="http://schemas.microsoft.com/office/drawing/2014/main" id="{E0AD7479-968D-4DDF-B852-212FE7539CD9}"/>
              </a:ext>
            </a:extLst>
          </p:cNvPr>
          <p:cNvSpPr/>
          <p:nvPr/>
        </p:nvSpPr>
        <p:spPr>
          <a:xfrm rot="10800000">
            <a:off x="2192875" y="3638597"/>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8" name="TextBox 17">
            <a:extLst>
              <a:ext uri="{FF2B5EF4-FFF2-40B4-BE49-F238E27FC236}">
                <a16:creationId xmlns:a16="http://schemas.microsoft.com/office/drawing/2014/main" id="{98635E93-872E-AC40-BD33-0F3CBF0EABA0}"/>
              </a:ext>
            </a:extLst>
          </p:cNvPr>
          <p:cNvSpPr txBox="1"/>
          <p:nvPr/>
        </p:nvSpPr>
        <p:spPr>
          <a:xfrm>
            <a:off x="9127108" y="4833058"/>
            <a:ext cx="2278615" cy="646331"/>
          </a:xfrm>
          <a:prstGeom prst="rect">
            <a:avLst/>
          </a:prstGeom>
          <a:noFill/>
        </p:spPr>
        <p:txBody>
          <a:bodyPr wrap="square" rtlCol="0">
            <a:spAutoFit/>
          </a:bodyPr>
          <a:lstStyle/>
          <a:p>
            <a:pPr algn="ctr"/>
            <a:r>
              <a:rPr lang="en-GB" dirty="0"/>
              <a:t>Data processing</a:t>
            </a:r>
          </a:p>
          <a:p>
            <a:pPr algn="ctr"/>
            <a:r>
              <a:rPr lang="en-GB" dirty="0"/>
              <a:t>analysis</a:t>
            </a:r>
            <a:endParaRPr lang="sma-NO" dirty="0"/>
          </a:p>
        </p:txBody>
      </p:sp>
      <p:sp>
        <p:nvSpPr>
          <p:cNvPr id="19" name="TextBox 18">
            <a:extLst>
              <a:ext uri="{FF2B5EF4-FFF2-40B4-BE49-F238E27FC236}">
                <a16:creationId xmlns:a16="http://schemas.microsoft.com/office/drawing/2014/main" id="{E92501DE-0F54-224C-BBF9-B4F4FBAB3458}"/>
              </a:ext>
            </a:extLst>
          </p:cNvPr>
          <p:cNvSpPr txBox="1"/>
          <p:nvPr/>
        </p:nvSpPr>
        <p:spPr>
          <a:xfrm>
            <a:off x="152281" y="4468456"/>
            <a:ext cx="2278615" cy="369332"/>
          </a:xfrm>
          <a:prstGeom prst="rect">
            <a:avLst/>
          </a:prstGeom>
          <a:noFill/>
        </p:spPr>
        <p:txBody>
          <a:bodyPr wrap="square" rtlCol="0">
            <a:spAutoFit/>
          </a:bodyPr>
          <a:lstStyle/>
          <a:p>
            <a:pPr algn="ctr"/>
            <a:r>
              <a:rPr lang="en-GB" dirty="0"/>
              <a:t>Feedback given</a:t>
            </a:r>
            <a:endParaRPr lang="sma-NO" dirty="0"/>
          </a:p>
        </p:txBody>
      </p:sp>
    </p:spTree>
    <p:extLst>
      <p:ext uri="{BB962C8B-B14F-4D97-AF65-F5344CB8AC3E}">
        <p14:creationId xmlns:p14="http://schemas.microsoft.com/office/powerpoint/2010/main" val="184266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37BF-D4EE-4976-818C-D1FB20917AAF}"/>
              </a:ext>
            </a:extLst>
          </p:cNvPr>
          <p:cNvSpPr>
            <a:spLocks noGrp="1"/>
          </p:cNvSpPr>
          <p:nvPr>
            <p:ph type="title"/>
          </p:nvPr>
        </p:nvSpPr>
        <p:spPr/>
        <p:txBody>
          <a:bodyPr/>
          <a:lstStyle/>
          <a:p>
            <a:r>
              <a:rPr lang="en-GB" dirty="0"/>
              <a:t>Detailed interfaces</a:t>
            </a:r>
            <a:endParaRPr lang="sma-NO" dirty="0"/>
          </a:p>
        </p:txBody>
      </p:sp>
      <p:sp>
        <p:nvSpPr>
          <p:cNvPr id="4" name="Content Placeholder 3">
            <a:extLst>
              <a:ext uri="{FF2B5EF4-FFF2-40B4-BE49-F238E27FC236}">
                <a16:creationId xmlns:a16="http://schemas.microsoft.com/office/drawing/2014/main" id="{441E597C-F025-414C-994F-116045FF598E}"/>
              </a:ext>
            </a:extLst>
          </p:cNvPr>
          <p:cNvSpPr>
            <a:spLocks noGrp="1"/>
          </p:cNvSpPr>
          <p:nvPr>
            <p:ph idx="1"/>
          </p:nvPr>
        </p:nvSpPr>
        <p:spPr/>
        <p:txBody>
          <a:bodyPr/>
          <a:lstStyle/>
          <a:p>
            <a:r>
              <a:rPr lang="en-KR" dirty="0"/>
              <a:t>Python based deep-learning backend, with HTTP server to talk with the client</a:t>
            </a:r>
          </a:p>
          <a:p>
            <a:pPr lvl="1"/>
            <a:r>
              <a:rPr lang="en-KR" dirty="0"/>
              <a:t>Flask</a:t>
            </a:r>
          </a:p>
          <a:p>
            <a:pPr lvl="1"/>
            <a:r>
              <a:rPr lang="en-KR" dirty="0"/>
              <a:t>Deep learning library</a:t>
            </a:r>
          </a:p>
          <a:p>
            <a:r>
              <a:rPr lang="en-KR" dirty="0"/>
              <a:t>Custom-build Android app work as the client, sending taken picture and receiving the response</a:t>
            </a:r>
          </a:p>
          <a:p>
            <a:pPr lvl="1"/>
            <a:r>
              <a:rPr lang="en-KR" dirty="0"/>
              <a:t>Android CameraV2 API</a:t>
            </a:r>
          </a:p>
          <a:p>
            <a:pPr lvl="1"/>
            <a:r>
              <a:rPr lang="en-US" dirty="0"/>
              <a:t>Connection with the server u</a:t>
            </a:r>
            <a:r>
              <a:rPr lang="en-KR" dirty="0"/>
              <a:t>sing LTE network</a:t>
            </a:r>
          </a:p>
        </p:txBody>
      </p:sp>
    </p:spTree>
    <p:extLst>
      <p:ext uri="{BB962C8B-B14F-4D97-AF65-F5344CB8AC3E}">
        <p14:creationId xmlns:p14="http://schemas.microsoft.com/office/powerpoint/2010/main" val="391276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2D9C-5B0E-450E-9D98-1A30288DCE59}"/>
              </a:ext>
            </a:extLst>
          </p:cNvPr>
          <p:cNvSpPr>
            <a:spLocks noGrp="1"/>
          </p:cNvSpPr>
          <p:nvPr>
            <p:ph type="title"/>
          </p:nvPr>
        </p:nvSpPr>
        <p:spPr/>
        <p:txBody>
          <a:bodyPr/>
          <a:lstStyle/>
          <a:p>
            <a:r>
              <a:rPr lang="sma-NO" dirty="0"/>
              <a:t>System Overview </a:t>
            </a:r>
          </a:p>
        </p:txBody>
      </p:sp>
      <p:sp>
        <p:nvSpPr>
          <p:cNvPr id="3" name="Content Placeholder 2">
            <a:extLst>
              <a:ext uri="{FF2B5EF4-FFF2-40B4-BE49-F238E27FC236}">
                <a16:creationId xmlns:a16="http://schemas.microsoft.com/office/drawing/2014/main" id="{158ABDAE-DCE9-41F6-8D2E-F06E971DA65F}"/>
              </a:ext>
            </a:extLst>
          </p:cNvPr>
          <p:cNvSpPr>
            <a:spLocks noGrp="1"/>
          </p:cNvSpPr>
          <p:nvPr>
            <p:ph idx="1"/>
          </p:nvPr>
        </p:nvSpPr>
        <p:spPr/>
        <p:txBody>
          <a:bodyPr/>
          <a:lstStyle/>
          <a:p>
            <a:r>
              <a:rPr lang="en-GB" dirty="0"/>
              <a:t>Attention detection</a:t>
            </a:r>
          </a:p>
          <a:p>
            <a:pPr lvl="1"/>
            <a:r>
              <a:rPr lang="sma-NO" dirty="0"/>
              <a:t>Kaggle Dataset: ‘State Farm Distracted Driver Detection’ competition</a:t>
            </a:r>
          </a:p>
          <a:p>
            <a:r>
              <a:rPr lang="sma-NO" dirty="0"/>
              <a:t>Communication between the client and the server</a:t>
            </a:r>
          </a:p>
          <a:p>
            <a:pPr lvl="1"/>
            <a:r>
              <a:rPr lang="sma-NO" dirty="0"/>
              <a:t>RESTful API system: Built on top of HTTP</a:t>
            </a:r>
          </a:p>
          <a:p>
            <a:pPr lvl="1"/>
            <a:r>
              <a:rPr lang="sma-NO" dirty="0"/>
              <a:t>Using token-based authentication system to distinguish users</a:t>
            </a:r>
          </a:p>
          <a:p>
            <a:pPr lvl="1"/>
            <a:r>
              <a:rPr lang="sma-NO" dirty="0"/>
              <a:t>Industry-standard formats (JSON, HTTP Form, ...)</a:t>
            </a:r>
          </a:p>
        </p:txBody>
      </p:sp>
    </p:spTree>
    <p:extLst>
      <p:ext uri="{BB962C8B-B14F-4D97-AF65-F5344CB8AC3E}">
        <p14:creationId xmlns:p14="http://schemas.microsoft.com/office/powerpoint/2010/main" val="69853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8E423A-E007-42CA-AB0D-FB8F2DEA386C}"/>
              </a:ext>
            </a:extLst>
          </p:cNvPr>
          <p:cNvSpPr/>
          <p:nvPr/>
        </p:nvSpPr>
        <p:spPr>
          <a:xfrm>
            <a:off x="1549167" y="813733"/>
            <a:ext cx="9093666" cy="1375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AWS AI Server</a:t>
            </a:r>
            <a:endParaRPr lang="sma-NO" dirty="0"/>
          </a:p>
        </p:txBody>
      </p:sp>
      <p:sp>
        <p:nvSpPr>
          <p:cNvPr id="3" name="Rectangle 2">
            <a:extLst>
              <a:ext uri="{FF2B5EF4-FFF2-40B4-BE49-F238E27FC236}">
                <a16:creationId xmlns:a16="http://schemas.microsoft.com/office/drawing/2014/main" id="{9B73DF4B-248A-4FFF-B2B5-3F2BBA8B0E77}"/>
              </a:ext>
            </a:extLst>
          </p:cNvPr>
          <p:cNvSpPr/>
          <p:nvPr/>
        </p:nvSpPr>
        <p:spPr>
          <a:xfrm>
            <a:off x="1549167" y="4668474"/>
            <a:ext cx="9093666" cy="138418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Android Application UI </a:t>
            </a:r>
            <a:endParaRPr lang="sma-NO" dirty="0"/>
          </a:p>
        </p:txBody>
      </p:sp>
      <p:cxnSp>
        <p:nvCxnSpPr>
          <p:cNvPr id="5" name="Straight Arrow Connector 4">
            <a:extLst>
              <a:ext uri="{FF2B5EF4-FFF2-40B4-BE49-F238E27FC236}">
                <a16:creationId xmlns:a16="http://schemas.microsoft.com/office/drawing/2014/main" id="{0E8EEC99-D39D-4BB9-BA98-1AF2B35A12FC}"/>
              </a:ext>
            </a:extLst>
          </p:cNvPr>
          <p:cNvCxnSpPr/>
          <p:nvPr/>
        </p:nvCxnSpPr>
        <p:spPr>
          <a:xfrm flipV="1">
            <a:off x="2642533" y="2189527"/>
            <a:ext cx="0" cy="2478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DDCAF32-EB30-4D7F-ACED-283BBBEC5916}"/>
              </a:ext>
            </a:extLst>
          </p:cNvPr>
          <p:cNvCxnSpPr/>
          <p:nvPr/>
        </p:nvCxnSpPr>
        <p:spPr>
          <a:xfrm>
            <a:off x="4664280" y="2189527"/>
            <a:ext cx="0" cy="2478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A5D630-CC8F-4B94-B5C6-12566D8DB745}"/>
              </a:ext>
            </a:extLst>
          </p:cNvPr>
          <p:cNvCxnSpPr/>
          <p:nvPr/>
        </p:nvCxnSpPr>
        <p:spPr>
          <a:xfrm flipV="1">
            <a:off x="6560193" y="2189527"/>
            <a:ext cx="0" cy="2478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4A125A-A1D4-4E79-B5C7-CA64810106A7}"/>
              </a:ext>
            </a:extLst>
          </p:cNvPr>
          <p:cNvCxnSpPr/>
          <p:nvPr/>
        </p:nvCxnSpPr>
        <p:spPr>
          <a:xfrm>
            <a:off x="8593126" y="2174136"/>
            <a:ext cx="0" cy="2478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F0415E-7E1F-482F-A0EF-DF390491D341}"/>
              </a:ext>
            </a:extLst>
          </p:cNvPr>
          <p:cNvSpPr txBox="1"/>
          <p:nvPr/>
        </p:nvSpPr>
        <p:spPr>
          <a:xfrm>
            <a:off x="2623507" y="3121225"/>
            <a:ext cx="1634037" cy="646331"/>
          </a:xfrm>
          <a:prstGeom prst="rect">
            <a:avLst/>
          </a:prstGeom>
          <a:noFill/>
        </p:spPr>
        <p:txBody>
          <a:bodyPr wrap="none" rtlCol="0">
            <a:spAutoFit/>
          </a:bodyPr>
          <a:lstStyle/>
          <a:p>
            <a:r>
              <a:rPr lang="en-GB" dirty="0"/>
              <a:t>Authentication </a:t>
            </a:r>
            <a:br>
              <a:rPr lang="en-GB" dirty="0"/>
            </a:br>
            <a:r>
              <a:rPr lang="en-GB" dirty="0"/>
              <a:t>Request</a:t>
            </a:r>
            <a:endParaRPr lang="sma-NO" dirty="0"/>
          </a:p>
        </p:txBody>
      </p:sp>
      <p:sp>
        <p:nvSpPr>
          <p:cNvPr id="13" name="TextBox 12">
            <a:extLst>
              <a:ext uri="{FF2B5EF4-FFF2-40B4-BE49-F238E27FC236}">
                <a16:creationId xmlns:a16="http://schemas.microsoft.com/office/drawing/2014/main" id="{AA504213-9A04-411D-981D-7E7672A5E2A7}"/>
              </a:ext>
            </a:extLst>
          </p:cNvPr>
          <p:cNvSpPr txBox="1"/>
          <p:nvPr/>
        </p:nvSpPr>
        <p:spPr>
          <a:xfrm>
            <a:off x="4629229" y="3167390"/>
            <a:ext cx="1876026" cy="646331"/>
          </a:xfrm>
          <a:prstGeom prst="rect">
            <a:avLst/>
          </a:prstGeom>
          <a:noFill/>
        </p:spPr>
        <p:txBody>
          <a:bodyPr wrap="none" rtlCol="0">
            <a:spAutoFit/>
          </a:bodyPr>
          <a:lstStyle/>
          <a:p>
            <a:r>
              <a:rPr lang="en-GB" dirty="0"/>
              <a:t>Acknowledgment </a:t>
            </a:r>
          </a:p>
          <a:p>
            <a:r>
              <a:rPr lang="sma-NO" dirty="0"/>
              <a:t>(Success)</a:t>
            </a:r>
          </a:p>
        </p:txBody>
      </p:sp>
      <p:sp>
        <p:nvSpPr>
          <p:cNvPr id="14" name="TextBox 13">
            <a:extLst>
              <a:ext uri="{FF2B5EF4-FFF2-40B4-BE49-F238E27FC236}">
                <a16:creationId xmlns:a16="http://schemas.microsoft.com/office/drawing/2014/main" id="{5AE62C40-A96C-43AF-A502-B87A38512BB0}"/>
              </a:ext>
            </a:extLst>
          </p:cNvPr>
          <p:cNvSpPr txBox="1"/>
          <p:nvPr/>
        </p:nvSpPr>
        <p:spPr>
          <a:xfrm>
            <a:off x="6524912" y="3228947"/>
            <a:ext cx="1369029" cy="369332"/>
          </a:xfrm>
          <a:prstGeom prst="rect">
            <a:avLst/>
          </a:prstGeom>
          <a:noFill/>
        </p:spPr>
        <p:txBody>
          <a:bodyPr wrap="none" rtlCol="0">
            <a:spAutoFit/>
          </a:bodyPr>
          <a:lstStyle/>
          <a:p>
            <a:r>
              <a:rPr lang="en-GB" dirty="0"/>
              <a:t>Image frame</a:t>
            </a:r>
            <a:endParaRPr lang="sma-NO" dirty="0"/>
          </a:p>
        </p:txBody>
      </p:sp>
      <p:sp>
        <p:nvSpPr>
          <p:cNvPr id="15" name="TextBox 14">
            <a:extLst>
              <a:ext uri="{FF2B5EF4-FFF2-40B4-BE49-F238E27FC236}">
                <a16:creationId xmlns:a16="http://schemas.microsoft.com/office/drawing/2014/main" id="{464B0885-2646-4119-8948-C8FE954F7173}"/>
              </a:ext>
            </a:extLst>
          </p:cNvPr>
          <p:cNvSpPr txBox="1"/>
          <p:nvPr/>
        </p:nvSpPr>
        <p:spPr>
          <a:xfrm>
            <a:off x="8490094" y="3213556"/>
            <a:ext cx="1483355" cy="369332"/>
          </a:xfrm>
          <a:prstGeom prst="rect">
            <a:avLst/>
          </a:prstGeom>
          <a:noFill/>
        </p:spPr>
        <p:txBody>
          <a:bodyPr wrap="none" rtlCol="0">
            <a:spAutoFit/>
          </a:bodyPr>
          <a:lstStyle/>
          <a:p>
            <a:r>
              <a:rPr lang="en-GB" dirty="0"/>
              <a:t> Current State</a:t>
            </a:r>
            <a:endParaRPr lang="sma-NO" dirty="0"/>
          </a:p>
        </p:txBody>
      </p:sp>
      <p:pic>
        <p:nvPicPr>
          <p:cNvPr id="1026" name="Picture 2" descr="Pin on Medium">
            <a:extLst>
              <a:ext uri="{FF2B5EF4-FFF2-40B4-BE49-F238E27FC236}">
                <a16:creationId xmlns:a16="http://schemas.microsoft.com/office/drawing/2014/main" id="{E003AD59-54C3-8F49-94BF-2F9247D1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548" y="946369"/>
            <a:ext cx="1112322" cy="111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Freelancer - I bring your business to enterprise level">
            <a:extLst>
              <a:ext uri="{FF2B5EF4-FFF2-40B4-BE49-F238E27FC236}">
                <a16:creationId xmlns:a16="http://schemas.microsoft.com/office/drawing/2014/main" id="{1454DDE8-189E-EA46-926E-2139F9EC3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646" y="987117"/>
            <a:ext cx="3851187" cy="1069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040876-4F14-7A4B-906C-367F6CD9020D}"/>
              </a:ext>
            </a:extLst>
          </p:cNvPr>
          <p:cNvSpPr txBox="1"/>
          <p:nvPr/>
        </p:nvSpPr>
        <p:spPr>
          <a:xfrm>
            <a:off x="4820875" y="6292668"/>
            <a:ext cx="2550250" cy="369332"/>
          </a:xfrm>
          <a:prstGeom prst="rect">
            <a:avLst/>
          </a:prstGeom>
          <a:noFill/>
        </p:spPr>
        <p:txBody>
          <a:bodyPr wrap="none" rtlCol="0">
            <a:spAutoFit/>
          </a:bodyPr>
          <a:lstStyle/>
          <a:p>
            <a:r>
              <a:rPr lang="en-KR" dirty="0"/>
              <a:t>User-side (front-end app)</a:t>
            </a:r>
          </a:p>
        </p:txBody>
      </p:sp>
      <p:sp>
        <p:nvSpPr>
          <p:cNvPr id="6" name="TextBox 5">
            <a:extLst>
              <a:ext uri="{FF2B5EF4-FFF2-40B4-BE49-F238E27FC236}">
                <a16:creationId xmlns:a16="http://schemas.microsoft.com/office/drawing/2014/main" id="{3BBDAC9F-51EB-8440-A82A-882EDA753180}"/>
              </a:ext>
            </a:extLst>
          </p:cNvPr>
          <p:cNvSpPr txBox="1"/>
          <p:nvPr/>
        </p:nvSpPr>
        <p:spPr>
          <a:xfrm>
            <a:off x="4930725" y="267354"/>
            <a:ext cx="2278701" cy="369332"/>
          </a:xfrm>
          <a:prstGeom prst="rect">
            <a:avLst/>
          </a:prstGeom>
          <a:noFill/>
        </p:spPr>
        <p:txBody>
          <a:bodyPr wrap="none" rtlCol="0">
            <a:spAutoFit/>
          </a:bodyPr>
          <a:lstStyle/>
          <a:p>
            <a:r>
              <a:rPr lang="en-KR" dirty="0"/>
              <a:t>Server-side (back-end)</a:t>
            </a:r>
          </a:p>
        </p:txBody>
      </p:sp>
    </p:spTree>
    <p:extLst>
      <p:ext uri="{BB962C8B-B14F-4D97-AF65-F5344CB8AC3E}">
        <p14:creationId xmlns:p14="http://schemas.microsoft.com/office/powerpoint/2010/main" val="395473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1053</Words>
  <Application>Microsoft Macintosh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Driver Attention Detection System </vt:lpstr>
      <vt:lpstr>Content </vt:lpstr>
      <vt:lpstr>Introduction </vt:lpstr>
      <vt:lpstr>Motivation </vt:lpstr>
      <vt:lpstr>Existing Solutions: Hyundai motor group</vt:lpstr>
      <vt:lpstr>Proposed Idea and Usage scheme </vt:lpstr>
      <vt:lpstr>Detailed interfaces</vt:lpstr>
      <vt:lpstr>System Overview </vt:lpstr>
      <vt:lpstr>PowerPoint Presentation</vt:lpstr>
      <vt:lpstr>Interface Specification Details </vt:lpstr>
      <vt:lpstr>Interface Specification Details</vt:lpstr>
      <vt:lpstr>Dataset </vt:lpstr>
      <vt:lpstr>Dataset </vt:lpstr>
      <vt:lpstr>Deep Learning Models </vt:lpstr>
      <vt:lpstr>Expected Challenges &amp; Overcoming</vt:lpstr>
      <vt:lpstr>Evaluation Scheme </vt:lpstr>
      <vt:lpstr>Tentative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Attention Detection System </dc:title>
  <dc:creator>Muhammad Usman</dc:creator>
  <cp:lastModifiedBy>윤지용</cp:lastModifiedBy>
  <cp:revision>34</cp:revision>
  <dcterms:created xsi:type="dcterms:W3CDTF">2021-03-21T13:54:17Z</dcterms:created>
  <dcterms:modified xsi:type="dcterms:W3CDTF">2021-05-03T13:57:49Z</dcterms:modified>
</cp:coreProperties>
</file>