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8" r:id="rId6"/>
    <p:sldId id="260" r:id="rId7"/>
    <p:sldId id="266" r:id="rId8"/>
    <p:sldId id="269" r:id="rId9"/>
    <p:sldId id="261" r:id="rId10"/>
    <p:sldId id="262" r:id="rId11"/>
    <p:sldId id="270" r:id="rId12"/>
    <p:sldId id="263" r:id="rId13"/>
    <p:sldId id="264" r:id="rId14"/>
    <p:sldId id="265" r:id="rId15"/>
  </p:sldIdLst>
  <p:sldSz cx="12192000" cy="6858000"/>
  <p:notesSz cx="6858000" cy="9144000"/>
  <p:defaultTextStyle>
    <a:defPPr>
      <a:defRPr lang="sma-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354" autoAdjust="0"/>
    <p:restoredTop sz="95226" autoAdjust="0"/>
  </p:normalViewPr>
  <p:slideViewPr>
    <p:cSldViewPr snapToGrid="0">
      <p:cViewPr varScale="1">
        <p:scale>
          <a:sx n="76" d="100"/>
          <a:sy n="76" d="100"/>
        </p:scale>
        <p:origin x="232" y="2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ma-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12FCC-A418-4E83-8840-3F60AC0C560B}" type="datetimeFigureOut">
              <a:rPr lang="sma-NO" smtClean="0"/>
              <a:t>3/22/21</a:t>
            </a:fld>
            <a:endParaRPr lang="sma-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ma-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ma-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ma-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E373B8-36CB-47B6-8449-2BD02822492B}" type="slidenum">
              <a:rPr lang="sma-NO" smtClean="0"/>
              <a:t>‹#›</a:t>
            </a:fld>
            <a:endParaRPr lang="sma-NO"/>
          </a:p>
        </p:txBody>
      </p:sp>
    </p:spTree>
    <p:extLst>
      <p:ext uri="{BB962C8B-B14F-4D97-AF65-F5344CB8AC3E}">
        <p14:creationId xmlns:p14="http://schemas.microsoft.com/office/powerpoint/2010/main" val="805457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vehicle based approach, vehicles’ different parameters; acceleration, wheel angle etc. are monitored to detect driver attention. But this method is time consuming and not suitable for real-time application. </a:t>
            </a:r>
            <a:br>
              <a:rPr lang="en-GB" dirty="0"/>
            </a:br>
            <a:br>
              <a:rPr lang="en-GB" dirty="0"/>
            </a:br>
            <a:r>
              <a:rPr lang="en-GB" dirty="0"/>
              <a:t>In the second approach, different psychological parameters are measured by using wearable sensors. Common types of psychological signal that are used for driver drowsiness system are Electrooculography (EOG), Electroencephalogram (EEG), Electromyography (EMG) etc [4]. This signal based approach is quite accurate but the main problem is that to collect the data, driver has to wear some head bands or other sensor. But often, these wearable sensors make driver uncomfortable and it has a negative effect on the driver.</a:t>
            </a:r>
            <a:br>
              <a:rPr lang="en-GB" dirty="0"/>
            </a:br>
            <a:br>
              <a:rPr lang="en-GB" dirty="0"/>
            </a:br>
            <a:r>
              <a:rPr lang="en-GB" dirty="0"/>
              <a:t>The facial feature based approach uses visual features like eye or mouth region for drowsiness detection. This method has become very popular because of its potentiality and advantages. In this approach, drivers do not need to wear any sensors and it works in real-time. Another cue, head pose is also a major indicator of driver attention</a:t>
            </a:r>
            <a:endParaRPr lang="sma-NO" dirty="0"/>
          </a:p>
        </p:txBody>
      </p:sp>
      <p:sp>
        <p:nvSpPr>
          <p:cNvPr id="4" name="Slide Number Placeholder 3"/>
          <p:cNvSpPr>
            <a:spLocks noGrp="1"/>
          </p:cNvSpPr>
          <p:nvPr>
            <p:ph type="sldNum" sz="quarter" idx="5"/>
          </p:nvPr>
        </p:nvSpPr>
        <p:spPr/>
        <p:txBody>
          <a:bodyPr/>
          <a:lstStyle/>
          <a:p>
            <a:fld id="{A2E373B8-36CB-47B6-8449-2BD02822492B}" type="slidenum">
              <a:rPr lang="sma-NO" smtClean="0"/>
              <a:t>6</a:t>
            </a:fld>
            <a:endParaRPr lang="sma-NO"/>
          </a:p>
        </p:txBody>
      </p:sp>
    </p:spTree>
    <p:extLst>
      <p:ext uri="{BB962C8B-B14F-4D97-AF65-F5344CB8AC3E}">
        <p14:creationId xmlns:p14="http://schemas.microsoft.com/office/powerpoint/2010/main" val="3528610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vehicle based approach, vehicles’ different parameters; acceleration, wheel angle etc. are monitored to detect driver attention. But this method is time consuming and not suitable for real-time application. </a:t>
            </a:r>
            <a:br>
              <a:rPr lang="en-GB" dirty="0"/>
            </a:br>
            <a:br>
              <a:rPr lang="en-GB" dirty="0"/>
            </a:br>
            <a:r>
              <a:rPr lang="en-GB" dirty="0"/>
              <a:t>In the second approach, different psychological parameters are measured by using wearable sensors. Common types of psychological signal that are used for driver drowsiness system are Electrooculography (EOG), Electroencephalogram (EEG), Electromyography (EMG) etc [4]. This signal based approach is quite accurate but the main problem is that to collect the data, driver has to wear some head bands or other sensor. But often, these wearable sensors make driver uncomfortable and it has a negative effect on the driver.</a:t>
            </a:r>
            <a:br>
              <a:rPr lang="en-GB" dirty="0"/>
            </a:br>
            <a:br>
              <a:rPr lang="en-GB" dirty="0"/>
            </a:br>
            <a:r>
              <a:rPr lang="en-GB" dirty="0"/>
              <a:t>The facial feature based approach uses visual features like eye or mouth region for drowsiness detection. This method has become very popular because of its potentiality and advantages. In this approach, drivers do not need to wear any sensors and it works in real-time. Another cue, head pose is also a major indicator of driver attention</a:t>
            </a:r>
            <a:endParaRPr lang="sma-NO" dirty="0"/>
          </a:p>
        </p:txBody>
      </p:sp>
      <p:sp>
        <p:nvSpPr>
          <p:cNvPr id="4" name="Slide Number Placeholder 3"/>
          <p:cNvSpPr>
            <a:spLocks noGrp="1"/>
          </p:cNvSpPr>
          <p:nvPr>
            <p:ph type="sldNum" sz="quarter" idx="5"/>
          </p:nvPr>
        </p:nvSpPr>
        <p:spPr/>
        <p:txBody>
          <a:bodyPr/>
          <a:lstStyle/>
          <a:p>
            <a:fld id="{A2E373B8-36CB-47B6-8449-2BD02822492B}" type="slidenum">
              <a:rPr lang="sma-NO" smtClean="0"/>
              <a:t>7</a:t>
            </a:fld>
            <a:endParaRPr lang="sma-NO"/>
          </a:p>
        </p:txBody>
      </p:sp>
    </p:spTree>
    <p:extLst>
      <p:ext uri="{BB962C8B-B14F-4D97-AF65-F5344CB8AC3E}">
        <p14:creationId xmlns:p14="http://schemas.microsoft.com/office/powerpoint/2010/main" val="34994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vehicle based approach, vehicles’ different parameters; acceleration, wheel angle etc. are monitored to detect driver attention. But this method is time consuming and not suitable for real-time application. </a:t>
            </a:r>
            <a:br>
              <a:rPr lang="en-GB" dirty="0"/>
            </a:br>
            <a:br>
              <a:rPr lang="en-GB" dirty="0"/>
            </a:br>
            <a:r>
              <a:rPr lang="en-GB" dirty="0"/>
              <a:t>In the second approach, different psychological parameters are measured by using wearable sensors. Common types of psychological signal that are used for driver drowsiness system are Electrooculography (EOG), Electroencephalogram (EEG), Electromyography (EMG) etc [4]. This signal based approach is quite accurate but the main problem is that to collect the data, driver has to wear some head bands or other sensor. But often, these wearable sensors make driver uncomfortable and it has a negative effect on the driver.</a:t>
            </a:r>
            <a:br>
              <a:rPr lang="en-GB" dirty="0"/>
            </a:br>
            <a:br>
              <a:rPr lang="en-GB" dirty="0"/>
            </a:br>
            <a:r>
              <a:rPr lang="en-GB" dirty="0"/>
              <a:t>The facial feature based approach uses visual features like eye or mouth region for drowsiness detection. This method has become very popular because of its potentiality and advantages. In this approach, drivers do not need to wear any sensors and it works in real-time. Another cue, head pose is also a major indicator of driver attention</a:t>
            </a:r>
            <a:endParaRPr lang="sma-NO" dirty="0"/>
          </a:p>
        </p:txBody>
      </p:sp>
      <p:sp>
        <p:nvSpPr>
          <p:cNvPr id="4" name="Slide Number Placeholder 3"/>
          <p:cNvSpPr>
            <a:spLocks noGrp="1"/>
          </p:cNvSpPr>
          <p:nvPr>
            <p:ph type="sldNum" sz="quarter" idx="5"/>
          </p:nvPr>
        </p:nvSpPr>
        <p:spPr/>
        <p:txBody>
          <a:bodyPr/>
          <a:lstStyle/>
          <a:p>
            <a:fld id="{A2E373B8-36CB-47B6-8449-2BD02822492B}" type="slidenum">
              <a:rPr lang="sma-NO" smtClean="0"/>
              <a:t>8</a:t>
            </a:fld>
            <a:endParaRPr lang="sma-NO"/>
          </a:p>
        </p:txBody>
      </p:sp>
    </p:spTree>
    <p:extLst>
      <p:ext uri="{BB962C8B-B14F-4D97-AF65-F5344CB8AC3E}">
        <p14:creationId xmlns:p14="http://schemas.microsoft.com/office/powerpoint/2010/main" val="491956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B5A7-AC33-4178-8A25-1D0BE67BDC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ma-NO"/>
          </a:p>
        </p:txBody>
      </p:sp>
      <p:sp>
        <p:nvSpPr>
          <p:cNvPr id="3" name="Subtitle 2">
            <a:extLst>
              <a:ext uri="{FF2B5EF4-FFF2-40B4-BE49-F238E27FC236}">
                <a16:creationId xmlns:a16="http://schemas.microsoft.com/office/drawing/2014/main" id="{AA996E8A-240E-4DF6-9ED8-EDBFDE6A3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ma-NO"/>
          </a:p>
        </p:txBody>
      </p:sp>
      <p:sp>
        <p:nvSpPr>
          <p:cNvPr id="4" name="Date Placeholder 3">
            <a:extLst>
              <a:ext uri="{FF2B5EF4-FFF2-40B4-BE49-F238E27FC236}">
                <a16:creationId xmlns:a16="http://schemas.microsoft.com/office/drawing/2014/main" id="{67CE8EB5-2A9C-431E-8959-944948534538}"/>
              </a:ext>
            </a:extLst>
          </p:cNvPr>
          <p:cNvSpPr>
            <a:spLocks noGrp="1"/>
          </p:cNvSpPr>
          <p:nvPr>
            <p:ph type="dt" sz="half" idx="10"/>
          </p:nvPr>
        </p:nvSpPr>
        <p:spPr/>
        <p:txBody>
          <a:bodyPr/>
          <a:lstStyle/>
          <a:p>
            <a:fld id="{B3D765B7-F43E-41F8-BB70-846E1B2D37E7}" type="datetimeFigureOut">
              <a:rPr lang="sma-NO" smtClean="0"/>
              <a:t>3/22/21</a:t>
            </a:fld>
            <a:endParaRPr lang="sma-NO"/>
          </a:p>
        </p:txBody>
      </p:sp>
      <p:sp>
        <p:nvSpPr>
          <p:cNvPr id="5" name="Footer Placeholder 4">
            <a:extLst>
              <a:ext uri="{FF2B5EF4-FFF2-40B4-BE49-F238E27FC236}">
                <a16:creationId xmlns:a16="http://schemas.microsoft.com/office/drawing/2014/main" id="{F29468B6-0137-48F3-944E-384EE845BA0F}"/>
              </a:ext>
            </a:extLst>
          </p:cNvPr>
          <p:cNvSpPr>
            <a:spLocks noGrp="1"/>
          </p:cNvSpPr>
          <p:nvPr>
            <p:ph type="ftr" sz="quarter" idx="11"/>
          </p:nvPr>
        </p:nvSpPr>
        <p:spPr/>
        <p:txBody>
          <a:bodyPr/>
          <a:lstStyle/>
          <a:p>
            <a:endParaRPr lang="sma-NO"/>
          </a:p>
        </p:txBody>
      </p:sp>
      <p:sp>
        <p:nvSpPr>
          <p:cNvPr id="6" name="Slide Number Placeholder 5">
            <a:extLst>
              <a:ext uri="{FF2B5EF4-FFF2-40B4-BE49-F238E27FC236}">
                <a16:creationId xmlns:a16="http://schemas.microsoft.com/office/drawing/2014/main" id="{9468B6F0-6E7D-49CC-8841-D14E49FC0B2D}"/>
              </a:ext>
            </a:extLst>
          </p:cNvPr>
          <p:cNvSpPr>
            <a:spLocks noGrp="1"/>
          </p:cNvSpPr>
          <p:nvPr>
            <p:ph type="sldNum" sz="quarter" idx="12"/>
          </p:nvPr>
        </p:nvSpPr>
        <p:spPr/>
        <p:txBody>
          <a:bodyPr/>
          <a:lstStyle/>
          <a:p>
            <a:fld id="{5D490D5D-F05C-43AA-AA16-C5AD45C55D64}" type="slidenum">
              <a:rPr lang="sma-NO" smtClean="0"/>
              <a:t>‹#›</a:t>
            </a:fld>
            <a:endParaRPr lang="sma-NO"/>
          </a:p>
        </p:txBody>
      </p:sp>
    </p:spTree>
    <p:extLst>
      <p:ext uri="{BB962C8B-B14F-4D97-AF65-F5344CB8AC3E}">
        <p14:creationId xmlns:p14="http://schemas.microsoft.com/office/powerpoint/2010/main" val="243548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97AA-81A9-4004-9469-1BC9420C99EE}"/>
              </a:ext>
            </a:extLst>
          </p:cNvPr>
          <p:cNvSpPr>
            <a:spLocks noGrp="1"/>
          </p:cNvSpPr>
          <p:nvPr>
            <p:ph type="title"/>
          </p:nvPr>
        </p:nvSpPr>
        <p:spPr/>
        <p:txBody>
          <a:bodyPr/>
          <a:lstStyle/>
          <a:p>
            <a:r>
              <a:rPr lang="en-US"/>
              <a:t>Click to edit Master title style</a:t>
            </a:r>
            <a:endParaRPr lang="sma-NO"/>
          </a:p>
        </p:txBody>
      </p:sp>
      <p:sp>
        <p:nvSpPr>
          <p:cNvPr id="3" name="Vertical Text Placeholder 2">
            <a:extLst>
              <a:ext uri="{FF2B5EF4-FFF2-40B4-BE49-F238E27FC236}">
                <a16:creationId xmlns:a16="http://schemas.microsoft.com/office/drawing/2014/main" id="{47AC33B9-5E3F-4220-B9EB-51B11B7D50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ma-NO"/>
          </a:p>
        </p:txBody>
      </p:sp>
      <p:sp>
        <p:nvSpPr>
          <p:cNvPr id="4" name="Date Placeholder 3">
            <a:extLst>
              <a:ext uri="{FF2B5EF4-FFF2-40B4-BE49-F238E27FC236}">
                <a16:creationId xmlns:a16="http://schemas.microsoft.com/office/drawing/2014/main" id="{FB3F434C-E5AA-4CD9-88F8-927FA5E1C2C6}"/>
              </a:ext>
            </a:extLst>
          </p:cNvPr>
          <p:cNvSpPr>
            <a:spLocks noGrp="1"/>
          </p:cNvSpPr>
          <p:nvPr>
            <p:ph type="dt" sz="half" idx="10"/>
          </p:nvPr>
        </p:nvSpPr>
        <p:spPr/>
        <p:txBody>
          <a:bodyPr/>
          <a:lstStyle/>
          <a:p>
            <a:fld id="{B3D765B7-F43E-41F8-BB70-846E1B2D37E7}" type="datetimeFigureOut">
              <a:rPr lang="sma-NO" smtClean="0"/>
              <a:t>3/22/21</a:t>
            </a:fld>
            <a:endParaRPr lang="sma-NO"/>
          </a:p>
        </p:txBody>
      </p:sp>
      <p:sp>
        <p:nvSpPr>
          <p:cNvPr id="5" name="Footer Placeholder 4">
            <a:extLst>
              <a:ext uri="{FF2B5EF4-FFF2-40B4-BE49-F238E27FC236}">
                <a16:creationId xmlns:a16="http://schemas.microsoft.com/office/drawing/2014/main" id="{B50741D6-B58F-4F04-A4EF-7CD65D5C6DF2}"/>
              </a:ext>
            </a:extLst>
          </p:cNvPr>
          <p:cNvSpPr>
            <a:spLocks noGrp="1"/>
          </p:cNvSpPr>
          <p:nvPr>
            <p:ph type="ftr" sz="quarter" idx="11"/>
          </p:nvPr>
        </p:nvSpPr>
        <p:spPr/>
        <p:txBody>
          <a:bodyPr/>
          <a:lstStyle/>
          <a:p>
            <a:endParaRPr lang="sma-NO"/>
          </a:p>
        </p:txBody>
      </p:sp>
      <p:sp>
        <p:nvSpPr>
          <p:cNvPr id="6" name="Slide Number Placeholder 5">
            <a:extLst>
              <a:ext uri="{FF2B5EF4-FFF2-40B4-BE49-F238E27FC236}">
                <a16:creationId xmlns:a16="http://schemas.microsoft.com/office/drawing/2014/main" id="{F0E6EE9F-5C13-4E53-8020-6338082077F4}"/>
              </a:ext>
            </a:extLst>
          </p:cNvPr>
          <p:cNvSpPr>
            <a:spLocks noGrp="1"/>
          </p:cNvSpPr>
          <p:nvPr>
            <p:ph type="sldNum" sz="quarter" idx="12"/>
          </p:nvPr>
        </p:nvSpPr>
        <p:spPr/>
        <p:txBody>
          <a:bodyPr/>
          <a:lstStyle/>
          <a:p>
            <a:fld id="{5D490D5D-F05C-43AA-AA16-C5AD45C55D64}" type="slidenum">
              <a:rPr lang="sma-NO" smtClean="0"/>
              <a:t>‹#›</a:t>
            </a:fld>
            <a:endParaRPr lang="sma-NO"/>
          </a:p>
        </p:txBody>
      </p:sp>
    </p:spTree>
    <p:extLst>
      <p:ext uri="{BB962C8B-B14F-4D97-AF65-F5344CB8AC3E}">
        <p14:creationId xmlns:p14="http://schemas.microsoft.com/office/powerpoint/2010/main" val="382837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CC5A84-0548-4E58-8C1B-015CB16E04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ma-NO"/>
          </a:p>
        </p:txBody>
      </p:sp>
      <p:sp>
        <p:nvSpPr>
          <p:cNvPr id="3" name="Vertical Text Placeholder 2">
            <a:extLst>
              <a:ext uri="{FF2B5EF4-FFF2-40B4-BE49-F238E27FC236}">
                <a16:creationId xmlns:a16="http://schemas.microsoft.com/office/drawing/2014/main" id="{6316A211-B150-4CC3-8D4B-E649714887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ma-NO"/>
          </a:p>
        </p:txBody>
      </p:sp>
      <p:sp>
        <p:nvSpPr>
          <p:cNvPr id="4" name="Date Placeholder 3">
            <a:extLst>
              <a:ext uri="{FF2B5EF4-FFF2-40B4-BE49-F238E27FC236}">
                <a16:creationId xmlns:a16="http://schemas.microsoft.com/office/drawing/2014/main" id="{EB1CE2BD-057E-4106-A04D-2ED859C553B6}"/>
              </a:ext>
            </a:extLst>
          </p:cNvPr>
          <p:cNvSpPr>
            <a:spLocks noGrp="1"/>
          </p:cNvSpPr>
          <p:nvPr>
            <p:ph type="dt" sz="half" idx="10"/>
          </p:nvPr>
        </p:nvSpPr>
        <p:spPr/>
        <p:txBody>
          <a:bodyPr/>
          <a:lstStyle/>
          <a:p>
            <a:fld id="{B3D765B7-F43E-41F8-BB70-846E1B2D37E7}" type="datetimeFigureOut">
              <a:rPr lang="sma-NO" smtClean="0"/>
              <a:t>3/22/21</a:t>
            </a:fld>
            <a:endParaRPr lang="sma-NO"/>
          </a:p>
        </p:txBody>
      </p:sp>
      <p:sp>
        <p:nvSpPr>
          <p:cNvPr id="5" name="Footer Placeholder 4">
            <a:extLst>
              <a:ext uri="{FF2B5EF4-FFF2-40B4-BE49-F238E27FC236}">
                <a16:creationId xmlns:a16="http://schemas.microsoft.com/office/drawing/2014/main" id="{36EAE08C-21E3-4FC1-BB84-A54CBA20A974}"/>
              </a:ext>
            </a:extLst>
          </p:cNvPr>
          <p:cNvSpPr>
            <a:spLocks noGrp="1"/>
          </p:cNvSpPr>
          <p:nvPr>
            <p:ph type="ftr" sz="quarter" idx="11"/>
          </p:nvPr>
        </p:nvSpPr>
        <p:spPr/>
        <p:txBody>
          <a:bodyPr/>
          <a:lstStyle/>
          <a:p>
            <a:endParaRPr lang="sma-NO"/>
          </a:p>
        </p:txBody>
      </p:sp>
      <p:sp>
        <p:nvSpPr>
          <p:cNvPr id="6" name="Slide Number Placeholder 5">
            <a:extLst>
              <a:ext uri="{FF2B5EF4-FFF2-40B4-BE49-F238E27FC236}">
                <a16:creationId xmlns:a16="http://schemas.microsoft.com/office/drawing/2014/main" id="{36EAEE50-FA82-45A1-B7D2-589C80BE7D8D}"/>
              </a:ext>
            </a:extLst>
          </p:cNvPr>
          <p:cNvSpPr>
            <a:spLocks noGrp="1"/>
          </p:cNvSpPr>
          <p:nvPr>
            <p:ph type="sldNum" sz="quarter" idx="12"/>
          </p:nvPr>
        </p:nvSpPr>
        <p:spPr/>
        <p:txBody>
          <a:bodyPr/>
          <a:lstStyle/>
          <a:p>
            <a:fld id="{5D490D5D-F05C-43AA-AA16-C5AD45C55D64}" type="slidenum">
              <a:rPr lang="sma-NO" smtClean="0"/>
              <a:t>‹#›</a:t>
            </a:fld>
            <a:endParaRPr lang="sma-NO"/>
          </a:p>
        </p:txBody>
      </p:sp>
    </p:spTree>
    <p:extLst>
      <p:ext uri="{BB962C8B-B14F-4D97-AF65-F5344CB8AC3E}">
        <p14:creationId xmlns:p14="http://schemas.microsoft.com/office/powerpoint/2010/main" val="2869594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5BD1-CACA-4B45-9026-74C349ABC797}"/>
              </a:ext>
            </a:extLst>
          </p:cNvPr>
          <p:cNvSpPr>
            <a:spLocks noGrp="1"/>
          </p:cNvSpPr>
          <p:nvPr>
            <p:ph type="title"/>
          </p:nvPr>
        </p:nvSpPr>
        <p:spPr/>
        <p:txBody>
          <a:bodyPr/>
          <a:lstStyle/>
          <a:p>
            <a:r>
              <a:rPr lang="en-US"/>
              <a:t>Click to edit Master title style</a:t>
            </a:r>
            <a:endParaRPr lang="sma-NO"/>
          </a:p>
        </p:txBody>
      </p:sp>
      <p:sp>
        <p:nvSpPr>
          <p:cNvPr id="3" name="Content Placeholder 2">
            <a:extLst>
              <a:ext uri="{FF2B5EF4-FFF2-40B4-BE49-F238E27FC236}">
                <a16:creationId xmlns:a16="http://schemas.microsoft.com/office/drawing/2014/main" id="{780BE9CB-2190-472C-A1F8-0C00D83440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ma-NO"/>
          </a:p>
        </p:txBody>
      </p:sp>
      <p:sp>
        <p:nvSpPr>
          <p:cNvPr id="4" name="Date Placeholder 3">
            <a:extLst>
              <a:ext uri="{FF2B5EF4-FFF2-40B4-BE49-F238E27FC236}">
                <a16:creationId xmlns:a16="http://schemas.microsoft.com/office/drawing/2014/main" id="{357137D0-595B-40D6-BC3C-BB7594B42F86}"/>
              </a:ext>
            </a:extLst>
          </p:cNvPr>
          <p:cNvSpPr>
            <a:spLocks noGrp="1"/>
          </p:cNvSpPr>
          <p:nvPr>
            <p:ph type="dt" sz="half" idx="10"/>
          </p:nvPr>
        </p:nvSpPr>
        <p:spPr/>
        <p:txBody>
          <a:bodyPr/>
          <a:lstStyle/>
          <a:p>
            <a:fld id="{B3D765B7-F43E-41F8-BB70-846E1B2D37E7}" type="datetimeFigureOut">
              <a:rPr lang="sma-NO" smtClean="0"/>
              <a:t>3/22/21</a:t>
            </a:fld>
            <a:endParaRPr lang="sma-NO"/>
          </a:p>
        </p:txBody>
      </p:sp>
      <p:sp>
        <p:nvSpPr>
          <p:cNvPr id="5" name="Footer Placeholder 4">
            <a:extLst>
              <a:ext uri="{FF2B5EF4-FFF2-40B4-BE49-F238E27FC236}">
                <a16:creationId xmlns:a16="http://schemas.microsoft.com/office/drawing/2014/main" id="{73CDADBC-1BB5-4457-A459-E9F48499C9CC}"/>
              </a:ext>
            </a:extLst>
          </p:cNvPr>
          <p:cNvSpPr>
            <a:spLocks noGrp="1"/>
          </p:cNvSpPr>
          <p:nvPr>
            <p:ph type="ftr" sz="quarter" idx="11"/>
          </p:nvPr>
        </p:nvSpPr>
        <p:spPr/>
        <p:txBody>
          <a:bodyPr/>
          <a:lstStyle/>
          <a:p>
            <a:endParaRPr lang="sma-NO"/>
          </a:p>
        </p:txBody>
      </p:sp>
      <p:sp>
        <p:nvSpPr>
          <p:cNvPr id="6" name="Slide Number Placeholder 5">
            <a:extLst>
              <a:ext uri="{FF2B5EF4-FFF2-40B4-BE49-F238E27FC236}">
                <a16:creationId xmlns:a16="http://schemas.microsoft.com/office/drawing/2014/main" id="{65FEA343-D5B1-4997-9F15-FCA4441186BC}"/>
              </a:ext>
            </a:extLst>
          </p:cNvPr>
          <p:cNvSpPr>
            <a:spLocks noGrp="1"/>
          </p:cNvSpPr>
          <p:nvPr>
            <p:ph type="sldNum" sz="quarter" idx="12"/>
          </p:nvPr>
        </p:nvSpPr>
        <p:spPr/>
        <p:txBody>
          <a:bodyPr/>
          <a:lstStyle/>
          <a:p>
            <a:fld id="{5D490D5D-F05C-43AA-AA16-C5AD45C55D64}" type="slidenum">
              <a:rPr lang="sma-NO" smtClean="0"/>
              <a:t>‹#›</a:t>
            </a:fld>
            <a:endParaRPr lang="sma-NO"/>
          </a:p>
        </p:txBody>
      </p:sp>
    </p:spTree>
    <p:extLst>
      <p:ext uri="{BB962C8B-B14F-4D97-AF65-F5344CB8AC3E}">
        <p14:creationId xmlns:p14="http://schemas.microsoft.com/office/powerpoint/2010/main" val="849879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9A08-1458-4EF1-8926-F6E01FEAFB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ma-NO"/>
          </a:p>
        </p:txBody>
      </p:sp>
      <p:sp>
        <p:nvSpPr>
          <p:cNvPr id="3" name="Text Placeholder 2">
            <a:extLst>
              <a:ext uri="{FF2B5EF4-FFF2-40B4-BE49-F238E27FC236}">
                <a16:creationId xmlns:a16="http://schemas.microsoft.com/office/drawing/2014/main" id="{1C168363-FC15-4150-B6F5-20C0C11B45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85DF37-E271-4235-ABF2-BB7536B3A25B}"/>
              </a:ext>
            </a:extLst>
          </p:cNvPr>
          <p:cNvSpPr>
            <a:spLocks noGrp="1"/>
          </p:cNvSpPr>
          <p:nvPr>
            <p:ph type="dt" sz="half" idx="10"/>
          </p:nvPr>
        </p:nvSpPr>
        <p:spPr/>
        <p:txBody>
          <a:bodyPr/>
          <a:lstStyle/>
          <a:p>
            <a:fld id="{B3D765B7-F43E-41F8-BB70-846E1B2D37E7}" type="datetimeFigureOut">
              <a:rPr lang="sma-NO" smtClean="0"/>
              <a:t>3/22/21</a:t>
            </a:fld>
            <a:endParaRPr lang="sma-NO"/>
          </a:p>
        </p:txBody>
      </p:sp>
      <p:sp>
        <p:nvSpPr>
          <p:cNvPr id="5" name="Footer Placeholder 4">
            <a:extLst>
              <a:ext uri="{FF2B5EF4-FFF2-40B4-BE49-F238E27FC236}">
                <a16:creationId xmlns:a16="http://schemas.microsoft.com/office/drawing/2014/main" id="{BB9130EE-56B2-4F5B-9B54-C7D9D848FD98}"/>
              </a:ext>
            </a:extLst>
          </p:cNvPr>
          <p:cNvSpPr>
            <a:spLocks noGrp="1"/>
          </p:cNvSpPr>
          <p:nvPr>
            <p:ph type="ftr" sz="quarter" idx="11"/>
          </p:nvPr>
        </p:nvSpPr>
        <p:spPr/>
        <p:txBody>
          <a:bodyPr/>
          <a:lstStyle/>
          <a:p>
            <a:endParaRPr lang="sma-NO"/>
          </a:p>
        </p:txBody>
      </p:sp>
      <p:sp>
        <p:nvSpPr>
          <p:cNvPr id="6" name="Slide Number Placeholder 5">
            <a:extLst>
              <a:ext uri="{FF2B5EF4-FFF2-40B4-BE49-F238E27FC236}">
                <a16:creationId xmlns:a16="http://schemas.microsoft.com/office/drawing/2014/main" id="{7A4AB381-7555-4389-B079-5132D5B357E7}"/>
              </a:ext>
            </a:extLst>
          </p:cNvPr>
          <p:cNvSpPr>
            <a:spLocks noGrp="1"/>
          </p:cNvSpPr>
          <p:nvPr>
            <p:ph type="sldNum" sz="quarter" idx="12"/>
          </p:nvPr>
        </p:nvSpPr>
        <p:spPr/>
        <p:txBody>
          <a:bodyPr/>
          <a:lstStyle/>
          <a:p>
            <a:fld id="{5D490D5D-F05C-43AA-AA16-C5AD45C55D64}" type="slidenum">
              <a:rPr lang="sma-NO" smtClean="0"/>
              <a:t>‹#›</a:t>
            </a:fld>
            <a:endParaRPr lang="sma-NO"/>
          </a:p>
        </p:txBody>
      </p:sp>
    </p:spTree>
    <p:extLst>
      <p:ext uri="{BB962C8B-B14F-4D97-AF65-F5344CB8AC3E}">
        <p14:creationId xmlns:p14="http://schemas.microsoft.com/office/powerpoint/2010/main" val="3001881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FBD5-A659-4D14-A266-C5CFA003F124}"/>
              </a:ext>
            </a:extLst>
          </p:cNvPr>
          <p:cNvSpPr>
            <a:spLocks noGrp="1"/>
          </p:cNvSpPr>
          <p:nvPr>
            <p:ph type="title"/>
          </p:nvPr>
        </p:nvSpPr>
        <p:spPr/>
        <p:txBody>
          <a:bodyPr/>
          <a:lstStyle/>
          <a:p>
            <a:r>
              <a:rPr lang="en-US"/>
              <a:t>Click to edit Master title style</a:t>
            </a:r>
            <a:endParaRPr lang="sma-NO"/>
          </a:p>
        </p:txBody>
      </p:sp>
      <p:sp>
        <p:nvSpPr>
          <p:cNvPr id="3" name="Content Placeholder 2">
            <a:extLst>
              <a:ext uri="{FF2B5EF4-FFF2-40B4-BE49-F238E27FC236}">
                <a16:creationId xmlns:a16="http://schemas.microsoft.com/office/drawing/2014/main" id="{DE0D77F1-735F-4763-BCEF-8DE9FC2D24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ma-NO"/>
          </a:p>
        </p:txBody>
      </p:sp>
      <p:sp>
        <p:nvSpPr>
          <p:cNvPr id="4" name="Content Placeholder 3">
            <a:extLst>
              <a:ext uri="{FF2B5EF4-FFF2-40B4-BE49-F238E27FC236}">
                <a16:creationId xmlns:a16="http://schemas.microsoft.com/office/drawing/2014/main" id="{73808CE6-560A-4E23-9D3C-A3A1E84B70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ma-NO"/>
          </a:p>
        </p:txBody>
      </p:sp>
      <p:sp>
        <p:nvSpPr>
          <p:cNvPr id="5" name="Date Placeholder 4">
            <a:extLst>
              <a:ext uri="{FF2B5EF4-FFF2-40B4-BE49-F238E27FC236}">
                <a16:creationId xmlns:a16="http://schemas.microsoft.com/office/drawing/2014/main" id="{F356E5CA-ED6A-4DF1-863B-F7FBE33B8F6C}"/>
              </a:ext>
            </a:extLst>
          </p:cNvPr>
          <p:cNvSpPr>
            <a:spLocks noGrp="1"/>
          </p:cNvSpPr>
          <p:nvPr>
            <p:ph type="dt" sz="half" idx="10"/>
          </p:nvPr>
        </p:nvSpPr>
        <p:spPr/>
        <p:txBody>
          <a:bodyPr/>
          <a:lstStyle/>
          <a:p>
            <a:fld id="{B3D765B7-F43E-41F8-BB70-846E1B2D37E7}" type="datetimeFigureOut">
              <a:rPr lang="sma-NO" smtClean="0"/>
              <a:t>3/22/21</a:t>
            </a:fld>
            <a:endParaRPr lang="sma-NO"/>
          </a:p>
        </p:txBody>
      </p:sp>
      <p:sp>
        <p:nvSpPr>
          <p:cNvPr id="6" name="Footer Placeholder 5">
            <a:extLst>
              <a:ext uri="{FF2B5EF4-FFF2-40B4-BE49-F238E27FC236}">
                <a16:creationId xmlns:a16="http://schemas.microsoft.com/office/drawing/2014/main" id="{D254BFDA-BEB5-40CB-BB58-E777130A8128}"/>
              </a:ext>
            </a:extLst>
          </p:cNvPr>
          <p:cNvSpPr>
            <a:spLocks noGrp="1"/>
          </p:cNvSpPr>
          <p:nvPr>
            <p:ph type="ftr" sz="quarter" idx="11"/>
          </p:nvPr>
        </p:nvSpPr>
        <p:spPr/>
        <p:txBody>
          <a:bodyPr/>
          <a:lstStyle/>
          <a:p>
            <a:endParaRPr lang="sma-NO"/>
          </a:p>
        </p:txBody>
      </p:sp>
      <p:sp>
        <p:nvSpPr>
          <p:cNvPr id="7" name="Slide Number Placeholder 6">
            <a:extLst>
              <a:ext uri="{FF2B5EF4-FFF2-40B4-BE49-F238E27FC236}">
                <a16:creationId xmlns:a16="http://schemas.microsoft.com/office/drawing/2014/main" id="{63843B7E-F5AA-46A5-9595-E2E412AED857}"/>
              </a:ext>
            </a:extLst>
          </p:cNvPr>
          <p:cNvSpPr>
            <a:spLocks noGrp="1"/>
          </p:cNvSpPr>
          <p:nvPr>
            <p:ph type="sldNum" sz="quarter" idx="12"/>
          </p:nvPr>
        </p:nvSpPr>
        <p:spPr/>
        <p:txBody>
          <a:bodyPr/>
          <a:lstStyle/>
          <a:p>
            <a:fld id="{5D490D5D-F05C-43AA-AA16-C5AD45C55D64}" type="slidenum">
              <a:rPr lang="sma-NO" smtClean="0"/>
              <a:t>‹#›</a:t>
            </a:fld>
            <a:endParaRPr lang="sma-NO"/>
          </a:p>
        </p:txBody>
      </p:sp>
    </p:spTree>
    <p:extLst>
      <p:ext uri="{BB962C8B-B14F-4D97-AF65-F5344CB8AC3E}">
        <p14:creationId xmlns:p14="http://schemas.microsoft.com/office/powerpoint/2010/main" val="353670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D76FD-5573-461E-B8CB-E3B067FFF19F}"/>
              </a:ext>
            </a:extLst>
          </p:cNvPr>
          <p:cNvSpPr>
            <a:spLocks noGrp="1"/>
          </p:cNvSpPr>
          <p:nvPr>
            <p:ph type="title"/>
          </p:nvPr>
        </p:nvSpPr>
        <p:spPr>
          <a:xfrm>
            <a:off x="839788" y="365125"/>
            <a:ext cx="10515600" cy="1325563"/>
          </a:xfrm>
        </p:spPr>
        <p:txBody>
          <a:bodyPr/>
          <a:lstStyle/>
          <a:p>
            <a:r>
              <a:rPr lang="en-US"/>
              <a:t>Click to edit Master title style</a:t>
            </a:r>
            <a:endParaRPr lang="sma-NO"/>
          </a:p>
        </p:txBody>
      </p:sp>
      <p:sp>
        <p:nvSpPr>
          <p:cNvPr id="3" name="Text Placeholder 2">
            <a:extLst>
              <a:ext uri="{FF2B5EF4-FFF2-40B4-BE49-F238E27FC236}">
                <a16:creationId xmlns:a16="http://schemas.microsoft.com/office/drawing/2014/main" id="{98F901DE-7B87-4653-8049-A0E6F3FCEE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BD06D2-9B2B-472A-B3D0-5C226B1733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ma-NO"/>
          </a:p>
        </p:txBody>
      </p:sp>
      <p:sp>
        <p:nvSpPr>
          <p:cNvPr id="5" name="Text Placeholder 4">
            <a:extLst>
              <a:ext uri="{FF2B5EF4-FFF2-40B4-BE49-F238E27FC236}">
                <a16:creationId xmlns:a16="http://schemas.microsoft.com/office/drawing/2014/main" id="{59CADE0A-0219-45B7-A9AC-14A3CED805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F60C34-9EB6-4167-9A6A-4412C9CEE4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ma-NO"/>
          </a:p>
        </p:txBody>
      </p:sp>
      <p:sp>
        <p:nvSpPr>
          <p:cNvPr id="7" name="Date Placeholder 6">
            <a:extLst>
              <a:ext uri="{FF2B5EF4-FFF2-40B4-BE49-F238E27FC236}">
                <a16:creationId xmlns:a16="http://schemas.microsoft.com/office/drawing/2014/main" id="{F9906CFD-9161-4B23-B161-8F1FED31B3CE}"/>
              </a:ext>
            </a:extLst>
          </p:cNvPr>
          <p:cNvSpPr>
            <a:spLocks noGrp="1"/>
          </p:cNvSpPr>
          <p:nvPr>
            <p:ph type="dt" sz="half" idx="10"/>
          </p:nvPr>
        </p:nvSpPr>
        <p:spPr/>
        <p:txBody>
          <a:bodyPr/>
          <a:lstStyle/>
          <a:p>
            <a:fld id="{B3D765B7-F43E-41F8-BB70-846E1B2D37E7}" type="datetimeFigureOut">
              <a:rPr lang="sma-NO" smtClean="0"/>
              <a:t>3/22/21</a:t>
            </a:fld>
            <a:endParaRPr lang="sma-NO"/>
          </a:p>
        </p:txBody>
      </p:sp>
      <p:sp>
        <p:nvSpPr>
          <p:cNvPr id="8" name="Footer Placeholder 7">
            <a:extLst>
              <a:ext uri="{FF2B5EF4-FFF2-40B4-BE49-F238E27FC236}">
                <a16:creationId xmlns:a16="http://schemas.microsoft.com/office/drawing/2014/main" id="{9B4A3356-A6BB-4BAF-BCF7-F8DBA5379CF7}"/>
              </a:ext>
            </a:extLst>
          </p:cNvPr>
          <p:cNvSpPr>
            <a:spLocks noGrp="1"/>
          </p:cNvSpPr>
          <p:nvPr>
            <p:ph type="ftr" sz="quarter" idx="11"/>
          </p:nvPr>
        </p:nvSpPr>
        <p:spPr/>
        <p:txBody>
          <a:bodyPr/>
          <a:lstStyle/>
          <a:p>
            <a:endParaRPr lang="sma-NO"/>
          </a:p>
        </p:txBody>
      </p:sp>
      <p:sp>
        <p:nvSpPr>
          <p:cNvPr id="9" name="Slide Number Placeholder 8">
            <a:extLst>
              <a:ext uri="{FF2B5EF4-FFF2-40B4-BE49-F238E27FC236}">
                <a16:creationId xmlns:a16="http://schemas.microsoft.com/office/drawing/2014/main" id="{E27EB1E7-7D8C-4A24-912D-9118F8BBB444}"/>
              </a:ext>
            </a:extLst>
          </p:cNvPr>
          <p:cNvSpPr>
            <a:spLocks noGrp="1"/>
          </p:cNvSpPr>
          <p:nvPr>
            <p:ph type="sldNum" sz="quarter" idx="12"/>
          </p:nvPr>
        </p:nvSpPr>
        <p:spPr/>
        <p:txBody>
          <a:bodyPr/>
          <a:lstStyle/>
          <a:p>
            <a:fld id="{5D490D5D-F05C-43AA-AA16-C5AD45C55D64}" type="slidenum">
              <a:rPr lang="sma-NO" smtClean="0"/>
              <a:t>‹#›</a:t>
            </a:fld>
            <a:endParaRPr lang="sma-NO"/>
          </a:p>
        </p:txBody>
      </p:sp>
    </p:spTree>
    <p:extLst>
      <p:ext uri="{BB962C8B-B14F-4D97-AF65-F5344CB8AC3E}">
        <p14:creationId xmlns:p14="http://schemas.microsoft.com/office/powerpoint/2010/main" val="361302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8C77-43B6-41F5-9E00-75151F8DFB00}"/>
              </a:ext>
            </a:extLst>
          </p:cNvPr>
          <p:cNvSpPr>
            <a:spLocks noGrp="1"/>
          </p:cNvSpPr>
          <p:nvPr>
            <p:ph type="title"/>
          </p:nvPr>
        </p:nvSpPr>
        <p:spPr/>
        <p:txBody>
          <a:bodyPr/>
          <a:lstStyle/>
          <a:p>
            <a:r>
              <a:rPr lang="en-US"/>
              <a:t>Click to edit Master title style</a:t>
            </a:r>
            <a:endParaRPr lang="sma-NO"/>
          </a:p>
        </p:txBody>
      </p:sp>
      <p:sp>
        <p:nvSpPr>
          <p:cNvPr id="3" name="Date Placeholder 2">
            <a:extLst>
              <a:ext uri="{FF2B5EF4-FFF2-40B4-BE49-F238E27FC236}">
                <a16:creationId xmlns:a16="http://schemas.microsoft.com/office/drawing/2014/main" id="{DC6AB83C-2AC0-409F-BBAC-C3482E173C1F}"/>
              </a:ext>
            </a:extLst>
          </p:cNvPr>
          <p:cNvSpPr>
            <a:spLocks noGrp="1"/>
          </p:cNvSpPr>
          <p:nvPr>
            <p:ph type="dt" sz="half" idx="10"/>
          </p:nvPr>
        </p:nvSpPr>
        <p:spPr/>
        <p:txBody>
          <a:bodyPr/>
          <a:lstStyle/>
          <a:p>
            <a:fld id="{B3D765B7-F43E-41F8-BB70-846E1B2D37E7}" type="datetimeFigureOut">
              <a:rPr lang="sma-NO" smtClean="0"/>
              <a:t>3/22/21</a:t>
            </a:fld>
            <a:endParaRPr lang="sma-NO"/>
          </a:p>
        </p:txBody>
      </p:sp>
      <p:sp>
        <p:nvSpPr>
          <p:cNvPr id="4" name="Footer Placeholder 3">
            <a:extLst>
              <a:ext uri="{FF2B5EF4-FFF2-40B4-BE49-F238E27FC236}">
                <a16:creationId xmlns:a16="http://schemas.microsoft.com/office/drawing/2014/main" id="{EECBAF7F-5E1C-4798-A252-BC2E4B1C6BAC}"/>
              </a:ext>
            </a:extLst>
          </p:cNvPr>
          <p:cNvSpPr>
            <a:spLocks noGrp="1"/>
          </p:cNvSpPr>
          <p:nvPr>
            <p:ph type="ftr" sz="quarter" idx="11"/>
          </p:nvPr>
        </p:nvSpPr>
        <p:spPr/>
        <p:txBody>
          <a:bodyPr/>
          <a:lstStyle/>
          <a:p>
            <a:endParaRPr lang="sma-NO"/>
          </a:p>
        </p:txBody>
      </p:sp>
      <p:sp>
        <p:nvSpPr>
          <p:cNvPr id="5" name="Slide Number Placeholder 4">
            <a:extLst>
              <a:ext uri="{FF2B5EF4-FFF2-40B4-BE49-F238E27FC236}">
                <a16:creationId xmlns:a16="http://schemas.microsoft.com/office/drawing/2014/main" id="{CF434CE5-FA20-44F2-9E68-0E53944DC724}"/>
              </a:ext>
            </a:extLst>
          </p:cNvPr>
          <p:cNvSpPr>
            <a:spLocks noGrp="1"/>
          </p:cNvSpPr>
          <p:nvPr>
            <p:ph type="sldNum" sz="quarter" idx="12"/>
          </p:nvPr>
        </p:nvSpPr>
        <p:spPr/>
        <p:txBody>
          <a:bodyPr/>
          <a:lstStyle/>
          <a:p>
            <a:fld id="{5D490D5D-F05C-43AA-AA16-C5AD45C55D64}" type="slidenum">
              <a:rPr lang="sma-NO" smtClean="0"/>
              <a:t>‹#›</a:t>
            </a:fld>
            <a:endParaRPr lang="sma-NO"/>
          </a:p>
        </p:txBody>
      </p:sp>
    </p:spTree>
    <p:extLst>
      <p:ext uri="{BB962C8B-B14F-4D97-AF65-F5344CB8AC3E}">
        <p14:creationId xmlns:p14="http://schemas.microsoft.com/office/powerpoint/2010/main" val="2861913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C1141B-D67C-4426-9218-7AB86AE79F9F}"/>
              </a:ext>
            </a:extLst>
          </p:cNvPr>
          <p:cNvSpPr>
            <a:spLocks noGrp="1"/>
          </p:cNvSpPr>
          <p:nvPr>
            <p:ph type="dt" sz="half" idx="10"/>
          </p:nvPr>
        </p:nvSpPr>
        <p:spPr/>
        <p:txBody>
          <a:bodyPr/>
          <a:lstStyle/>
          <a:p>
            <a:fld id="{B3D765B7-F43E-41F8-BB70-846E1B2D37E7}" type="datetimeFigureOut">
              <a:rPr lang="sma-NO" smtClean="0"/>
              <a:t>3/22/21</a:t>
            </a:fld>
            <a:endParaRPr lang="sma-NO"/>
          </a:p>
        </p:txBody>
      </p:sp>
      <p:sp>
        <p:nvSpPr>
          <p:cNvPr id="3" name="Footer Placeholder 2">
            <a:extLst>
              <a:ext uri="{FF2B5EF4-FFF2-40B4-BE49-F238E27FC236}">
                <a16:creationId xmlns:a16="http://schemas.microsoft.com/office/drawing/2014/main" id="{67EC1B8E-9BFB-4686-A4B4-6F5F6E62622D}"/>
              </a:ext>
            </a:extLst>
          </p:cNvPr>
          <p:cNvSpPr>
            <a:spLocks noGrp="1"/>
          </p:cNvSpPr>
          <p:nvPr>
            <p:ph type="ftr" sz="quarter" idx="11"/>
          </p:nvPr>
        </p:nvSpPr>
        <p:spPr/>
        <p:txBody>
          <a:bodyPr/>
          <a:lstStyle/>
          <a:p>
            <a:endParaRPr lang="sma-NO"/>
          </a:p>
        </p:txBody>
      </p:sp>
      <p:sp>
        <p:nvSpPr>
          <p:cNvPr id="4" name="Slide Number Placeholder 3">
            <a:extLst>
              <a:ext uri="{FF2B5EF4-FFF2-40B4-BE49-F238E27FC236}">
                <a16:creationId xmlns:a16="http://schemas.microsoft.com/office/drawing/2014/main" id="{129E7B41-2C09-4282-927B-983A48DEC553}"/>
              </a:ext>
            </a:extLst>
          </p:cNvPr>
          <p:cNvSpPr>
            <a:spLocks noGrp="1"/>
          </p:cNvSpPr>
          <p:nvPr>
            <p:ph type="sldNum" sz="quarter" idx="12"/>
          </p:nvPr>
        </p:nvSpPr>
        <p:spPr/>
        <p:txBody>
          <a:bodyPr/>
          <a:lstStyle/>
          <a:p>
            <a:fld id="{5D490D5D-F05C-43AA-AA16-C5AD45C55D64}" type="slidenum">
              <a:rPr lang="sma-NO" smtClean="0"/>
              <a:t>‹#›</a:t>
            </a:fld>
            <a:endParaRPr lang="sma-NO"/>
          </a:p>
        </p:txBody>
      </p:sp>
    </p:spTree>
    <p:extLst>
      <p:ext uri="{BB962C8B-B14F-4D97-AF65-F5344CB8AC3E}">
        <p14:creationId xmlns:p14="http://schemas.microsoft.com/office/powerpoint/2010/main" val="3231156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D9BB0-529C-44EA-9306-B84DF565B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ma-NO"/>
          </a:p>
        </p:txBody>
      </p:sp>
      <p:sp>
        <p:nvSpPr>
          <p:cNvPr id="3" name="Content Placeholder 2">
            <a:extLst>
              <a:ext uri="{FF2B5EF4-FFF2-40B4-BE49-F238E27FC236}">
                <a16:creationId xmlns:a16="http://schemas.microsoft.com/office/drawing/2014/main" id="{C262C7BF-7F24-45EC-A453-B82F81E0E8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ma-NO"/>
          </a:p>
        </p:txBody>
      </p:sp>
      <p:sp>
        <p:nvSpPr>
          <p:cNvPr id="4" name="Text Placeholder 3">
            <a:extLst>
              <a:ext uri="{FF2B5EF4-FFF2-40B4-BE49-F238E27FC236}">
                <a16:creationId xmlns:a16="http://schemas.microsoft.com/office/drawing/2014/main" id="{E5516CF2-E92C-4846-A40A-F906F544C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3CE65B-D428-4C5B-98F9-45B805434AC2}"/>
              </a:ext>
            </a:extLst>
          </p:cNvPr>
          <p:cNvSpPr>
            <a:spLocks noGrp="1"/>
          </p:cNvSpPr>
          <p:nvPr>
            <p:ph type="dt" sz="half" idx="10"/>
          </p:nvPr>
        </p:nvSpPr>
        <p:spPr/>
        <p:txBody>
          <a:bodyPr/>
          <a:lstStyle/>
          <a:p>
            <a:fld id="{B3D765B7-F43E-41F8-BB70-846E1B2D37E7}" type="datetimeFigureOut">
              <a:rPr lang="sma-NO" smtClean="0"/>
              <a:t>3/22/21</a:t>
            </a:fld>
            <a:endParaRPr lang="sma-NO"/>
          </a:p>
        </p:txBody>
      </p:sp>
      <p:sp>
        <p:nvSpPr>
          <p:cNvPr id="6" name="Footer Placeholder 5">
            <a:extLst>
              <a:ext uri="{FF2B5EF4-FFF2-40B4-BE49-F238E27FC236}">
                <a16:creationId xmlns:a16="http://schemas.microsoft.com/office/drawing/2014/main" id="{D2DB8F51-4F77-42F1-AA6A-D1FFA78BC312}"/>
              </a:ext>
            </a:extLst>
          </p:cNvPr>
          <p:cNvSpPr>
            <a:spLocks noGrp="1"/>
          </p:cNvSpPr>
          <p:nvPr>
            <p:ph type="ftr" sz="quarter" idx="11"/>
          </p:nvPr>
        </p:nvSpPr>
        <p:spPr/>
        <p:txBody>
          <a:bodyPr/>
          <a:lstStyle/>
          <a:p>
            <a:endParaRPr lang="sma-NO"/>
          </a:p>
        </p:txBody>
      </p:sp>
      <p:sp>
        <p:nvSpPr>
          <p:cNvPr id="7" name="Slide Number Placeholder 6">
            <a:extLst>
              <a:ext uri="{FF2B5EF4-FFF2-40B4-BE49-F238E27FC236}">
                <a16:creationId xmlns:a16="http://schemas.microsoft.com/office/drawing/2014/main" id="{A55DE89A-5603-425A-80FD-BC061DBD1A36}"/>
              </a:ext>
            </a:extLst>
          </p:cNvPr>
          <p:cNvSpPr>
            <a:spLocks noGrp="1"/>
          </p:cNvSpPr>
          <p:nvPr>
            <p:ph type="sldNum" sz="quarter" idx="12"/>
          </p:nvPr>
        </p:nvSpPr>
        <p:spPr/>
        <p:txBody>
          <a:bodyPr/>
          <a:lstStyle/>
          <a:p>
            <a:fld id="{5D490D5D-F05C-43AA-AA16-C5AD45C55D64}" type="slidenum">
              <a:rPr lang="sma-NO" smtClean="0"/>
              <a:t>‹#›</a:t>
            </a:fld>
            <a:endParaRPr lang="sma-NO"/>
          </a:p>
        </p:txBody>
      </p:sp>
    </p:spTree>
    <p:extLst>
      <p:ext uri="{BB962C8B-B14F-4D97-AF65-F5344CB8AC3E}">
        <p14:creationId xmlns:p14="http://schemas.microsoft.com/office/powerpoint/2010/main" val="4054865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4311-86A1-4F0D-A417-29E70CA5D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ma-NO"/>
          </a:p>
        </p:txBody>
      </p:sp>
      <p:sp>
        <p:nvSpPr>
          <p:cNvPr id="3" name="Picture Placeholder 2">
            <a:extLst>
              <a:ext uri="{FF2B5EF4-FFF2-40B4-BE49-F238E27FC236}">
                <a16:creationId xmlns:a16="http://schemas.microsoft.com/office/drawing/2014/main" id="{06B1E216-BB7D-4253-8F61-19BDC3E66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ma-NO"/>
          </a:p>
        </p:txBody>
      </p:sp>
      <p:sp>
        <p:nvSpPr>
          <p:cNvPr id="4" name="Text Placeholder 3">
            <a:extLst>
              <a:ext uri="{FF2B5EF4-FFF2-40B4-BE49-F238E27FC236}">
                <a16:creationId xmlns:a16="http://schemas.microsoft.com/office/drawing/2014/main" id="{A9DE6D11-D5BA-4DCA-AA98-D9A999974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A73AA-44B8-474C-9133-612D26914D50}"/>
              </a:ext>
            </a:extLst>
          </p:cNvPr>
          <p:cNvSpPr>
            <a:spLocks noGrp="1"/>
          </p:cNvSpPr>
          <p:nvPr>
            <p:ph type="dt" sz="half" idx="10"/>
          </p:nvPr>
        </p:nvSpPr>
        <p:spPr/>
        <p:txBody>
          <a:bodyPr/>
          <a:lstStyle/>
          <a:p>
            <a:fld id="{B3D765B7-F43E-41F8-BB70-846E1B2D37E7}" type="datetimeFigureOut">
              <a:rPr lang="sma-NO" smtClean="0"/>
              <a:t>3/22/21</a:t>
            </a:fld>
            <a:endParaRPr lang="sma-NO"/>
          </a:p>
        </p:txBody>
      </p:sp>
      <p:sp>
        <p:nvSpPr>
          <p:cNvPr id="6" name="Footer Placeholder 5">
            <a:extLst>
              <a:ext uri="{FF2B5EF4-FFF2-40B4-BE49-F238E27FC236}">
                <a16:creationId xmlns:a16="http://schemas.microsoft.com/office/drawing/2014/main" id="{FE43AA74-B12D-4547-8CB8-4336654C1355}"/>
              </a:ext>
            </a:extLst>
          </p:cNvPr>
          <p:cNvSpPr>
            <a:spLocks noGrp="1"/>
          </p:cNvSpPr>
          <p:nvPr>
            <p:ph type="ftr" sz="quarter" idx="11"/>
          </p:nvPr>
        </p:nvSpPr>
        <p:spPr/>
        <p:txBody>
          <a:bodyPr/>
          <a:lstStyle/>
          <a:p>
            <a:endParaRPr lang="sma-NO"/>
          </a:p>
        </p:txBody>
      </p:sp>
      <p:sp>
        <p:nvSpPr>
          <p:cNvPr id="7" name="Slide Number Placeholder 6">
            <a:extLst>
              <a:ext uri="{FF2B5EF4-FFF2-40B4-BE49-F238E27FC236}">
                <a16:creationId xmlns:a16="http://schemas.microsoft.com/office/drawing/2014/main" id="{78D0D9FC-3DE5-4FC9-8730-B6CC5BCE1B27}"/>
              </a:ext>
            </a:extLst>
          </p:cNvPr>
          <p:cNvSpPr>
            <a:spLocks noGrp="1"/>
          </p:cNvSpPr>
          <p:nvPr>
            <p:ph type="sldNum" sz="quarter" idx="12"/>
          </p:nvPr>
        </p:nvSpPr>
        <p:spPr/>
        <p:txBody>
          <a:bodyPr/>
          <a:lstStyle/>
          <a:p>
            <a:fld id="{5D490D5D-F05C-43AA-AA16-C5AD45C55D64}" type="slidenum">
              <a:rPr lang="sma-NO" smtClean="0"/>
              <a:t>‹#›</a:t>
            </a:fld>
            <a:endParaRPr lang="sma-NO"/>
          </a:p>
        </p:txBody>
      </p:sp>
    </p:spTree>
    <p:extLst>
      <p:ext uri="{BB962C8B-B14F-4D97-AF65-F5344CB8AC3E}">
        <p14:creationId xmlns:p14="http://schemas.microsoft.com/office/powerpoint/2010/main" val="260293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387233-78DF-46EF-A843-884275454B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ma-NO"/>
          </a:p>
        </p:txBody>
      </p:sp>
      <p:sp>
        <p:nvSpPr>
          <p:cNvPr id="3" name="Text Placeholder 2">
            <a:extLst>
              <a:ext uri="{FF2B5EF4-FFF2-40B4-BE49-F238E27FC236}">
                <a16:creationId xmlns:a16="http://schemas.microsoft.com/office/drawing/2014/main" id="{40F833A1-D7FE-4114-AA90-009ADA734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ma-NO"/>
          </a:p>
        </p:txBody>
      </p:sp>
      <p:sp>
        <p:nvSpPr>
          <p:cNvPr id="4" name="Date Placeholder 3">
            <a:extLst>
              <a:ext uri="{FF2B5EF4-FFF2-40B4-BE49-F238E27FC236}">
                <a16:creationId xmlns:a16="http://schemas.microsoft.com/office/drawing/2014/main" id="{36F7B2DF-5B02-4F9F-BD39-1A0E1595E8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765B7-F43E-41F8-BB70-846E1B2D37E7}" type="datetimeFigureOut">
              <a:rPr lang="sma-NO" smtClean="0"/>
              <a:t>3/22/21</a:t>
            </a:fld>
            <a:endParaRPr lang="sma-NO"/>
          </a:p>
        </p:txBody>
      </p:sp>
      <p:sp>
        <p:nvSpPr>
          <p:cNvPr id="5" name="Footer Placeholder 4">
            <a:extLst>
              <a:ext uri="{FF2B5EF4-FFF2-40B4-BE49-F238E27FC236}">
                <a16:creationId xmlns:a16="http://schemas.microsoft.com/office/drawing/2014/main" id="{524AB1E8-7EFF-47ED-950D-ACA82E6C0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ma-NO"/>
          </a:p>
        </p:txBody>
      </p:sp>
      <p:sp>
        <p:nvSpPr>
          <p:cNvPr id="6" name="Slide Number Placeholder 5">
            <a:extLst>
              <a:ext uri="{FF2B5EF4-FFF2-40B4-BE49-F238E27FC236}">
                <a16:creationId xmlns:a16="http://schemas.microsoft.com/office/drawing/2014/main" id="{2AD46BAD-6151-4459-ABC3-F826BCE1C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90D5D-F05C-43AA-AA16-C5AD45C55D64}" type="slidenum">
              <a:rPr lang="sma-NO" smtClean="0"/>
              <a:t>‹#›</a:t>
            </a:fld>
            <a:endParaRPr lang="sma-NO"/>
          </a:p>
        </p:txBody>
      </p:sp>
    </p:spTree>
    <p:extLst>
      <p:ext uri="{BB962C8B-B14F-4D97-AF65-F5344CB8AC3E}">
        <p14:creationId xmlns:p14="http://schemas.microsoft.com/office/powerpoint/2010/main" val="1725991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ma-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78D4-9737-4693-B713-DEEF24B5F800}"/>
              </a:ext>
            </a:extLst>
          </p:cNvPr>
          <p:cNvSpPr>
            <a:spLocks noGrp="1"/>
          </p:cNvSpPr>
          <p:nvPr>
            <p:ph type="ctrTitle"/>
          </p:nvPr>
        </p:nvSpPr>
        <p:spPr/>
        <p:txBody>
          <a:bodyPr/>
          <a:lstStyle/>
          <a:p>
            <a:r>
              <a:rPr lang="en-GB" dirty="0"/>
              <a:t>Driver Attention Detection System </a:t>
            </a:r>
            <a:endParaRPr lang="sma-NO" dirty="0"/>
          </a:p>
        </p:txBody>
      </p:sp>
      <p:sp>
        <p:nvSpPr>
          <p:cNvPr id="3" name="Subtitle 2">
            <a:extLst>
              <a:ext uri="{FF2B5EF4-FFF2-40B4-BE49-F238E27FC236}">
                <a16:creationId xmlns:a16="http://schemas.microsoft.com/office/drawing/2014/main" id="{FE487069-5D34-459E-8868-BC5793C31CD0}"/>
              </a:ext>
            </a:extLst>
          </p:cNvPr>
          <p:cNvSpPr>
            <a:spLocks noGrp="1"/>
          </p:cNvSpPr>
          <p:nvPr>
            <p:ph type="subTitle" idx="1"/>
          </p:nvPr>
        </p:nvSpPr>
        <p:spPr/>
        <p:txBody>
          <a:bodyPr/>
          <a:lstStyle/>
          <a:p>
            <a:r>
              <a:rPr lang="en-GB" dirty="0"/>
              <a:t>By: </a:t>
            </a:r>
            <a:r>
              <a:rPr lang="sma-NO" dirty="0"/>
              <a:t>Jiyong Youn &amp; Usman</a:t>
            </a:r>
          </a:p>
          <a:p>
            <a:r>
              <a:rPr lang="sma-NO" dirty="0"/>
              <a:t>Team Attention</a:t>
            </a:r>
          </a:p>
        </p:txBody>
      </p:sp>
    </p:spTree>
    <p:extLst>
      <p:ext uri="{BB962C8B-B14F-4D97-AF65-F5344CB8AC3E}">
        <p14:creationId xmlns:p14="http://schemas.microsoft.com/office/powerpoint/2010/main" val="348702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2D9C-5B0E-450E-9D98-1A30288DCE59}"/>
              </a:ext>
            </a:extLst>
          </p:cNvPr>
          <p:cNvSpPr>
            <a:spLocks noGrp="1"/>
          </p:cNvSpPr>
          <p:nvPr>
            <p:ph type="title"/>
          </p:nvPr>
        </p:nvSpPr>
        <p:spPr/>
        <p:txBody>
          <a:bodyPr/>
          <a:lstStyle/>
          <a:p>
            <a:r>
              <a:rPr lang="sma-NO" dirty="0"/>
              <a:t>System Overview </a:t>
            </a:r>
          </a:p>
        </p:txBody>
      </p:sp>
      <p:sp>
        <p:nvSpPr>
          <p:cNvPr id="3" name="Content Placeholder 2">
            <a:extLst>
              <a:ext uri="{FF2B5EF4-FFF2-40B4-BE49-F238E27FC236}">
                <a16:creationId xmlns:a16="http://schemas.microsoft.com/office/drawing/2014/main" id="{158ABDAE-DCE9-41F6-8D2E-F06E971DA65F}"/>
              </a:ext>
            </a:extLst>
          </p:cNvPr>
          <p:cNvSpPr>
            <a:spLocks noGrp="1"/>
          </p:cNvSpPr>
          <p:nvPr>
            <p:ph idx="1"/>
          </p:nvPr>
        </p:nvSpPr>
        <p:spPr/>
        <p:txBody>
          <a:bodyPr/>
          <a:lstStyle/>
          <a:p>
            <a:r>
              <a:rPr lang="en-GB" dirty="0"/>
              <a:t>Technical specifications</a:t>
            </a:r>
          </a:p>
          <a:p>
            <a:pPr lvl="1"/>
            <a:r>
              <a:rPr lang="en-GB" b="1" dirty="0"/>
              <a:t>Attention detection</a:t>
            </a:r>
          </a:p>
          <a:p>
            <a:pPr lvl="2"/>
            <a:r>
              <a:rPr lang="en-GB" dirty="0"/>
              <a:t>Facial detection from image captured from front-facing camera</a:t>
            </a:r>
          </a:p>
          <a:p>
            <a:pPr lvl="2"/>
            <a:r>
              <a:rPr lang="en-GB" dirty="0"/>
              <a:t>Eye pupil detection from the image</a:t>
            </a:r>
          </a:p>
          <a:p>
            <a:pPr lvl="1"/>
            <a:r>
              <a:rPr lang="en-GB" dirty="0"/>
              <a:t>Eye tracking can be used for fatigue detection [1]</a:t>
            </a:r>
          </a:p>
          <a:p>
            <a:endParaRPr lang="sma-NO" dirty="0"/>
          </a:p>
        </p:txBody>
      </p:sp>
      <p:sp>
        <p:nvSpPr>
          <p:cNvPr id="4" name="TextBox 3">
            <a:extLst>
              <a:ext uri="{FF2B5EF4-FFF2-40B4-BE49-F238E27FC236}">
                <a16:creationId xmlns:a16="http://schemas.microsoft.com/office/drawing/2014/main" id="{83E3AF44-5640-3F4B-93CF-CF21E87DA841}"/>
              </a:ext>
            </a:extLst>
          </p:cNvPr>
          <p:cNvSpPr txBox="1"/>
          <p:nvPr/>
        </p:nvSpPr>
        <p:spPr>
          <a:xfrm>
            <a:off x="0" y="6369764"/>
            <a:ext cx="12535270" cy="246221"/>
          </a:xfrm>
          <a:prstGeom prst="rect">
            <a:avLst/>
          </a:prstGeom>
          <a:noFill/>
        </p:spPr>
        <p:txBody>
          <a:bodyPr wrap="square" rtlCol="0">
            <a:spAutoFit/>
          </a:bodyPr>
          <a:lstStyle/>
          <a:p>
            <a:r>
              <a:rPr lang="sma-NO" sz="1000" dirty="0"/>
              <a:t>[1] Yamada, Yasunori, and Masatomo Kobayashi. “Detecting Mental Fatigue from Eye-Tracking Data Gathered While Watching Video: Evaluation in Younger and Older Adults.” Artificial Intelligence in Medicine, vol. 91, Sept. 2018, pp. 39–48</a:t>
            </a:r>
          </a:p>
        </p:txBody>
      </p:sp>
    </p:spTree>
    <p:extLst>
      <p:ext uri="{BB962C8B-B14F-4D97-AF65-F5344CB8AC3E}">
        <p14:creationId xmlns:p14="http://schemas.microsoft.com/office/powerpoint/2010/main" val="698535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2D9C-5B0E-450E-9D98-1A30288DCE59}"/>
              </a:ext>
            </a:extLst>
          </p:cNvPr>
          <p:cNvSpPr>
            <a:spLocks noGrp="1"/>
          </p:cNvSpPr>
          <p:nvPr>
            <p:ph type="title"/>
          </p:nvPr>
        </p:nvSpPr>
        <p:spPr/>
        <p:txBody>
          <a:bodyPr/>
          <a:lstStyle/>
          <a:p>
            <a:r>
              <a:rPr lang="sma-NO" dirty="0"/>
              <a:t>System Overview </a:t>
            </a:r>
          </a:p>
        </p:txBody>
      </p:sp>
      <p:sp>
        <p:nvSpPr>
          <p:cNvPr id="3" name="Content Placeholder 2">
            <a:extLst>
              <a:ext uri="{FF2B5EF4-FFF2-40B4-BE49-F238E27FC236}">
                <a16:creationId xmlns:a16="http://schemas.microsoft.com/office/drawing/2014/main" id="{158ABDAE-DCE9-41F6-8D2E-F06E971DA65F}"/>
              </a:ext>
            </a:extLst>
          </p:cNvPr>
          <p:cNvSpPr>
            <a:spLocks noGrp="1"/>
          </p:cNvSpPr>
          <p:nvPr>
            <p:ph idx="1"/>
          </p:nvPr>
        </p:nvSpPr>
        <p:spPr/>
        <p:txBody>
          <a:bodyPr/>
          <a:lstStyle/>
          <a:p>
            <a:r>
              <a:rPr lang="en-GB" dirty="0"/>
              <a:t>Technical specifications</a:t>
            </a:r>
          </a:p>
          <a:p>
            <a:pPr lvl="1"/>
            <a:r>
              <a:rPr lang="en-GB" b="1" dirty="0"/>
              <a:t>Android mobile device</a:t>
            </a:r>
          </a:p>
          <a:p>
            <a:pPr lvl="2"/>
            <a:r>
              <a:rPr lang="en-GB" dirty="0"/>
              <a:t>Will be responsible for acquiring the image and sending it to AWS server, using front facing camera</a:t>
            </a:r>
          </a:p>
          <a:p>
            <a:pPr lvl="2"/>
            <a:r>
              <a:rPr lang="en-GB" dirty="0"/>
              <a:t>Also responsible for presenting the results or generating the alarm (in case of driver is not attentive)</a:t>
            </a:r>
          </a:p>
          <a:p>
            <a:pPr lvl="1"/>
            <a:r>
              <a:rPr lang="en-GB" b="1" dirty="0"/>
              <a:t>Linux server system (AWS) </a:t>
            </a:r>
            <a:r>
              <a:rPr lang="en-GB" dirty="0"/>
              <a:t>will be responsible of all kind of image processing and application of AI algorithms. </a:t>
            </a:r>
          </a:p>
          <a:p>
            <a:pPr lvl="1"/>
            <a:r>
              <a:rPr lang="en-GB" b="1" dirty="0"/>
              <a:t>RESTful APIs </a:t>
            </a:r>
            <a:r>
              <a:rPr lang="en-GB" dirty="0"/>
              <a:t>will be used to establish communication between Android App and AI server </a:t>
            </a:r>
          </a:p>
          <a:p>
            <a:endParaRPr lang="sma-NO" dirty="0"/>
          </a:p>
        </p:txBody>
      </p:sp>
    </p:spTree>
    <p:extLst>
      <p:ext uri="{BB962C8B-B14F-4D97-AF65-F5344CB8AC3E}">
        <p14:creationId xmlns:p14="http://schemas.microsoft.com/office/powerpoint/2010/main" val="3632826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2898-BBCA-40C9-8D69-E0AAEE231803}"/>
              </a:ext>
            </a:extLst>
          </p:cNvPr>
          <p:cNvSpPr>
            <a:spLocks noGrp="1"/>
          </p:cNvSpPr>
          <p:nvPr>
            <p:ph type="title"/>
          </p:nvPr>
        </p:nvSpPr>
        <p:spPr/>
        <p:txBody>
          <a:bodyPr/>
          <a:lstStyle/>
          <a:p>
            <a:r>
              <a:rPr lang="sma-NO" dirty="0"/>
              <a:t>Expected Challenges </a:t>
            </a:r>
          </a:p>
        </p:txBody>
      </p:sp>
      <p:sp>
        <p:nvSpPr>
          <p:cNvPr id="3" name="Content Placeholder 2">
            <a:extLst>
              <a:ext uri="{FF2B5EF4-FFF2-40B4-BE49-F238E27FC236}">
                <a16:creationId xmlns:a16="http://schemas.microsoft.com/office/drawing/2014/main" id="{E33F4E98-8DF8-4B34-9C87-F4B0AE25CD9C}"/>
              </a:ext>
            </a:extLst>
          </p:cNvPr>
          <p:cNvSpPr>
            <a:spLocks noGrp="1"/>
          </p:cNvSpPr>
          <p:nvPr>
            <p:ph idx="1"/>
          </p:nvPr>
        </p:nvSpPr>
        <p:spPr/>
        <p:txBody>
          <a:bodyPr/>
          <a:lstStyle/>
          <a:p>
            <a:r>
              <a:rPr lang="en-GB" dirty="0"/>
              <a:t>Availability of enough data for training machine/deep learning based algorithms </a:t>
            </a:r>
          </a:p>
          <a:p>
            <a:r>
              <a:rPr lang="sma-NO" dirty="0"/>
              <a:t>Utilizing classical face-detection and image processing techniques will be done first.</a:t>
            </a:r>
          </a:p>
        </p:txBody>
      </p:sp>
    </p:spTree>
    <p:extLst>
      <p:ext uri="{BB962C8B-B14F-4D97-AF65-F5344CB8AC3E}">
        <p14:creationId xmlns:p14="http://schemas.microsoft.com/office/powerpoint/2010/main" val="3005834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6E074-DA04-493D-B771-9C01AD02873D}"/>
              </a:ext>
            </a:extLst>
          </p:cNvPr>
          <p:cNvSpPr>
            <a:spLocks noGrp="1"/>
          </p:cNvSpPr>
          <p:nvPr>
            <p:ph type="title"/>
          </p:nvPr>
        </p:nvSpPr>
        <p:spPr/>
        <p:txBody>
          <a:bodyPr/>
          <a:lstStyle/>
          <a:p>
            <a:r>
              <a:rPr lang="en-GB" dirty="0"/>
              <a:t>Evaluation Scheme </a:t>
            </a:r>
            <a:endParaRPr lang="sma-NO" dirty="0"/>
          </a:p>
        </p:txBody>
      </p:sp>
      <p:sp>
        <p:nvSpPr>
          <p:cNvPr id="3" name="Content Placeholder 2">
            <a:extLst>
              <a:ext uri="{FF2B5EF4-FFF2-40B4-BE49-F238E27FC236}">
                <a16:creationId xmlns:a16="http://schemas.microsoft.com/office/drawing/2014/main" id="{6A0D5357-0D29-43A9-AADF-BEAFE11B02AD}"/>
              </a:ext>
            </a:extLst>
          </p:cNvPr>
          <p:cNvSpPr>
            <a:spLocks noGrp="1"/>
          </p:cNvSpPr>
          <p:nvPr>
            <p:ph idx="1"/>
          </p:nvPr>
        </p:nvSpPr>
        <p:spPr/>
        <p:txBody>
          <a:bodyPr/>
          <a:lstStyle/>
          <a:p>
            <a:r>
              <a:rPr lang="en-GB" dirty="0"/>
              <a:t>Pipeline Evaluation  </a:t>
            </a:r>
          </a:p>
          <a:p>
            <a:pPr lvl="1"/>
            <a:r>
              <a:rPr lang="en-GB" dirty="0"/>
              <a:t>Implementation of complete pipeline (establishing two way communication from Android App to AI Server) </a:t>
            </a:r>
          </a:p>
          <a:p>
            <a:pPr lvl="1"/>
            <a:r>
              <a:rPr lang="en-GB" dirty="0"/>
              <a:t>Efficiency of implementation will be measure by time require </a:t>
            </a:r>
          </a:p>
          <a:p>
            <a:r>
              <a:rPr lang="en-GB" dirty="0"/>
              <a:t>Performance Evaluation </a:t>
            </a:r>
          </a:p>
          <a:p>
            <a:pPr lvl="1"/>
            <a:r>
              <a:rPr lang="en-GB" dirty="0"/>
              <a:t>Head and Eyes tracking accuracy (using Dice Score)</a:t>
            </a:r>
          </a:p>
          <a:p>
            <a:pPr lvl="1"/>
            <a:r>
              <a:rPr lang="en-GB" dirty="0"/>
              <a:t>Attention Detection accuracy</a:t>
            </a:r>
          </a:p>
          <a:p>
            <a:r>
              <a:rPr lang="sma-NO" dirty="0"/>
              <a:t>Visual Evaluation </a:t>
            </a:r>
          </a:p>
          <a:p>
            <a:pPr lvl="1"/>
            <a:r>
              <a:rPr lang="sma-NO" dirty="0"/>
              <a:t>For evalation of Head and Eye tracking, visual analysis of results will be peformed.</a:t>
            </a:r>
          </a:p>
        </p:txBody>
      </p:sp>
    </p:spTree>
    <p:extLst>
      <p:ext uri="{BB962C8B-B14F-4D97-AF65-F5344CB8AC3E}">
        <p14:creationId xmlns:p14="http://schemas.microsoft.com/office/powerpoint/2010/main" val="3134443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432A-F648-4784-BB1D-5F8C32707044}"/>
              </a:ext>
            </a:extLst>
          </p:cNvPr>
          <p:cNvSpPr>
            <a:spLocks noGrp="1"/>
          </p:cNvSpPr>
          <p:nvPr>
            <p:ph type="title"/>
          </p:nvPr>
        </p:nvSpPr>
        <p:spPr/>
        <p:txBody>
          <a:bodyPr/>
          <a:lstStyle/>
          <a:p>
            <a:r>
              <a:rPr lang="en-GB" dirty="0"/>
              <a:t>Tentative Plan </a:t>
            </a:r>
            <a:endParaRPr lang="sma-NO" dirty="0"/>
          </a:p>
        </p:txBody>
      </p:sp>
      <p:graphicFrame>
        <p:nvGraphicFramePr>
          <p:cNvPr id="4" name="Table 4">
            <a:extLst>
              <a:ext uri="{FF2B5EF4-FFF2-40B4-BE49-F238E27FC236}">
                <a16:creationId xmlns:a16="http://schemas.microsoft.com/office/drawing/2014/main" id="{BCB3A843-9DF5-4150-954A-1BBD1700D037}"/>
              </a:ext>
            </a:extLst>
          </p:cNvPr>
          <p:cNvGraphicFramePr>
            <a:graphicFrameLocks noGrp="1"/>
          </p:cNvGraphicFramePr>
          <p:nvPr>
            <p:extLst>
              <p:ext uri="{D42A27DB-BD31-4B8C-83A1-F6EECF244321}">
                <p14:modId xmlns:p14="http://schemas.microsoft.com/office/powerpoint/2010/main" val="671098281"/>
              </p:ext>
            </p:extLst>
          </p:nvPr>
        </p:nvGraphicFramePr>
        <p:xfrm>
          <a:off x="974986" y="2003182"/>
          <a:ext cx="9519640" cy="3833300"/>
        </p:xfrm>
        <a:graphic>
          <a:graphicData uri="http://schemas.openxmlformats.org/drawingml/2006/table">
            <a:tbl>
              <a:tblPr firstRow="1" bandRow="1">
                <a:tableStyleId>{5C22544A-7EE6-4342-B048-85BDC9FD1C3A}</a:tableStyleId>
              </a:tblPr>
              <a:tblGrid>
                <a:gridCol w="1176855">
                  <a:extLst>
                    <a:ext uri="{9D8B030D-6E8A-4147-A177-3AD203B41FA5}">
                      <a16:colId xmlns:a16="http://schemas.microsoft.com/office/drawing/2014/main" val="247380885"/>
                    </a:ext>
                  </a:extLst>
                </a:gridCol>
                <a:gridCol w="3582965">
                  <a:extLst>
                    <a:ext uri="{9D8B030D-6E8A-4147-A177-3AD203B41FA5}">
                      <a16:colId xmlns:a16="http://schemas.microsoft.com/office/drawing/2014/main" val="2530368293"/>
                    </a:ext>
                  </a:extLst>
                </a:gridCol>
                <a:gridCol w="2379910">
                  <a:extLst>
                    <a:ext uri="{9D8B030D-6E8A-4147-A177-3AD203B41FA5}">
                      <a16:colId xmlns:a16="http://schemas.microsoft.com/office/drawing/2014/main" val="2410094029"/>
                    </a:ext>
                  </a:extLst>
                </a:gridCol>
                <a:gridCol w="2379910">
                  <a:extLst>
                    <a:ext uri="{9D8B030D-6E8A-4147-A177-3AD203B41FA5}">
                      <a16:colId xmlns:a16="http://schemas.microsoft.com/office/drawing/2014/main" val="3089025717"/>
                    </a:ext>
                  </a:extLst>
                </a:gridCol>
              </a:tblGrid>
              <a:tr h="510628">
                <a:tc>
                  <a:txBody>
                    <a:bodyPr/>
                    <a:lstStyle/>
                    <a:p>
                      <a:r>
                        <a:rPr lang="en-GB" dirty="0"/>
                        <a:t>Sr. No.</a:t>
                      </a:r>
                      <a:endParaRPr lang="sma-NO" dirty="0"/>
                    </a:p>
                  </a:txBody>
                  <a:tcPr/>
                </a:tc>
                <a:tc>
                  <a:txBody>
                    <a:bodyPr/>
                    <a:lstStyle/>
                    <a:p>
                      <a:pPr algn="ctr"/>
                      <a:r>
                        <a:rPr lang="en-GB" dirty="0"/>
                        <a:t>Phase</a:t>
                      </a:r>
                      <a:endParaRPr lang="sma-NO" dirty="0"/>
                    </a:p>
                  </a:txBody>
                  <a:tcPr anchor="ctr"/>
                </a:tc>
                <a:tc>
                  <a:txBody>
                    <a:bodyPr/>
                    <a:lstStyle/>
                    <a:p>
                      <a:pPr algn="ctr"/>
                      <a:r>
                        <a:rPr lang="en-GB" dirty="0"/>
                        <a:t>Expected Schedule</a:t>
                      </a:r>
                      <a:endParaRPr lang="sma-NO" dirty="0"/>
                    </a:p>
                  </a:txBody>
                  <a:tcPr anchor="ctr"/>
                </a:tc>
                <a:tc>
                  <a:txBody>
                    <a:bodyPr/>
                    <a:lstStyle/>
                    <a:p>
                      <a:pPr algn="ctr"/>
                      <a:r>
                        <a:rPr lang="en-GB" dirty="0"/>
                        <a:t>Responsible </a:t>
                      </a:r>
                      <a:endParaRPr lang="sma-NO" dirty="0"/>
                    </a:p>
                  </a:txBody>
                  <a:tcPr anchor="ctr"/>
                </a:tc>
                <a:extLst>
                  <a:ext uri="{0D108BD9-81ED-4DB2-BD59-A6C34878D82A}">
                    <a16:rowId xmlns:a16="http://schemas.microsoft.com/office/drawing/2014/main" val="2682448152"/>
                  </a:ext>
                </a:extLst>
              </a:tr>
              <a:tr h="510628">
                <a:tc>
                  <a:txBody>
                    <a:bodyPr/>
                    <a:lstStyle/>
                    <a:p>
                      <a:pPr algn="ctr"/>
                      <a:r>
                        <a:rPr lang="en-GB" dirty="0"/>
                        <a:t>1</a:t>
                      </a:r>
                      <a:endParaRPr lang="sma-NO" dirty="0"/>
                    </a:p>
                  </a:txBody>
                  <a:tcPr anchor="ctr"/>
                </a:tc>
                <a:tc>
                  <a:txBody>
                    <a:bodyPr/>
                    <a:lstStyle/>
                    <a:p>
                      <a:r>
                        <a:rPr lang="en-GB" dirty="0"/>
                        <a:t>Development of Android Application </a:t>
                      </a:r>
                      <a:endParaRPr lang="sma-NO" dirty="0"/>
                    </a:p>
                  </a:txBody>
                  <a:tcPr anchor="ctr"/>
                </a:tc>
                <a:tc>
                  <a:txBody>
                    <a:bodyPr/>
                    <a:lstStyle/>
                    <a:p>
                      <a:pPr algn="ctr"/>
                      <a:r>
                        <a:rPr lang="en-GB" sz="1400" dirty="0"/>
                        <a:t>25</a:t>
                      </a:r>
                      <a:r>
                        <a:rPr lang="en-GB" sz="1400" baseline="30000" dirty="0"/>
                        <a:t>th</a:t>
                      </a:r>
                      <a:r>
                        <a:rPr lang="en-GB" sz="1400" dirty="0"/>
                        <a:t> March ~ 15</a:t>
                      </a:r>
                      <a:r>
                        <a:rPr lang="en-GB" sz="1400" baseline="30000" dirty="0"/>
                        <a:t>th</a:t>
                      </a:r>
                      <a:r>
                        <a:rPr lang="en-GB" sz="1400" dirty="0"/>
                        <a:t> April, 2021</a:t>
                      </a:r>
                      <a:endParaRPr lang="sma-NO" sz="1400" dirty="0"/>
                    </a:p>
                  </a:txBody>
                  <a:tcPr anchor="ctr"/>
                </a:tc>
                <a:tc>
                  <a:txBody>
                    <a:bodyPr/>
                    <a:lstStyle/>
                    <a:p>
                      <a:pPr algn="ctr"/>
                      <a:r>
                        <a:rPr lang="sma-NO" dirty="0"/>
                        <a:t>Jiyong Youn</a:t>
                      </a:r>
                    </a:p>
                  </a:txBody>
                  <a:tcPr anchor="ctr"/>
                </a:tc>
                <a:extLst>
                  <a:ext uri="{0D108BD9-81ED-4DB2-BD59-A6C34878D82A}">
                    <a16:rowId xmlns:a16="http://schemas.microsoft.com/office/drawing/2014/main" val="2788745877"/>
                  </a:ext>
                </a:extLst>
              </a:tr>
              <a:tr h="510628">
                <a:tc>
                  <a:txBody>
                    <a:bodyPr/>
                    <a:lstStyle/>
                    <a:p>
                      <a:pPr algn="ctr"/>
                      <a:r>
                        <a:rPr lang="en-GB" dirty="0"/>
                        <a:t>2</a:t>
                      </a:r>
                      <a:endParaRPr lang="sma-NO" dirty="0"/>
                    </a:p>
                  </a:txBody>
                  <a:tcPr anchor="ctr"/>
                </a:tc>
                <a:tc>
                  <a:txBody>
                    <a:bodyPr/>
                    <a:lstStyle/>
                    <a:p>
                      <a:r>
                        <a:rPr lang="en-GB" dirty="0"/>
                        <a:t>Collection of dataset </a:t>
                      </a:r>
                      <a:endParaRPr lang="sma-NO"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t>25</a:t>
                      </a:r>
                      <a:r>
                        <a:rPr lang="en-GB" sz="1400" baseline="30000" dirty="0"/>
                        <a:t>th</a:t>
                      </a:r>
                      <a:r>
                        <a:rPr lang="en-GB" sz="1400" dirty="0"/>
                        <a:t> March ~ 5</a:t>
                      </a:r>
                      <a:r>
                        <a:rPr lang="en-GB" sz="1400" baseline="30000" dirty="0"/>
                        <a:t>th</a:t>
                      </a:r>
                      <a:r>
                        <a:rPr lang="en-GB" sz="1400" dirty="0"/>
                        <a:t> April, 2021</a:t>
                      </a:r>
                      <a:endParaRPr lang="sma-NO" sz="1400" dirty="0"/>
                    </a:p>
                  </a:txBody>
                  <a:tcPr anchor="ctr"/>
                </a:tc>
                <a:tc>
                  <a:txBody>
                    <a:bodyPr/>
                    <a:lstStyle/>
                    <a:p>
                      <a:pPr algn="ctr"/>
                      <a:r>
                        <a:rPr lang="en-GB" dirty="0"/>
                        <a:t>Usman </a:t>
                      </a:r>
                      <a:endParaRPr lang="sma-NO" dirty="0"/>
                    </a:p>
                  </a:txBody>
                  <a:tcPr anchor="ctr"/>
                </a:tc>
                <a:extLst>
                  <a:ext uri="{0D108BD9-81ED-4DB2-BD59-A6C34878D82A}">
                    <a16:rowId xmlns:a16="http://schemas.microsoft.com/office/drawing/2014/main" val="1712172973"/>
                  </a:ext>
                </a:extLst>
              </a:tr>
              <a:tr h="510628">
                <a:tc>
                  <a:txBody>
                    <a:bodyPr/>
                    <a:lstStyle/>
                    <a:p>
                      <a:pPr algn="ctr"/>
                      <a:r>
                        <a:rPr lang="en-GB" dirty="0"/>
                        <a:t>3</a:t>
                      </a:r>
                      <a:endParaRPr lang="sma-NO" dirty="0"/>
                    </a:p>
                  </a:txBody>
                  <a:tcPr anchor="ctr"/>
                </a:tc>
                <a:tc>
                  <a:txBody>
                    <a:bodyPr/>
                    <a:lstStyle/>
                    <a:p>
                      <a:r>
                        <a:rPr lang="en-GB" dirty="0"/>
                        <a:t>Development of algorithm for face and eyes detection </a:t>
                      </a:r>
                      <a:endParaRPr lang="sma-NO" dirty="0"/>
                    </a:p>
                  </a:txBody>
                  <a:tcPr anchor="ctr"/>
                </a:tc>
                <a:tc>
                  <a:txBody>
                    <a:bodyPr/>
                    <a:lstStyle/>
                    <a:p>
                      <a:pPr algn="ctr"/>
                      <a:r>
                        <a:rPr lang="en-GB" sz="1400" baseline="0" dirty="0"/>
                        <a:t>6</a:t>
                      </a:r>
                      <a:r>
                        <a:rPr lang="en-GB" sz="1400" baseline="30000" dirty="0"/>
                        <a:t>th</a:t>
                      </a:r>
                      <a:r>
                        <a:rPr lang="en-GB" sz="1400" dirty="0"/>
                        <a:t>April ~ 20</a:t>
                      </a:r>
                      <a:r>
                        <a:rPr lang="en-GB" sz="1400" baseline="30000" dirty="0"/>
                        <a:t>th</a:t>
                      </a:r>
                      <a:r>
                        <a:rPr lang="en-GB" sz="1400" dirty="0"/>
                        <a:t> April, 2021</a:t>
                      </a:r>
                      <a:endParaRPr lang="sma-NO" sz="1400" dirty="0"/>
                    </a:p>
                  </a:txBody>
                  <a:tcPr anchor="ctr"/>
                </a:tc>
                <a:tc>
                  <a:txBody>
                    <a:bodyPr/>
                    <a:lstStyle/>
                    <a:p>
                      <a:pPr algn="ctr"/>
                      <a:r>
                        <a:rPr lang="en-GB" dirty="0"/>
                        <a:t>Usman</a:t>
                      </a:r>
                      <a:endParaRPr lang="sma-NO" dirty="0"/>
                    </a:p>
                  </a:txBody>
                  <a:tcPr anchor="ctr"/>
                </a:tc>
                <a:extLst>
                  <a:ext uri="{0D108BD9-81ED-4DB2-BD59-A6C34878D82A}">
                    <a16:rowId xmlns:a16="http://schemas.microsoft.com/office/drawing/2014/main" val="2924838705"/>
                  </a:ext>
                </a:extLst>
              </a:tr>
              <a:tr h="510628">
                <a:tc>
                  <a:txBody>
                    <a:bodyPr/>
                    <a:lstStyle/>
                    <a:p>
                      <a:pPr algn="ctr"/>
                      <a:r>
                        <a:rPr lang="en-GB" dirty="0"/>
                        <a:t>4</a:t>
                      </a:r>
                      <a:endParaRPr lang="sma-NO" dirty="0"/>
                    </a:p>
                  </a:txBody>
                  <a:tcPr anchor="ctr"/>
                </a:tc>
                <a:tc>
                  <a:txBody>
                    <a:bodyPr/>
                    <a:lstStyle/>
                    <a:p>
                      <a:r>
                        <a:rPr lang="en-GB" dirty="0"/>
                        <a:t>Development of algorithm for attention detection </a:t>
                      </a:r>
                      <a:endParaRPr lang="sma-NO" dirty="0"/>
                    </a:p>
                  </a:txBody>
                  <a:tcPr anchor="ctr"/>
                </a:tc>
                <a:tc>
                  <a:txBody>
                    <a:bodyPr/>
                    <a:lstStyle/>
                    <a:p>
                      <a:pPr algn="ctr"/>
                      <a:r>
                        <a:rPr lang="en-GB" sz="1400" dirty="0"/>
                        <a:t>21</a:t>
                      </a:r>
                      <a:r>
                        <a:rPr lang="en-GB" sz="1400" baseline="30000" dirty="0"/>
                        <a:t>st</a:t>
                      </a:r>
                      <a:r>
                        <a:rPr lang="en-GB" sz="1400" dirty="0"/>
                        <a:t> April ~ 5</a:t>
                      </a:r>
                      <a:r>
                        <a:rPr lang="en-GB" sz="1400" baseline="30000" dirty="0"/>
                        <a:t>th</a:t>
                      </a:r>
                      <a:r>
                        <a:rPr lang="en-GB" sz="1400" dirty="0"/>
                        <a:t> May, 2021</a:t>
                      </a:r>
                      <a:endParaRPr lang="sma-NO" sz="1400" dirty="0"/>
                    </a:p>
                  </a:txBody>
                  <a:tcPr anchor="ctr"/>
                </a:tc>
                <a:tc>
                  <a:txBody>
                    <a:bodyPr/>
                    <a:lstStyle/>
                    <a:p>
                      <a:pPr algn="ctr"/>
                      <a:r>
                        <a:rPr lang="en-GB" dirty="0"/>
                        <a:t>Usman</a:t>
                      </a:r>
                      <a:endParaRPr lang="sma-NO" dirty="0"/>
                    </a:p>
                  </a:txBody>
                  <a:tcPr anchor="ctr"/>
                </a:tc>
                <a:extLst>
                  <a:ext uri="{0D108BD9-81ED-4DB2-BD59-A6C34878D82A}">
                    <a16:rowId xmlns:a16="http://schemas.microsoft.com/office/drawing/2014/main" val="941717344"/>
                  </a:ext>
                </a:extLst>
              </a:tr>
              <a:tr h="510628">
                <a:tc>
                  <a:txBody>
                    <a:bodyPr/>
                    <a:lstStyle/>
                    <a:p>
                      <a:pPr algn="ctr"/>
                      <a:r>
                        <a:rPr lang="en-GB" dirty="0"/>
                        <a:t>5</a:t>
                      </a:r>
                      <a:endParaRPr lang="sma-NO" dirty="0"/>
                    </a:p>
                  </a:txBody>
                  <a:tcPr anchor="ctr"/>
                </a:tc>
                <a:tc>
                  <a:txBody>
                    <a:bodyPr/>
                    <a:lstStyle/>
                    <a:p>
                      <a:r>
                        <a:rPr lang="en-GB" dirty="0"/>
                        <a:t>Execution of complete pipeline </a:t>
                      </a:r>
                      <a:endParaRPr lang="sma-NO" dirty="0"/>
                    </a:p>
                  </a:txBody>
                  <a:tcPr anchor="ctr"/>
                </a:tc>
                <a:tc>
                  <a:txBody>
                    <a:bodyPr/>
                    <a:lstStyle/>
                    <a:p>
                      <a:pPr algn="ctr"/>
                      <a:r>
                        <a:rPr lang="en-GB" sz="1400" dirty="0"/>
                        <a:t>16</a:t>
                      </a:r>
                      <a:r>
                        <a:rPr lang="en-GB" sz="1400" baseline="30000" dirty="0"/>
                        <a:t>th</a:t>
                      </a:r>
                      <a:r>
                        <a:rPr lang="en-GB" sz="1400" dirty="0"/>
                        <a:t> April ~ 5</a:t>
                      </a:r>
                      <a:r>
                        <a:rPr lang="en-GB" sz="1400" baseline="30000" dirty="0"/>
                        <a:t>th</a:t>
                      </a:r>
                      <a:r>
                        <a:rPr lang="en-GB" sz="1400" dirty="0"/>
                        <a:t> May, 2021</a:t>
                      </a:r>
                      <a:endParaRPr lang="sma-NO" sz="1400" dirty="0"/>
                    </a:p>
                  </a:txBody>
                  <a:tcPr anchor="ctr"/>
                </a:tc>
                <a:tc>
                  <a:txBody>
                    <a:bodyPr/>
                    <a:lstStyle/>
                    <a:p>
                      <a:pPr algn="ctr"/>
                      <a:r>
                        <a:rPr lang="en-GB" dirty="0"/>
                        <a:t>Usman and </a:t>
                      </a:r>
                      <a:r>
                        <a:rPr lang="en-GB" dirty="0" err="1"/>
                        <a:t>Jiyong</a:t>
                      </a:r>
                      <a:r>
                        <a:rPr lang="en-GB" dirty="0"/>
                        <a:t> </a:t>
                      </a:r>
                      <a:endParaRPr lang="sma-NO" dirty="0"/>
                    </a:p>
                  </a:txBody>
                  <a:tcPr anchor="ctr"/>
                </a:tc>
                <a:extLst>
                  <a:ext uri="{0D108BD9-81ED-4DB2-BD59-A6C34878D82A}">
                    <a16:rowId xmlns:a16="http://schemas.microsoft.com/office/drawing/2014/main" val="3545747324"/>
                  </a:ext>
                </a:extLst>
              </a:tr>
              <a:tr h="510628">
                <a:tc>
                  <a:txBody>
                    <a:bodyPr/>
                    <a:lstStyle/>
                    <a:p>
                      <a:pPr algn="ctr"/>
                      <a:r>
                        <a:rPr lang="en-GB" dirty="0"/>
                        <a:t>6</a:t>
                      </a:r>
                      <a:endParaRPr lang="sma-NO" dirty="0"/>
                    </a:p>
                  </a:txBody>
                  <a:tcPr anchor="ctr"/>
                </a:tc>
                <a:tc>
                  <a:txBody>
                    <a:bodyPr/>
                    <a:lstStyle/>
                    <a:p>
                      <a:r>
                        <a:rPr lang="en-GB" dirty="0"/>
                        <a:t>Evaluation and finalization of report</a:t>
                      </a:r>
                      <a:endParaRPr lang="sma-NO" dirty="0"/>
                    </a:p>
                  </a:txBody>
                  <a:tcPr anchor="ctr"/>
                </a:tc>
                <a:tc>
                  <a:txBody>
                    <a:bodyPr/>
                    <a:lstStyle/>
                    <a:p>
                      <a:pPr algn="ctr"/>
                      <a:r>
                        <a:rPr lang="en-GB" sz="1400" dirty="0"/>
                        <a:t>6</a:t>
                      </a:r>
                      <a:r>
                        <a:rPr lang="en-GB" sz="1400" baseline="30000" dirty="0"/>
                        <a:t>th</a:t>
                      </a:r>
                      <a:r>
                        <a:rPr lang="en-GB" sz="1400" dirty="0"/>
                        <a:t> May ~ 25</a:t>
                      </a:r>
                      <a:r>
                        <a:rPr lang="en-GB" sz="1400" baseline="30000" dirty="0"/>
                        <a:t>th</a:t>
                      </a:r>
                      <a:r>
                        <a:rPr lang="en-GB" sz="1400" dirty="0"/>
                        <a:t> May, 2021</a:t>
                      </a:r>
                      <a:endParaRPr lang="sma-NO" sz="1400" dirty="0"/>
                    </a:p>
                  </a:txBody>
                  <a:tcPr anchor="ctr"/>
                </a:tc>
                <a:tc>
                  <a:txBody>
                    <a:bodyPr/>
                    <a:lstStyle/>
                    <a:p>
                      <a:pPr algn="ctr"/>
                      <a:r>
                        <a:rPr lang="en-GB" dirty="0"/>
                        <a:t>Usman and </a:t>
                      </a:r>
                      <a:r>
                        <a:rPr lang="en-GB" dirty="0" err="1"/>
                        <a:t>Jiyong</a:t>
                      </a:r>
                      <a:endParaRPr lang="sma-NO" dirty="0"/>
                    </a:p>
                  </a:txBody>
                  <a:tcPr anchor="ctr"/>
                </a:tc>
                <a:extLst>
                  <a:ext uri="{0D108BD9-81ED-4DB2-BD59-A6C34878D82A}">
                    <a16:rowId xmlns:a16="http://schemas.microsoft.com/office/drawing/2014/main" val="3770379799"/>
                  </a:ext>
                </a:extLst>
              </a:tr>
            </a:tbl>
          </a:graphicData>
        </a:graphic>
      </p:graphicFrame>
    </p:spTree>
    <p:extLst>
      <p:ext uri="{BB962C8B-B14F-4D97-AF65-F5344CB8AC3E}">
        <p14:creationId xmlns:p14="http://schemas.microsoft.com/office/powerpoint/2010/main" val="1824936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E0F4-5AA0-4DB6-8FE8-7E814ED0662E}"/>
              </a:ext>
            </a:extLst>
          </p:cNvPr>
          <p:cNvSpPr>
            <a:spLocks noGrp="1"/>
          </p:cNvSpPr>
          <p:nvPr>
            <p:ph type="title"/>
          </p:nvPr>
        </p:nvSpPr>
        <p:spPr/>
        <p:txBody>
          <a:bodyPr/>
          <a:lstStyle/>
          <a:p>
            <a:r>
              <a:rPr lang="en-GB" dirty="0"/>
              <a:t>Content </a:t>
            </a:r>
            <a:endParaRPr lang="sma-NO" dirty="0"/>
          </a:p>
        </p:txBody>
      </p:sp>
      <p:sp>
        <p:nvSpPr>
          <p:cNvPr id="3" name="Content Placeholder 2">
            <a:extLst>
              <a:ext uri="{FF2B5EF4-FFF2-40B4-BE49-F238E27FC236}">
                <a16:creationId xmlns:a16="http://schemas.microsoft.com/office/drawing/2014/main" id="{B91440A0-9BA7-4173-99CE-4A81ACA5812E}"/>
              </a:ext>
            </a:extLst>
          </p:cNvPr>
          <p:cNvSpPr>
            <a:spLocks noGrp="1"/>
          </p:cNvSpPr>
          <p:nvPr>
            <p:ph idx="1"/>
          </p:nvPr>
        </p:nvSpPr>
        <p:spPr/>
        <p:txBody>
          <a:bodyPr>
            <a:normAutofit lnSpcReduction="10000"/>
          </a:bodyPr>
          <a:lstStyle/>
          <a:p>
            <a:r>
              <a:rPr lang="en-GB" dirty="0"/>
              <a:t>Introduction </a:t>
            </a:r>
          </a:p>
          <a:p>
            <a:r>
              <a:rPr lang="en-GB" dirty="0"/>
              <a:t>Motivation </a:t>
            </a:r>
          </a:p>
          <a:p>
            <a:r>
              <a:rPr lang="sma-NO" dirty="0"/>
              <a:t>Existing Solutions </a:t>
            </a:r>
          </a:p>
          <a:p>
            <a:r>
              <a:rPr lang="sma-NO" dirty="0"/>
              <a:t>Proposed Idea and Usage scheme </a:t>
            </a:r>
          </a:p>
          <a:p>
            <a:r>
              <a:rPr lang="sma-NO" dirty="0"/>
              <a:t>System Overview </a:t>
            </a:r>
          </a:p>
          <a:p>
            <a:r>
              <a:rPr lang="sma-NO" dirty="0"/>
              <a:t>Expected Challenges </a:t>
            </a:r>
          </a:p>
          <a:p>
            <a:r>
              <a:rPr lang="sma-NO" dirty="0"/>
              <a:t>Evalaution Scheme </a:t>
            </a:r>
          </a:p>
          <a:p>
            <a:r>
              <a:rPr lang="sma-NO" dirty="0"/>
              <a:t>Tentative Plan </a:t>
            </a:r>
          </a:p>
          <a:p>
            <a:r>
              <a:rPr lang="sma-NO" dirty="0"/>
              <a:t>Chronological plan </a:t>
            </a:r>
          </a:p>
          <a:p>
            <a:endParaRPr lang="sma-NO" dirty="0"/>
          </a:p>
          <a:p>
            <a:endParaRPr lang="sma-NO" dirty="0"/>
          </a:p>
        </p:txBody>
      </p:sp>
    </p:spTree>
    <p:extLst>
      <p:ext uri="{BB962C8B-B14F-4D97-AF65-F5344CB8AC3E}">
        <p14:creationId xmlns:p14="http://schemas.microsoft.com/office/powerpoint/2010/main" val="284411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4875E-0CF2-48BC-B909-8B66C0B379DC}"/>
              </a:ext>
            </a:extLst>
          </p:cNvPr>
          <p:cNvSpPr>
            <a:spLocks noGrp="1"/>
          </p:cNvSpPr>
          <p:nvPr>
            <p:ph type="title"/>
          </p:nvPr>
        </p:nvSpPr>
        <p:spPr/>
        <p:txBody>
          <a:bodyPr/>
          <a:lstStyle/>
          <a:p>
            <a:r>
              <a:rPr lang="en-GB" dirty="0"/>
              <a:t>Introduction </a:t>
            </a:r>
            <a:endParaRPr lang="sma-NO" dirty="0"/>
          </a:p>
        </p:txBody>
      </p:sp>
      <p:sp>
        <p:nvSpPr>
          <p:cNvPr id="3" name="Content Placeholder 2">
            <a:extLst>
              <a:ext uri="{FF2B5EF4-FFF2-40B4-BE49-F238E27FC236}">
                <a16:creationId xmlns:a16="http://schemas.microsoft.com/office/drawing/2014/main" id="{4DCD40D7-1C22-4FA6-8731-FA802867D40D}"/>
              </a:ext>
            </a:extLst>
          </p:cNvPr>
          <p:cNvSpPr>
            <a:spLocks noGrp="1"/>
          </p:cNvSpPr>
          <p:nvPr>
            <p:ph idx="1"/>
          </p:nvPr>
        </p:nvSpPr>
        <p:spPr>
          <a:xfrm>
            <a:off x="838200" y="1825625"/>
            <a:ext cx="10515600" cy="4351338"/>
          </a:xfrm>
        </p:spPr>
        <p:txBody>
          <a:bodyPr/>
          <a:lstStyle/>
          <a:p>
            <a:pPr algn="just"/>
            <a:r>
              <a:rPr lang="en-GB" dirty="0"/>
              <a:t>Real-time driver monitoring system  will be developed which will analyses the driver’s state in real-time and gives alert when drowsy state increases.</a:t>
            </a:r>
          </a:p>
          <a:p>
            <a:pPr algn="just"/>
            <a:r>
              <a:rPr lang="en-GB" dirty="0"/>
              <a:t>The system will require one android device which will be placed at front as we used to place for navigation purpose </a:t>
            </a:r>
            <a:endParaRPr lang="sma-NO" dirty="0"/>
          </a:p>
        </p:txBody>
      </p:sp>
      <p:pic>
        <p:nvPicPr>
          <p:cNvPr id="5" name="Picture 2" descr="GPS Navigation | Car GPS | Navigation Systems Cars | Garmin">
            <a:extLst>
              <a:ext uri="{FF2B5EF4-FFF2-40B4-BE49-F238E27FC236}">
                <a16:creationId xmlns:a16="http://schemas.microsoft.com/office/drawing/2014/main" id="{236DD5A2-F366-4442-B34A-BCED81260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834" y="4128611"/>
            <a:ext cx="8633791" cy="2455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727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81A98-0EFA-43B4-AB90-162AC0435C4B}"/>
              </a:ext>
            </a:extLst>
          </p:cNvPr>
          <p:cNvSpPr>
            <a:spLocks noGrp="1"/>
          </p:cNvSpPr>
          <p:nvPr>
            <p:ph type="title"/>
          </p:nvPr>
        </p:nvSpPr>
        <p:spPr/>
        <p:txBody>
          <a:bodyPr/>
          <a:lstStyle/>
          <a:p>
            <a:r>
              <a:rPr lang="en-GB" dirty="0"/>
              <a:t>Motivation </a:t>
            </a:r>
            <a:endParaRPr lang="sma-NO" dirty="0"/>
          </a:p>
        </p:txBody>
      </p:sp>
      <p:sp>
        <p:nvSpPr>
          <p:cNvPr id="3" name="Content Placeholder 2">
            <a:extLst>
              <a:ext uri="{FF2B5EF4-FFF2-40B4-BE49-F238E27FC236}">
                <a16:creationId xmlns:a16="http://schemas.microsoft.com/office/drawing/2014/main" id="{8E781066-A364-4D08-A61C-B0A459B111EC}"/>
              </a:ext>
            </a:extLst>
          </p:cNvPr>
          <p:cNvSpPr>
            <a:spLocks noGrp="1"/>
          </p:cNvSpPr>
          <p:nvPr>
            <p:ph idx="1"/>
          </p:nvPr>
        </p:nvSpPr>
        <p:spPr>
          <a:xfrm>
            <a:off x="838200" y="1825625"/>
            <a:ext cx="10515600" cy="4667250"/>
          </a:xfrm>
        </p:spPr>
        <p:txBody>
          <a:bodyPr>
            <a:normAutofit/>
          </a:bodyPr>
          <a:lstStyle/>
          <a:p>
            <a:r>
              <a:rPr lang="en-GB" dirty="0"/>
              <a:t>Attention Monitoring/Analysis: are a vital importance for a number of application</a:t>
            </a:r>
          </a:p>
          <a:p>
            <a:pPr lvl="1"/>
            <a:r>
              <a:rPr lang="en-GB" dirty="0"/>
              <a:t>Students’ learning analysis in class</a:t>
            </a:r>
          </a:p>
          <a:p>
            <a:pPr lvl="1"/>
            <a:r>
              <a:rPr lang="en-GB" dirty="0"/>
              <a:t>Parents’ attention analysis</a:t>
            </a:r>
          </a:p>
        </p:txBody>
      </p:sp>
      <p:pic>
        <p:nvPicPr>
          <p:cNvPr id="2050" name="Picture 2" descr="Predicting students' attention in the classroom from Kinect facial and body  features | EURASIP Journal on Image and Video Processing | Full Text">
            <a:extLst>
              <a:ext uri="{FF2B5EF4-FFF2-40B4-BE49-F238E27FC236}">
                <a16:creationId xmlns:a16="http://schemas.microsoft.com/office/drawing/2014/main" id="{C2113DDA-E1BE-8F46-AA8E-D514D3076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0" y="2474783"/>
            <a:ext cx="4616450" cy="3631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05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81A98-0EFA-43B4-AB90-162AC0435C4B}"/>
              </a:ext>
            </a:extLst>
          </p:cNvPr>
          <p:cNvSpPr>
            <a:spLocks noGrp="1"/>
          </p:cNvSpPr>
          <p:nvPr>
            <p:ph type="title"/>
          </p:nvPr>
        </p:nvSpPr>
        <p:spPr/>
        <p:txBody>
          <a:bodyPr/>
          <a:lstStyle/>
          <a:p>
            <a:r>
              <a:rPr lang="en-GB" dirty="0"/>
              <a:t>Motivation </a:t>
            </a:r>
            <a:endParaRPr lang="sma-NO" dirty="0"/>
          </a:p>
        </p:txBody>
      </p:sp>
      <p:sp>
        <p:nvSpPr>
          <p:cNvPr id="3" name="Content Placeholder 2">
            <a:extLst>
              <a:ext uri="{FF2B5EF4-FFF2-40B4-BE49-F238E27FC236}">
                <a16:creationId xmlns:a16="http://schemas.microsoft.com/office/drawing/2014/main" id="{8E781066-A364-4D08-A61C-B0A459B111EC}"/>
              </a:ext>
            </a:extLst>
          </p:cNvPr>
          <p:cNvSpPr>
            <a:spLocks noGrp="1"/>
          </p:cNvSpPr>
          <p:nvPr>
            <p:ph idx="1"/>
          </p:nvPr>
        </p:nvSpPr>
        <p:spPr>
          <a:xfrm>
            <a:off x="838200" y="1825625"/>
            <a:ext cx="10515600" cy="4667250"/>
          </a:xfrm>
        </p:spPr>
        <p:txBody>
          <a:bodyPr>
            <a:normAutofit/>
          </a:bodyPr>
          <a:lstStyle/>
          <a:p>
            <a:r>
              <a:rPr lang="en-GB" dirty="0"/>
              <a:t>Road accidents are responsible for 1.35 million death cases around every year all over the world(WHO).</a:t>
            </a:r>
          </a:p>
          <a:p>
            <a:pPr lvl="1"/>
            <a:r>
              <a:rPr lang="en-GB" dirty="0"/>
              <a:t>20-50 million people experience non-fatal injuries, many suffer lifelong disabilities [1]. </a:t>
            </a:r>
          </a:p>
          <a:p>
            <a:pPr lvl="1"/>
            <a:r>
              <a:rPr lang="en-GB" dirty="0"/>
              <a:t>~20% drivers confessed to fall asleep while driving, ~40% confessed that this happened to them at least once in their lifetime [2]. </a:t>
            </a:r>
          </a:p>
          <a:p>
            <a:pPr lvl="1"/>
            <a:r>
              <a:rPr lang="en-GB" dirty="0"/>
              <a:t>~100,000 incidents/year occur due to driver drowsiness, 1500 deaths and 70,000 injuries are being reported [3]. </a:t>
            </a:r>
          </a:p>
          <a:p>
            <a:pPr lvl="1"/>
            <a:r>
              <a:rPr lang="en-GB" dirty="0"/>
              <a:t>To ensure the safety of the drivers and passengers, we greatly require a real-time driver monitoring system which can alert the driver when he/she is not attentive enough</a:t>
            </a:r>
            <a:endParaRPr lang="sma-NO" dirty="0"/>
          </a:p>
        </p:txBody>
      </p:sp>
      <p:sp>
        <p:nvSpPr>
          <p:cNvPr id="4" name="TextBox 3">
            <a:extLst>
              <a:ext uri="{FF2B5EF4-FFF2-40B4-BE49-F238E27FC236}">
                <a16:creationId xmlns:a16="http://schemas.microsoft.com/office/drawing/2014/main" id="{2046A8C3-1192-405E-BAEA-4003A7D5BD74}"/>
              </a:ext>
            </a:extLst>
          </p:cNvPr>
          <p:cNvSpPr txBox="1"/>
          <p:nvPr/>
        </p:nvSpPr>
        <p:spPr>
          <a:xfrm>
            <a:off x="168676" y="6241002"/>
            <a:ext cx="11683013" cy="646331"/>
          </a:xfrm>
          <a:prstGeom prst="rect">
            <a:avLst/>
          </a:prstGeom>
          <a:noFill/>
        </p:spPr>
        <p:txBody>
          <a:bodyPr wrap="square" rtlCol="0">
            <a:spAutoFit/>
          </a:bodyPr>
          <a:lstStyle/>
          <a:p>
            <a:r>
              <a:rPr lang="en-GB" sz="1200" dirty="0"/>
              <a:t>[1] "Road traffic injuries," World Health Organization, 7 February 2020. [Online]. Available: https://www.who.int/news-room/fact-sheets/ detail/road-traffic-injuries.</a:t>
            </a:r>
            <a:br>
              <a:rPr lang="en-GB" sz="1100" dirty="0"/>
            </a:br>
            <a:r>
              <a:rPr lang="en-GB" sz="1100" dirty="0"/>
              <a:t>[2] </a:t>
            </a:r>
            <a:r>
              <a:rPr lang="en-GB" sz="1200" dirty="0"/>
              <a:t>"Drivers are Falling Asleep Behind the Wheel," nsc.org, [Online]. Available: https://www.nsc.org/road-safety/safety-topics/fatigued-driv </a:t>
            </a:r>
            <a:r>
              <a:rPr lang="en-GB" sz="1200" dirty="0" err="1"/>
              <a:t>ing</a:t>
            </a:r>
            <a:r>
              <a:rPr lang="en-GB" sz="1200" dirty="0"/>
              <a:t>. </a:t>
            </a:r>
            <a:br>
              <a:rPr lang="en-GB" sz="1200" dirty="0"/>
            </a:br>
            <a:r>
              <a:rPr lang="en-GB" sz="1200" dirty="0"/>
              <a:t>[3] </a:t>
            </a:r>
            <a:r>
              <a:rPr lang="sma-NO" sz="1200" dirty="0"/>
              <a:t>"Medicalxpress.com," 2020. [Online]. Available: https://medical xpress.com/news/2018-11-sleepy-drivers-involved-year.html. </a:t>
            </a:r>
          </a:p>
        </p:txBody>
      </p:sp>
    </p:spTree>
    <p:extLst>
      <p:ext uri="{BB962C8B-B14F-4D97-AF65-F5344CB8AC3E}">
        <p14:creationId xmlns:p14="http://schemas.microsoft.com/office/powerpoint/2010/main" val="3631644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F15B-3A13-4358-9B36-DD2664CB11A3}"/>
              </a:ext>
            </a:extLst>
          </p:cNvPr>
          <p:cNvSpPr>
            <a:spLocks noGrp="1"/>
          </p:cNvSpPr>
          <p:nvPr>
            <p:ph type="title"/>
          </p:nvPr>
        </p:nvSpPr>
        <p:spPr/>
        <p:txBody>
          <a:bodyPr/>
          <a:lstStyle/>
          <a:p>
            <a:r>
              <a:rPr lang="en-GB" dirty="0"/>
              <a:t>Existing Solutions </a:t>
            </a:r>
            <a:endParaRPr lang="sma-NO" dirty="0"/>
          </a:p>
        </p:txBody>
      </p:sp>
      <p:sp>
        <p:nvSpPr>
          <p:cNvPr id="3" name="Content Placeholder 2">
            <a:extLst>
              <a:ext uri="{FF2B5EF4-FFF2-40B4-BE49-F238E27FC236}">
                <a16:creationId xmlns:a16="http://schemas.microsoft.com/office/drawing/2014/main" id="{0DE56B82-80E2-4398-914A-7ECFE8B90FF5}"/>
              </a:ext>
            </a:extLst>
          </p:cNvPr>
          <p:cNvSpPr>
            <a:spLocks noGrp="1"/>
          </p:cNvSpPr>
          <p:nvPr>
            <p:ph idx="1"/>
          </p:nvPr>
        </p:nvSpPr>
        <p:spPr/>
        <p:txBody>
          <a:bodyPr>
            <a:normAutofit/>
          </a:bodyPr>
          <a:lstStyle/>
          <a:p>
            <a:r>
              <a:rPr lang="en-GB" dirty="0"/>
              <a:t>Previous driver attention monitoring research can be divided into three categories [1].</a:t>
            </a:r>
          </a:p>
          <a:p>
            <a:pPr marL="571500" indent="-571500">
              <a:buFont typeface="+mj-lt"/>
              <a:buAutoNum type="romanLcPeriod"/>
            </a:pPr>
            <a:r>
              <a:rPr lang="en-GB" dirty="0"/>
              <a:t>Vehicle parameters based approach</a:t>
            </a:r>
          </a:p>
          <a:p>
            <a:pPr marL="571500" indent="-571500">
              <a:buFont typeface="+mj-lt"/>
              <a:buAutoNum type="romanLcPeriod"/>
            </a:pPr>
            <a:r>
              <a:rPr lang="en-GB" dirty="0"/>
              <a:t>Psychological parameters based approaches</a:t>
            </a:r>
          </a:p>
          <a:p>
            <a:pPr marL="571500" indent="-571500">
              <a:buFont typeface="+mj-lt"/>
              <a:buAutoNum type="romanLcPeriod"/>
            </a:pPr>
            <a:r>
              <a:rPr lang="en-GB" dirty="0"/>
              <a:t>The facial feature based approach</a:t>
            </a:r>
            <a:endParaRPr lang="sma-NO" dirty="0"/>
          </a:p>
        </p:txBody>
      </p:sp>
      <p:sp>
        <p:nvSpPr>
          <p:cNvPr id="4" name="TextBox 3">
            <a:extLst>
              <a:ext uri="{FF2B5EF4-FFF2-40B4-BE49-F238E27FC236}">
                <a16:creationId xmlns:a16="http://schemas.microsoft.com/office/drawing/2014/main" id="{C18436EA-5D31-4CD4-ACE9-DF1F498B74ED}"/>
              </a:ext>
            </a:extLst>
          </p:cNvPr>
          <p:cNvSpPr txBox="1"/>
          <p:nvPr/>
        </p:nvSpPr>
        <p:spPr>
          <a:xfrm>
            <a:off x="0" y="6369764"/>
            <a:ext cx="12535270" cy="246221"/>
          </a:xfrm>
          <a:prstGeom prst="rect">
            <a:avLst/>
          </a:prstGeom>
          <a:noFill/>
        </p:spPr>
        <p:txBody>
          <a:bodyPr wrap="square" rtlCol="0">
            <a:spAutoFit/>
          </a:bodyPr>
          <a:lstStyle/>
          <a:p>
            <a:r>
              <a:rPr lang="sma-NO" sz="1000" dirty="0"/>
              <a:t>[1] B. G. Pratama, I. Ardiyanto and T. B. Adji, "A review on driver drowsiness based on image, bio-signal, and driver behavior," 2017 3rd International Conference on Science and Technology - Computer (ICST), Yogyakarta, 2017.</a:t>
            </a:r>
          </a:p>
        </p:txBody>
      </p:sp>
    </p:spTree>
    <p:extLst>
      <p:ext uri="{BB962C8B-B14F-4D97-AF65-F5344CB8AC3E}">
        <p14:creationId xmlns:p14="http://schemas.microsoft.com/office/powerpoint/2010/main" val="196233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F15B-3A13-4358-9B36-DD2664CB11A3}"/>
              </a:ext>
            </a:extLst>
          </p:cNvPr>
          <p:cNvSpPr>
            <a:spLocks noGrp="1"/>
          </p:cNvSpPr>
          <p:nvPr>
            <p:ph type="title"/>
          </p:nvPr>
        </p:nvSpPr>
        <p:spPr/>
        <p:txBody>
          <a:bodyPr/>
          <a:lstStyle/>
          <a:p>
            <a:r>
              <a:rPr lang="en-GB" dirty="0"/>
              <a:t>Existing Solutions: Hyundai motor group</a:t>
            </a:r>
            <a:endParaRPr lang="sma-NO" dirty="0"/>
          </a:p>
        </p:txBody>
      </p:sp>
      <p:sp>
        <p:nvSpPr>
          <p:cNvPr id="3" name="Content Placeholder 2">
            <a:extLst>
              <a:ext uri="{FF2B5EF4-FFF2-40B4-BE49-F238E27FC236}">
                <a16:creationId xmlns:a16="http://schemas.microsoft.com/office/drawing/2014/main" id="{0DE56B82-80E2-4398-914A-7ECFE8B90FF5}"/>
              </a:ext>
            </a:extLst>
          </p:cNvPr>
          <p:cNvSpPr>
            <a:spLocks noGrp="1"/>
          </p:cNvSpPr>
          <p:nvPr>
            <p:ph idx="1"/>
          </p:nvPr>
        </p:nvSpPr>
        <p:spPr/>
        <p:txBody>
          <a:bodyPr>
            <a:normAutofit/>
          </a:bodyPr>
          <a:lstStyle/>
          <a:p>
            <a:r>
              <a:rPr lang="sma-NO" dirty="0"/>
              <a:t>Vehicle based approach</a:t>
            </a:r>
            <a:r>
              <a:rPr lang="en-US" altLang="ko-KR" dirty="0"/>
              <a:t>:</a:t>
            </a:r>
            <a:r>
              <a:rPr lang="ko-KR" altLang="en-US" dirty="0"/>
              <a:t> </a:t>
            </a:r>
            <a:r>
              <a:rPr lang="en-US" altLang="ko-KR" dirty="0"/>
              <a:t>Analyzing steering / gas inputs</a:t>
            </a:r>
          </a:p>
          <a:p>
            <a:r>
              <a:rPr lang="sma-NO" dirty="0"/>
              <a:t>Drowsiness alert</a:t>
            </a:r>
          </a:p>
        </p:txBody>
      </p:sp>
      <p:pic>
        <p:nvPicPr>
          <p:cNvPr id="1026" name="Picture 2" descr="Genesis G90 | Driver Attention Alert | Genesis - YouTube">
            <a:extLst>
              <a:ext uri="{FF2B5EF4-FFF2-40B4-BE49-F238E27FC236}">
                <a16:creationId xmlns:a16="http://schemas.microsoft.com/office/drawing/2014/main" id="{424C47AF-F9BA-5047-B54A-FE858BBBC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862" y="3429000"/>
            <a:ext cx="7534275" cy="4238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966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F15B-3A13-4358-9B36-DD2664CB11A3}"/>
              </a:ext>
            </a:extLst>
          </p:cNvPr>
          <p:cNvSpPr>
            <a:spLocks noGrp="1"/>
          </p:cNvSpPr>
          <p:nvPr>
            <p:ph type="title"/>
          </p:nvPr>
        </p:nvSpPr>
        <p:spPr/>
        <p:txBody>
          <a:bodyPr/>
          <a:lstStyle/>
          <a:p>
            <a:r>
              <a:rPr lang="en-GB" dirty="0"/>
              <a:t>Existing Solutions: Mazda</a:t>
            </a:r>
            <a:endParaRPr lang="sma-NO" dirty="0"/>
          </a:p>
        </p:txBody>
      </p:sp>
      <p:sp>
        <p:nvSpPr>
          <p:cNvPr id="3" name="Content Placeholder 2">
            <a:extLst>
              <a:ext uri="{FF2B5EF4-FFF2-40B4-BE49-F238E27FC236}">
                <a16:creationId xmlns:a16="http://schemas.microsoft.com/office/drawing/2014/main" id="{0DE56B82-80E2-4398-914A-7ECFE8B90FF5}"/>
              </a:ext>
            </a:extLst>
          </p:cNvPr>
          <p:cNvSpPr>
            <a:spLocks noGrp="1"/>
          </p:cNvSpPr>
          <p:nvPr>
            <p:ph idx="1"/>
          </p:nvPr>
        </p:nvSpPr>
        <p:spPr/>
        <p:txBody>
          <a:bodyPr>
            <a:normAutofit/>
          </a:bodyPr>
          <a:lstStyle/>
          <a:p>
            <a:r>
              <a:rPr lang="sma-NO" dirty="0"/>
              <a:t>Vehicle based approach</a:t>
            </a:r>
            <a:r>
              <a:rPr lang="en-US" altLang="ko-KR" dirty="0"/>
              <a:t>:</a:t>
            </a:r>
            <a:r>
              <a:rPr lang="ko-KR" altLang="en-US" dirty="0"/>
              <a:t> </a:t>
            </a:r>
            <a:r>
              <a:rPr lang="en-US" altLang="ko-KR" dirty="0"/>
              <a:t>Analyzing steering / gas inputs</a:t>
            </a:r>
            <a:endParaRPr lang="sma-NO" dirty="0"/>
          </a:p>
        </p:txBody>
      </p:sp>
      <p:pic>
        <p:nvPicPr>
          <p:cNvPr id="4098" name="Picture 2" descr="MAZDA: DAA | Active Safety Technology">
            <a:extLst>
              <a:ext uri="{FF2B5EF4-FFF2-40B4-BE49-F238E27FC236}">
                <a16:creationId xmlns:a16="http://schemas.microsoft.com/office/drawing/2014/main" id="{7A83D709-AC25-1B4D-9CD0-B7C65AA28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2517062"/>
            <a:ext cx="11353800" cy="4311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353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EC471-AA82-464C-AC18-E04DF76CAED8}"/>
              </a:ext>
            </a:extLst>
          </p:cNvPr>
          <p:cNvSpPr>
            <a:spLocks noGrp="1"/>
          </p:cNvSpPr>
          <p:nvPr>
            <p:ph type="title"/>
          </p:nvPr>
        </p:nvSpPr>
        <p:spPr/>
        <p:txBody>
          <a:bodyPr/>
          <a:lstStyle/>
          <a:p>
            <a:r>
              <a:rPr lang="sma-NO" dirty="0"/>
              <a:t>Proposed Idea and Usage scheme </a:t>
            </a:r>
          </a:p>
        </p:txBody>
      </p:sp>
      <p:pic>
        <p:nvPicPr>
          <p:cNvPr id="2052" name="Picture 4" descr="6 Best Dash Cam Apps For Android Smartphone [ Pros &amp; Cons ]">
            <a:extLst>
              <a:ext uri="{FF2B5EF4-FFF2-40B4-BE49-F238E27FC236}">
                <a16:creationId xmlns:a16="http://schemas.microsoft.com/office/drawing/2014/main" id="{4657B4F6-FA1E-43CC-A504-F2D91727F0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747"/>
          <a:stretch/>
        </p:blipFill>
        <p:spPr bwMode="auto">
          <a:xfrm>
            <a:off x="523170" y="2967725"/>
            <a:ext cx="1536838" cy="13255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EE37CDF-8C40-4BED-B144-50D8927C1B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85" r="18859"/>
          <a:stretch/>
        </p:blipFill>
        <p:spPr bwMode="auto">
          <a:xfrm>
            <a:off x="2934652" y="2456615"/>
            <a:ext cx="1536838" cy="248051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loud Computing Architecture Internet Computer Network Clip Art, PNG,  640x613px, Cloud Computing, Blue, Brand, Cloud, Cloud">
            <a:extLst>
              <a:ext uri="{FF2B5EF4-FFF2-40B4-BE49-F238E27FC236}">
                <a16:creationId xmlns:a16="http://schemas.microsoft.com/office/drawing/2014/main" id="{207634A3-549D-4F2B-8B7B-E9BBC8D1B4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690" t="19020" r="13011" b="17487"/>
          <a:stretch/>
        </p:blipFill>
        <p:spPr bwMode="auto">
          <a:xfrm>
            <a:off x="5075182" y="2456615"/>
            <a:ext cx="3321074" cy="215062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mazon Elastic Compute Cloud - Wikipedia">
            <a:extLst>
              <a:ext uri="{FF2B5EF4-FFF2-40B4-BE49-F238E27FC236}">
                <a16:creationId xmlns:a16="http://schemas.microsoft.com/office/drawing/2014/main" id="{000BA97D-373E-4EBB-864F-6889C42C8E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3741" y="2434515"/>
            <a:ext cx="2391982" cy="23919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525B581-EB9A-429C-9A7A-8C9D75EECF09}"/>
              </a:ext>
            </a:extLst>
          </p:cNvPr>
          <p:cNvSpPr txBox="1"/>
          <p:nvPr/>
        </p:nvSpPr>
        <p:spPr>
          <a:xfrm>
            <a:off x="523170" y="2341272"/>
            <a:ext cx="2278615" cy="646331"/>
          </a:xfrm>
          <a:prstGeom prst="rect">
            <a:avLst/>
          </a:prstGeom>
          <a:noFill/>
        </p:spPr>
        <p:txBody>
          <a:bodyPr wrap="square" rtlCol="0">
            <a:spAutoFit/>
          </a:bodyPr>
          <a:lstStyle/>
          <a:p>
            <a:r>
              <a:rPr lang="en-GB" dirty="0"/>
              <a:t>Camera Capture Image of Driver  </a:t>
            </a:r>
            <a:endParaRPr lang="sma-NO" dirty="0"/>
          </a:p>
        </p:txBody>
      </p:sp>
      <p:sp>
        <p:nvSpPr>
          <p:cNvPr id="10" name="TextBox 9">
            <a:extLst>
              <a:ext uri="{FF2B5EF4-FFF2-40B4-BE49-F238E27FC236}">
                <a16:creationId xmlns:a16="http://schemas.microsoft.com/office/drawing/2014/main" id="{407E7008-51DB-44E7-AAF3-4DF0E29A2657}"/>
              </a:ext>
            </a:extLst>
          </p:cNvPr>
          <p:cNvSpPr txBox="1"/>
          <p:nvPr/>
        </p:nvSpPr>
        <p:spPr>
          <a:xfrm>
            <a:off x="2801785" y="2087283"/>
            <a:ext cx="2278615" cy="369332"/>
          </a:xfrm>
          <a:prstGeom prst="rect">
            <a:avLst/>
          </a:prstGeom>
          <a:noFill/>
        </p:spPr>
        <p:txBody>
          <a:bodyPr wrap="square" rtlCol="0">
            <a:spAutoFit/>
          </a:bodyPr>
          <a:lstStyle/>
          <a:p>
            <a:r>
              <a:rPr lang="en-GB" dirty="0"/>
              <a:t>Android Application </a:t>
            </a:r>
            <a:endParaRPr lang="sma-NO" dirty="0"/>
          </a:p>
        </p:txBody>
      </p:sp>
      <p:sp>
        <p:nvSpPr>
          <p:cNvPr id="11" name="TextBox 10">
            <a:extLst>
              <a:ext uri="{FF2B5EF4-FFF2-40B4-BE49-F238E27FC236}">
                <a16:creationId xmlns:a16="http://schemas.microsoft.com/office/drawing/2014/main" id="{2AE7B2F9-91B6-4090-BBC9-277FE206F908}"/>
              </a:ext>
            </a:extLst>
          </p:cNvPr>
          <p:cNvSpPr txBox="1"/>
          <p:nvPr/>
        </p:nvSpPr>
        <p:spPr>
          <a:xfrm>
            <a:off x="8739482" y="2249849"/>
            <a:ext cx="2278615" cy="369332"/>
          </a:xfrm>
          <a:prstGeom prst="rect">
            <a:avLst/>
          </a:prstGeom>
          <a:noFill/>
        </p:spPr>
        <p:txBody>
          <a:bodyPr wrap="square" rtlCol="0">
            <a:spAutoFit/>
          </a:bodyPr>
          <a:lstStyle/>
          <a:p>
            <a:r>
              <a:rPr lang="en-GB" dirty="0"/>
              <a:t>AWS Cloud Computing </a:t>
            </a:r>
            <a:endParaRPr lang="sma-NO" dirty="0"/>
          </a:p>
        </p:txBody>
      </p:sp>
      <p:sp>
        <p:nvSpPr>
          <p:cNvPr id="5" name="Arrow: Right 4">
            <a:extLst>
              <a:ext uri="{FF2B5EF4-FFF2-40B4-BE49-F238E27FC236}">
                <a16:creationId xmlns:a16="http://schemas.microsoft.com/office/drawing/2014/main" id="{DFD9F0CA-F471-41AB-8271-F138ABA16B92}"/>
              </a:ext>
            </a:extLst>
          </p:cNvPr>
          <p:cNvSpPr/>
          <p:nvPr/>
        </p:nvSpPr>
        <p:spPr>
          <a:xfrm>
            <a:off x="2196363" y="3025835"/>
            <a:ext cx="738289" cy="463602"/>
          </a:xfrm>
          <a:prstGeom prst="rightArrow">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ma-NO"/>
          </a:p>
        </p:txBody>
      </p:sp>
      <p:sp>
        <p:nvSpPr>
          <p:cNvPr id="13" name="Arrow: Right 12">
            <a:extLst>
              <a:ext uri="{FF2B5EF4-FFF2-40B4-BE49-F238E27FC236}">
                <a16:creationId xmlns:a16="http://schemas.microsoft.com/office/drawing/2014/main" id="{A1BACCA0-646C-46FC-A8C8-998F93ADCB10}"/>
              </a:ext>
            </a:extLst>
          </p:cNvPr>
          <p:cNvSpPr/>
          <p:nvPr/>
        </p:nvSpPr>
        <p:spPr>
          <a:xfrm>
            <a:off x="4376604" y="3025835"/>
            <a:ext cx="738289" cy="463602"/>
          </a:xfrm>
          <a:prstGeom prst="rightArrow">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ma-NO"/>
          </a:p>
        </p:txBody>
      </p:sp>
      <p:sp>
        <p:nvSpPr>
          <p:cNvPr id="14" name="Arrow: Right 13">
            <a:extLst>
              <a:ext uri="{FF2B5EF4-FFF2-40B4-BE49-F238E27FC236}">
                <a16:creationId xmlns:a16="http://schemas.microsoft.com/office/drawing/2014/main" id="{144C3B13-3E2F-4C3C-9D4E-65D87F33E90A}"/>
              </a:ext>
            </a:extLst>
          </p:cNvPr>
          <p:cNvSpPr/>
          <p:nvPr/>
        </p:nvSpPr>
        <p:spPr>
          <a:xfrm>
            <a:off x="8370337" y="2990138"/>
            <a:ext cx="738289" cy="463602"/>
          </a:xfrm>
          <a:prstGeom prst="rightArrow">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ma-NO"/>
          </a:p>
        </p:txBody>
      </p:sp>
      <p:sp>
        <p:nvSpPr>
          <p:cNvPr id="15" name="Arrow: Right 14">
            <a:extLst>
              <a:ext uri="{FF2B5EF4-FFF2-40B4-BE49-F238E27FC236}">
                <a16:creationId xmlns:a16="http://schemas.microsoft.com/office/drawing/2014/main" id="{51048F3F-98D7-4AB2-99DE-75A2AB26C982}"/>
              </a:ext>
            </a:extLst>
          </p:cNvPr>
          <p:cNvSpPr/>
          <p:nvPr/>
        </p:nvSpPr>
        <p:spPr>
          <a:xfrm rot="10800000">
            <a:off x="8366338" y="3696871"/>
            <a:ext cx="738289" cy="46360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ma-NO"/>
          </a:p>
        </p:txBody>
      </p:sp>
      <p:sp>
        <p:nvSpPr>
          <p:cNvPr id="16" name="Arrow: Right 15">
            <a:extLst>
              <a:ext uri="{FF2B5EF4-FFF2-40B4-BE49-F238E27FC236}">
                <a16:creationId xmlns:a16="http://schemas.microsoft.com/office/drawing/2014/main" id="{4A2ACF57-0BFD-4A8F-B1BE-766228AFEAF2}"/>
              </a:ext>
            </a:extLst>
          </p:cNvPr>
          <p:cNvSpPr/>
          <p:nvPr/>
        </p:nvSpPr>
        <p:spPr>
          <a:xfrm rot="10800000">
            <a:off x="4411088" y="3696871"/>
            <a:ext cx="738289" cy="46360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ma-NO"/>
          </a:p>
        </p:txBody>
      </p:sp>
      <p:sp>
        <p:nvSpPr>
          <p:cNvPr id="17" name="Arrow: Right 16">
            <a:extLst>
              <a:ext uri="{FF2B5EF4-FFF2-40B4-BE49-F238E27FC236}">
                <a16:creationId xmlns:a16="http://schemas.microsoft.com/office/drawing/2014/main" id="{E0AD7479-968D-4DDF-B852-212FE7539CD9}"/>
              </a:ext>
            </a:extLst>
          </p:cNvPr>
          <p:cNvSpPr/>
          <p:nvPr/>
        </p:nvSpPr>
        <p:spPr>
          <a:xfrm rot="10800000">
            <a:off x="2192875" y="3638597"/>
            <a:ext cx="738289" cy="46360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ma-NO"/>
          </a:p>
        </p:txBody>
      </p:sp>
      <p:sp>
        <p:nvSpPr>
          <p:cNvPr id="18" name="TextBox 17">
            <a:extLst>
              <a:ext uri="{FF2B5EF4-FFF2-40B4-BE49-F238E27FC236}">
                <a16:creationId xmlns:a16="http://schemas.microsoft.com/office/drawing/2014/main" id="{98635E93-872E-AC40-BD33-0F3CBF0EABA0}"/>
              </a:ext>
            </a:extLst>
          </p:cNvPr>
          <p:cNvSpPr txBox="1"/>
          <p:nvPr/>
        </p:nvSpPr>
        <p:spPr>
          <a:xfrm>
            <a:off x="9127108" y="4833058"/>
            <a:ext cx="2278615" cy="646331"/>
          </a:xfrm>
          <a:prstGeom prst="rect">
            <a:avLst/>
          </a:prstGeom>
          <a:noFill/>
        </p:spPr>
        <p:txBody>
          <a:bodyPr wrap="square" rtlCol="0">
            <a:spAutoFit/>
          </a:bodyPr>
          <a:lstStyle/>
          <a:p>
            <a:pPr algn="ctr"/>
            <a:r>
              <a:rPr lang="en-GB" dirty="0"/>
              <a:t>Data processing</a:t>
            </a:r>
          </a:p>
          <a:p>
            <a:pPr algn="ctr"/>
            <a:r>
              <a:rPr lang="en-GB" dirty="0"/>
              <a:t>analysis</a:t>
            </a:r>
            <a:endParaRPr lang="sma-NO" dirty="0"/>
          </a:p>
        </p:txBody>
      </p:sp>
      <p:sp>
        <p:nvSpPr>
          <p:cNvPr id="19" name="TextBox 18">
            <a:extLst>
              <a:ext uri="{FF2B5EF4-FFF2-40B4-BE49-F238E27FC236}">
                <a16:creationId xmlns:a16="http://schemas.microsoft.com/office/drawing/2014/main" id="{E92501DE-0F54-224C-BBF9-B4F4FBAB3458}"/>
              </a:ext>
            </a:extLst>
          </p:cNvPr>
          <p:cNvSpPr txBox="1"/>
          <p:nvPr/>
        </p:nvSpPr>
        <p:spPr>
          <a:xfrm>
            <a:off x="152281" y="4468456"/>
            <a:ext cx="2278615" cy="369332"/>
          </a:xfrm>
          <a:prstGeom prst="rect">
            <a:avLst/>
          </a:prstGeom>
          <a:noFill/>
        </p:spPr>
        <p:txBody>
          <a:bodyPr wrap="square" rtlCol="0">
            <a:spAutoFit/>
          </a:bodyPr>
          <a:lstStyle/>
          <a:p>
            <a:pPr algn="ctr"/>
            <a:r>
              <a:rPr lang="en-GB" dirty="0"/>
              <a:t>Feedback given</a:t>
            </a:r>
            <a:endParaRPr lang="sma-NO" dirty="0"/>
          </a:p>
        </p:txBody>
      </p:sp>
    </p:spTree>
    <p:extLst>
      <p:ext uri="{BB962C8B-B14F-4D97-AF65-F5344CB8AC3E}">
        <p14:creationId xmlns:p14="http://schemas.microsoft.com/office/powerpoint/2010/main" val="1842667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1062</TotalTime>
  <Words>1376</Words>
  <Application>Microsoft Macintosh PowerPoint</Application>
  <PresentationFormat>Widescreen</PresentationFormat>
  <Paragraphs>106</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Driver Attention Detection System </vt:lpstr>
      <vt:lpstr>Content </vt:lpstr>
      <vt:lpstr>Introduction </vt:lpstr>
      <vt:lpstr>Motivation </vt:lpstr>
      <vt:lpstr>Motivation </vt:lpstr>
      <vt:lpstr>Existing Solutions </vt:lpstr>
      <vt:lpstr>Existing Solutions: Hyundai motor group</vt:lpstr>
      <vt:lpstr>Existing Solutions: Mazda</vt:lpstr>
      <vt:lpstr>Proposed Idea and Usage scheme </vt:lpstr>
      <vt:lpstr>System Overview </vt:lpstr>
      <vt:lpstr>System Overview </vt:lpstr>
      <vt:lpstr>Expected Challenges </vt:lpstr>
      <vt:lpstr>Evaluation Scheme </vt:lpstr>
      <vt:lpstr>Tentative Plan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Attention Detection System </dc:title>
  <dc:creator>Muhammad Usman</dc:creator>
  <cp:lastModifiedBy>윤지용</cp:lastModifiedBy>
  <cp:revision>31</cp:revision>
  <dcterms:created xsi:type="dcterms:W3CDTF">2021-03-21T13:54:17Z</dcterms:created>
  <dcterms:modified xsi:type="dcterms:W3CDTF">2021-03-22T11:38:25Z</dcterms:modified>
</cp:coreProperties>
</file>