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28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42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30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7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58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1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577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385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22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99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887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F5157-5031-4585-A0E2-94F99D965CF1}" type="datetimeFigureOut">
              <a:rPr lang="hu-HU" smtClean="0"/>
              <a:t>2020. 12. 01.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9F50D-CF87-47DA-B06C-EB19B4918C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48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daptivepath.com/ideas/ajax-new-approach-web-application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44" y="1337481"/>
            <a:ext cx="5968501" cy="2981202"/>
          </a:xfrm>
          <a:prstGeom prst="rect">
            <a:avLst/>
          </a:prstGeom>
        </p:spPr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476466"/>
            <a:ext cx="9144000" cy="781334"/>
          </a:xfrm>
        </p:spPr>
        <p:txBody>
          <a:bodyPr>
            <a:normAutofit fontScale="92500" lnSpcReduction="10000"/>
          </a:bodyPr>
          <a:lstStyle/>
          <a:p>
            <a:r>
              <a:rPr lang="hu-HU" b="1"/>
              <a:t>W</a:t>
            </a:r>
            <a:r>
              <a:rPr lang="en-US" b="1"/>
              <a:t>eboldalak részleges frissít</a:t>
            </a:r>
            <a:r>
              <a:rPr lang="hu-HU" b="1"/>
              <a:t>e: AJAX</a:t>
            </a:r>
          </a:p>
          <a:p>
            <a:r>
              <a:rPr lang="hu-HU" b="1"/>
              <a:t>-felhasznált dokumentációk: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23" y="5311557"/>
            <a:ext cx="1828800" cy="457200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4908302" y="5762767"/>
            <a:ext cx="31617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/>
              <a:t>Nagy Gusztáv</a:t>
            </a:r>
          </a:p>
          <a:p>
            <a:r>
              <a:rPr lang="hu-HU" sz="1400"/>
              <a:t>Web programozás alapismeretek</a:t>
            </a:r>
          </a:p>
          <a:p>
            <a:r>
              <a:rPr lang="hu-HU" sz="1400"/>
              <a:t>és</a:t>
            </a:r>
          </a:p>
          <a:p>
            <a:r>
              <a:rPr lang="hu-HU" sz="1400"/>
              <a:t>GOOGLE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068523" y="508151"/>
            <a:ext cx="1420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b="1"/>
              <a:t>3</a:t>
            </a:r>
            <a:r>
              <a:rPr lang="en-US" sz="4000" b="1"/>
              <a:t>.</a:t>
            </a:r>
            <a:r>
              <a:rPr lang="hu-HU" sz="4000" b="1"/>
              <a:t>rész</a:t>
            </a:r>
          </a:p>
        </p:txBody>
      </p:sp>
    </p:spTree>
    <p:extLst>
      <p:ext uri="{BB962C8B-B14F-4D97-AF65-F5344CB8AC3E}">
        <p14:creationId xmlns:p14="http://schemas.microsoft.com/office/powerpoint/2010/main" val="35214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32012" y="133657"/>
            <a:ext cx="1177801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/>
              <a:t>Tulajdonságok</a:t>
            </a:r>
          </a:p>
          <a:p>
            <a:pPr lvl="1"/>
            <a:r>
              <a:rPr lang="hu-HU"/>
              <a:t>•</a:t>
            </a:r>
            <a:r>
              <a:rPr lang="hu-HU" b="1"/>
              <a:t>readyState</a:t>
            </a:r>
            <a:r>
              <a:rPr lang="hu-HU"/>
              <a:t>: a kérés aktuális státusza</a:t>
            </a:r>
          </a:p>
          <a:p>
            <a:pPr lvl="2"/>
            <a:r>
              <a:rPr lang="hu-HU"/>
              <a:t>0 = uninitialized </a:t>
            </a:r>
            <a:r>
              <a:rPr lang="en-US"/>
              <a:t/>
            </a:r>
            <a:br>
              <a:rPr lang="en-US"/>
            </a:br>
            <a:r>
              <a:rPr lang="hu-HU"/>
              <a:t>1 = loading </a:t>
            </a:r>
            <a:r>
              <a:rPr lang="en-US"/>
              <a:t/>
            </a:r>
            <a:br>
              <a:rPr lang="en-US"/>
            </a:br>
            <a:r>
              <a:rPr lang="hu-HU"/>
              <a:t>2 = loaded </a:t>
            </a:r>
            <a:r>
              <a:rPr lang="en-US"/>
              <a:t/>
            </a:r>
            <a:br>
              <a:rPr lang="en-US"/>
            </a:br>
            <a:r>
              <a:rPr lang="hu-HU"/>
              <a:t>3 = interactive (néhány adat érkezett) </a:t>
            </a:r>
            <a:r>
              <a:rPr lang="en-US"/>
              <a:t/>
            </a:r>
            <a:br>
              <a:rPr lang="en-US"/>
            </a:br>
            <a:r>
              <a:rPr lang="hu-HU"/>
              <a:t>4 = complete </a:t>
            </a:r>
          </a:p>
          <a:p>
            <a:pPr lvl="1"/>
            <a:r>
              <a:rPr lang="hu-HU"/>
              <a:t>•</a:t>
            </a:r>
            <a:r>
              <a:rPr lang="hu-HU" b="1"/>
              <a:t>status:</a:t>
            </a:r>
            <a:r>
              <a:rPr lang="hu-HU"/>
              <a:t> a szerverről érkező HTTP státuszkód, pl. </a:t>
            </a:r>
            <a:r>
              <a:rPr lang="hu-HU" b="1"/>
              <a:t>200 (OK</a:t>
            </a:r>
            <a:r>
              <a:rPr lang="hu-HU"/>
              <a:t>).</a:t>
            </a:r>
          </a:p>
          <a:p>
            <a:pPr lvl="1"/>
            <a:r>
              <a:rPr lang="hu-HU"/>
              <a:t>•</a:t>
            </a:r>
            <a:r>
              <a:rPr lang="hu-HU" b="1"/>
              <a:t>statusText: </a:t>
            </a:r>
            <a:r>
              <a:rPr lang="hu-HU"/>
              <a:t>a szerverről érkező szöveges HTTP státusz.</a:t>
            </a:r>
          </a:p>
          <a:p>
            <a:pPr lvl="1"/>
            <a:r>
              <a:rPr lang="hu-HU"/>
              <a:t>•</a:t>
            </a:r>
            <a:r>
              <a:rPr lang="hu-HU" b="1"/>
              <a:t>responseText:</a:t>
            </a:r>
            <a:r>
              <a:rPr lang="hu-HU"/>
              <a:t> a szerverről visszaérkezett válasz szöveges változata.</a:t>
            </a:r>
          </a:p>
          <a:p>
            <a:pPr lvl="1"/>
            <a:r>
              <a:rPr lang="hu-HU"/>
              <a:t>•</a:t>
            </a:r>
            <a:r>
              <a:rPr lang="hu-HU" b="1"/>
              <a:t>responseXML</a:t>
            </a:r>
            <a:r>
              <a:rPr lang="hu-HU"/>
              <a:t>: ha a válasz XML dokumentum volt, akkor annak </a:t>
            </a:r>
            <a:r>
              <a:rPr lang="hu-HU" b="1"/>
              <a:t>XML DOM </a:t>
            </a:r>
            <a:r>
              <a:rPr lang="hu-HU"/>
              <a:t>dokumentuma.</a:t>
            </a:r>
          </a:p>
          <a:p>
            <a:pPr>
              <a:spcBef>
                <a:spcPts val="1200"/>
              </a:spcBef>
            </a:pPr>
            <a:r>
              <a:rPr lang="hu-HU" b="1"/>
              <a:t>Események</a:t>
            </a:r>
          </a:p>
          <a:p>
            <a:pPr lvl="1"/>
            <a:r>
              <a:rPr lang="hu-HU"/>
              <a:t>•</a:t>
            </a:r>
            <a:r>
              <a:rPr lang="hu-HU" b="1"/>
              <a:t>readystatechange</a:t>
            </a:r>
            <a:r>
              <a:rPr lang="hu-HU"/>
              <a:t>: a readyState állapot változásainál hívódik meg.</a:t>
            </a:r>
          </a:p>
        </p:txBody>
      </p:sp>
    </p:spTree>
    <p:extLst>
      <p:ext uri="{BB962C8B-B14F-4D97-AF65-F5344CB8AC3E}">
        <p14:creationId xmlns:p14="http://schemas.microsoft.com/office/powerpoint/2010/main" val="247821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210313" y="119086"/>
            <a:ext cx="1084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Feladat 1:</a:t>
            </a:r>
          </a:p>
          <a:p>
            <a:r>
              <a:rPr lang="hu-HU" dirty="0" smtClean="0"/>
              <a:t>Valósítsuk meg egy </a:t>
            </a:r>
            <a:r>
              <a:rPr lang="hu-HU" dirty="0" err="1" smtClean="0"/>
              <a:t>Ajax</a:t>
            </a:r>
            <a:r>
              <a:rPr lang="hu-HU" dirty="0" smtClean="0"/>
              <a:t> hívással, hogy ha az egeret egy tanuló neve fele visszük, akkor megjelennek egy HTML táblázatban az általa leadott papírmennyiségek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3" y="3858767"/>
            <a:ext cx="5833871" cy="2615600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340" y="3858767"/>
            <a:ext cx="5944548" cy="2533303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438" y="1042416"/>
            <a:ext cx="5103804" cy="2606198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6" name="Ellipszis 5"/>
          <p:cNvSpPr/>
          <p:nvPr/>
        </p:nvSpPr>
        <p:spPr>
          <a:xfrm>
            <a:off x="1929384" y="5125418"/>
            <a:ext cx="621792" cy="694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/>
          <p:cNvSpPr/>
          <p:nvPr/>
        </p:nvSpPr>
        <p:spPr>
          <a:xfrm>
            <a:off x="7278624" y="4571944"/>
            <a:ext cx="594360" cy="5943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10303368" y="765417"/>
            <a:ext cx="1806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dirty="0" smtClean="0"/>
              <a:t>/202012/</a:t>
            </a:r>
            <a:r>
              <a:rPr lang="hu-HU" sz="1200" dirty="0" err="1" smtClean="0"/>
              <a:t>papirgyujtesAjax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333033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33" y="1780182"/>
            <a:ext cx="6157494" cy="404657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Szövegdoboz 2"/>
          <p:cNvSpPr txBox="1"/>
          <p:nvPr/>
        </p:nvSpPr>
        <p:spPr>
          <a:xfrm>
            <a:off x="635726" y="435429"/>
            <a:ext cx="9588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Feladat 2. </a:t>
            </a:r>
            <a:r>
              <a:rPr lang="hu-HU" dirty="0" smtClean="0"/>
              <a:t>Egy legördülő listából kiválasztva egy osztályt, indítsunk </a:t>
            </a:r>
            <a:r>
              <a:rPr lang="hu-HU" dirty="0" err="1" smtClean="0"/>
              <a:t>Ajax</a:t>
            </a:r>
            <a:r>
              <a:rPr lang="hu-HU" dirty="0" smtClean="0"/>
              <a:t> kérést amivel megjelenítjük az osztályban tanulók névsorát!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796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30949"/>
            <a:ext cx="10017456" cy="67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5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890416" y="282771"/>
            <a:ext cx="4228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/>
              <a:t>AJAX – weboldalak részleges frissítése</a:t>
            </a:r>
          </a:p>
        </p:txBody>
      </p:sp>
      <p:sp>
        <p:nvSpPr>
          <p:cNvPr id="3" name="Téglalap 2"/>
          <p:cNvSpPr/>
          <p:nvPr/>
        </p:nvSpPr>
        <p:spPr>
          <a:xfrm>
            <a:off x="129416" y="857493"/>
            <a:ext cx="117507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/>
              <a:t>Az AJAX technológiával lehetővé válik a </a:t>
            </a:r>
            <a:r>
              <a:rPr lang="hu-HU" b="1"/>
              <a:t>szerverrel való kapcsolattartás a teljes oldal újratöltése nélkül</a:t>
            </a:r>
            <a:r>
              <a:rPr lang="hu-HU"/>
              <a:t>, ezáltal sokkal folyamatosabb, nagyobb fokú élményt adva a felhasználóknak weboldalak használata közben. Éppen ez a tulajdonsága tette olyan népszerűvé ezt a technológiát a 2000-es évek közepén, és nyitotta meg a kapukat a modern és korszerű webes alkalmazások felé.</a:t>
            </a:r>
          </a:p>
        </p:txBody>
      </p:sp>
      <p:sp>
        <p:nvSpPr>
          <p:cNvPr id="4" name="Téglalap 3"/>
          <p:cNvSpPr/>
          <p:nvPr/>
        </p:nvSpPr>
        <p:spPr>
          <a:xfrm>
            <a:off x="228481" y="1853106"/>
            <a:ext cx="11552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/>
              <a:t>Hagyományos oldalkiszolgálás</a:t>
            </a:r>
          </a:p>
          <a:p>
            <a:r>
              <a:rPr lang="hu-HU"/>
              <a:t>A folyamat a HTTP protokoll szabályai szerint zajlik. Ebben a folyamatban mindig </a:t>
            </a:r>
            <a:r>
              <a:rPr lang="hu-HU" b="1"/>
              <a:t>a kliens kezdeményezi a kapcsolatot egy HTTP kérés elküldésével</a:t>
            </a:r>
            <a:r>
              <a:rPr lang="hu-HU"/>
              <a:t>. A kliens az esetek legnagyobb részében egy </a:t>
            </a:r>
            <a:r>
              <a:rPr lang="hu-HU" b="1"/>
              <a:t>böngésző</a:t>
            </a:r>
            <a:r>
              <a:rPr lang="hu-HU"/>
              <a:t>, és ezen belül a kérés tipikusan </a:t>
            </a:r>
            <a:r>
              <a:rPr lang="hu-HU" b="1"/>
              <a:t>hivatkozásra kattintva </a:t>
            </a:r>
            <a:r>
              <a:rPr lang="hu-HU"/>
              <a:t>vagy </a:t>
            </a:r>
            <a:r>
              <a:rPr lang="hu-HU" b="1"/>
              <a:t>űrlapot elküldve</a:t>
            </a:r>
            <a:r>
              <a:rPr lang="hu-HU"/>
              <a:t>, esetleg a címet közvetlenül a böngésző címsorába írva indul el.</a:t>
            </a:r>
            <a:br>
              <a:rPr lang="hu-HU"/>
            </a:br>
            <a:r>
              <a:rPr lang="hu-HU"/>
              <a:t> A </a:t>
            </a:r>
            <a:r>
              <a:rPr lang="hu-HU" b="1"/>
              <a:t>szerver </a:t>
            </a:r>
            <a:r>
              <a:rPr lang="hu-HU"/>
              <a:t>a kérést feldolgozva a </a:t>
            </a:r>
            <a:r>
              <a:rPr lang="hu-HU" b="1"/>
              <a:t>kért tartalmat egy HTTP válasz keretén belül küldi vissza a kliensnek</a:t>
            </a:r>
            <a:r>
              <a:rPr lang="hu-HU"/>
              <a:t>, amely egy idő után </a:t>
            </a:r>
            <a:r>
              <a:rPr lang="hu-HU" b="1"/>
              <a:t>újra elölről kezdi ezt a folyamatot</a:t>
            </a:r>
            <a:r>
              <a:rPr lang="hu-HU"/>
              <a:t>.</a:t>
            </a:r>
          </a:p>
          <a:p>
            <a:r>
              <a:rPr lang="hu-HU"/>
              <a:t>Az </a:t>
            </a:r>
            <a:r>
              <a:rPr lang="hu-HU" b="1"/>
              <a:t>oldalkiszolgálás</a:t>
            </a:r>
            <a:r>
              <a:rPr lang="hu-HU"/>
              <a:t> ilyen formáját a lenti ábra szemlélteti. Ezen jól látható, hogy az aktuális működés</a:t>
            </a:r>
            <a:r>
              <a:rPr lang="hu-HU" b="1"/>
              <a:t>, feldolgozás vagy a kliensen, vagy a szerveren van, ezek váltogatják egymást időben </a:t>
            </a:r>
            <a:r>
              <a:rPr lang="hu-HU"/>
              <a:t>egy picit </a:t>
            </a:r>
            <a:r>
              <a:rPr lang="hu-HU" b="1"/>
              <a:t>eltolva </a:t>
            </a:r>
            <a:r>
              <a:rPr lang="hu-HU"/>
              <a:t>(míg a kérés eljut a szerverig, és onnan vissza).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25" y="4558480"/>
            <a:ext cx="7188656" cy="22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0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22831" y="0"/>
            <a:ext cx="1190539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/>
              <a:t>A hagyományos oldalkiszolgálásnak több következménye, </a:t>
            </a:r>
            <a:r>
              <a:rPr lang="hu-HU" b="1"/>
              <a:t>hátránya </a:t>
            </a:r>
            <a:r>
              <a:rPr lang="hu-HU"/>
              <a:t>is lehet:</a:t>
            </a:r>
          </a:p>
          <a:p>
            <a:pPr lvl="1">
              <a:lnSpc>
                <a:spcPct val="150000"/>
              </a:lnSpc>
            </a:pPr>
            <a:r>
              <a:rPr lang="hu-HU"/>
              <a:t>•Minden kérésnél frissül, újratöltődik a böngészőbeli oldal.</a:t>
            </a:r>
          </a:p>
          <a:p>
            <a:pPr lvl="1">
              <a:lnSpc>
                <a:spcPct val="150000"/>
              </a:lnSpc>
            </a:pPr>
            <a:r>
              <a:rPr lang="hu-HU"/>
              <a:t>•A felhasználói felület szempontjából az alkalmazás használata szaggatott.</a:t>
            </a:r>
          </a:p>
          <a:p>
            <a:pPr lvl="1">
              <a:lnSpc>
                <a:spcPct val="150000"/>
              </a:lnSpc>
            </a:pPr>
            <a:r>
              <a:rPr lang="hu-HU"/>
              <a:t>•A kérésenkénti újratöltés azzal jár, hogy az előző oldal eltűnik, az új megjelenik, a tartalom fokozatosan jelenik meg, az alkalmazás felülete „villog”.</a:t>
            </a:r>
          </a:p>
          <a:p>
            <a:pPr lvl="1">
              <a:lnSpc>
                <a:spcPct val="150000"/>
              </a:lnSpc>
            </a:pPr>
            <a:r>
              <a:rPr lang="hu-HU"/>
              <a:t>•A fokozatos megszakítottság kényelmetlen lehet.</a:t>
            </a:r>
          </a:p>
          <a:p>
            <a:pPr lvl="1">
              <a:lnSpc>
                <a:spcPct val="150000"/>
              </a:lnSpc>
            </a:pPr>
            <a:r>
              <a:rPr lang="hu-HU"/>
              <a:t>•Hosszabb oldalak esetén egy újratöltés után sokszor újra az oldal tetejére ugrik a böngésző.</a:t>
            </a:r>
          </a:p>
          <a:p>
            <a:pPr lvl="1">
              <a:lnSpc>
                <a:spcPct val="150000"/>
              </a:lnSpc>
            </a:pPr>
            <a:r>
              <a:rPr lang="hu-HU"/>
              <a:t>•Néha feleslegesen nagy adattömeg közlekedik; ez főleg ott érzékelhető, ahol egy kis plusz információért a teljes oldalt be kell tölteni (pl. űrlapellenőrzés).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528" y="3582206"/>
            <a:ext cx="5879413" cy="32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86604" y="301304"/>
            <a:ext cx="11682483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2400" b="1"/>
              <a:t>Kapcsolat a szerverrel a teljes oldal újratöltése nélkül</a:t>
            </a:r>
          </a:p>
          <a:p>
            <a:pPr>
              <a:lnSpc>
                <a:spcPct val="150000"/>
              </a:lnSpc>
            </a:pPr>
            <a:r>
              <a:rPr lang="hu-HU"/>
              <a:t>A fenti problémák nagy része abból fakad, hogy </a:t>
            </a:r>
            <a:r>
              <a:rPr lang="hu-HU" b="1"/>
              <a:t>a kérés elküldése és a válasz megérkezése között a böngészőbeli alkalmazás használhatatlan</a:t>
            </a:r>
            <a:r>
              <a:rPr lang="hu-HU"/>
              <a:t>. Ez okozza a szaggatottság érzését. Ugyanakkor a szerverrel való kommunikáció elkerülhetetlen, mert bizonyos adatok és tartalmak csak onnan érhetőek el.</a:t>
            </a:r>
          </a:p>
          <a:p>
            <a:pPr>
              <a:lnSpc>
                <a:spcPct val="150000"/>
              </a:lnSpc>
            </a:pPr>
            <a:r>
              <a:rPr lang="hu-HU"/>
              <a:t>A megoldást erre a problémára az nyújtaná, ha úgy lehetne a szerverrel felvenni a kapcsolatot, hogy az oldal teljes újratöltését elkerüljük. Egy betöltött oldal esetében tehát valamilyen módon </a:t>
            </a:r>
            <a:r>
              <a:rPr lang="hu-HU" b="1"/>
              <a:t>a háttérben kellene a HTTP kommunikációt lefolytatni.</a:t>
            </a:r>
          </a:p>
          <a:p>
            <a:pPr>
              <a:lnSpc>
                <a:spcPct val="150000"/>
              </a:lnSpc>
            </a:pPr>
            <a:r>
              <a:rPr lang="hu-HU"/>
              <a:t>A probléma nem új keletű, és már az 1990-es évek második felében többféle megoldást dolgoztak ki rá. Ezeknek az összefoglaló neve az angol </a:t>
            </a:r>
            <a:r>
              <a:rPr lang="hu-HU" b="1"/>
              <a:t>remote scripting</a:t>
            </a:r>
            <a:r>
              <a:rPr lang="hu-HU"/>
              <a:t> volt</a:t>
            </a:r>
            <a:r>
              <a:rPr lang="en-US"/>
              <a:t>:</a:t>
            </a:r>
            <a:endParaRPr lang="hu-HU"/>
          </a:p>
          <a:p>
            <a:pPr lvl="1">
              <a:lnSpc>
                <a:spcPct val="150000"/>
              </a:lnSpc>
            </a:pPr>
            <a:r>
              <a:rPr lang="hu-HU"/>
              <a:t>•</a:t>
            </a:r>
            <a:r>
              <a:rPr lang="hu-HU" b="1"/>
              <a:t>iframe</a:t>
            </a:r>
            <a:r>
              <a:rPr lang="hu-HU"/>
              <a:t>: a kérést egy rejtett iframe elemen keresztül indították. </a:t>
            </a:r>
            <a:r>
              <a:rPr lang="hu-HU" b="1"/>
              <a:t>A szerver </a:t>
            </a:r>
            <a:r>
              <a:rPr lang="hu-HU"/>
              <a:t>válaszként olyan </a:t>
            </a:r>
            <a:r>
              <a:rPr lang="hu-HU" b="1"/>
              <a:t>JavaScript</a:t>
            </a:r>
            <a:r>
              <a:rPr lang="hu-HU"/>
              <a:t> kódot generált, ami lefutva az iframe-et tartalmazó oldalban változtatta meg a tartalmat.</a:t>
            </a:r>
          </a:p>
          <a:p>
            <a:pPr lvl="1">
              <a:lnSpc>
                <a:spcPct val="150000"/>
              </a:lnSpc>
            </a:pPr>
            <a:r>
              <a:rPr lang="hu-HU"/>
              <a:t>•</a:t>
            </a:r>
            <a:r>
              <a:rPr lang="hu-HU" b="1"/>
              <a:t>Java applet</a:t>
            </a:r>
            <a:r>
              <a:rPr lang="hu-HU"/>
              <a:t>: a kéréseket Java applet szolgálta ki. A HTML oldal a Java applettel képes volt adatokat cserélni.</a:t>
            </a:r>
          </a:p>
          <a:p>
            <a:pPr lvl="1">
              <a:lnSpc>
                <a:spcPct val="150000"/>
              </a:lnSpc>
            </a:pPr>
            <a:r>
              <a:rPr lang="hu-HU"/>
              <a:t>•</a:t>
            </a:r>
            <a:r>
              <a:rPr lang="hu-HU" b="1"/>
              <a:t>XMLHttpRequest objektum</a:t>
            </a:r>
            <a:r>
              <a:rPr lang="hu-HU"/>
              <a:t>: egy olyan JavaScript objektum, amely képes volt a háttérben HTTP kapcsolatot kialakítani a szerverrel.</a:t>
            </a:r>
          </a:p>
        </p:txBody>
      </p:sp>
    </p:spTree>
    <p:extLst>
      <p:ext uri="{BB962C8B-B14F-4D97-AF65-F5344CB8AC3E}">
        <p14:creationId xmlns:p14="http://schemas.microsoft.com/office/powerpoint/2010/main" val="207304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41028" y="334835"/>
            <a:ext cx="1182805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/>
              <a:t>2000-es évek közepére egyre több embernek lett </a:t>
            </a:r>
            <a:r>
              <a:rPr lang="hu-HU" b="1"/>
              <a:t>széles sávú internetkapcsolata</a:t>
            </a:r>
            <a:r>
              <a:rPr lang="hu-HU"/>
              <a:t>, </a:t>
            </a:r>
            <a:r>
              <a:rPr lang="hu-HU">
                <a:solidFill>
                  <a:srgbClr val="C00000"/>
                </a:solidFill>
              </a:rPr>
              <a:t>egyre több alkalmazás költözik át a webre</a:t>
            </a:r>
            <a:r>
              <a:rPr lang="hu-HU"/>
              <a:t>, egyre több ember használja ezeket, és ezzel együtt egyre nagyobb igény mutatkozik az igényes, felhasználóbarát, gyors webes alkalmazásokra. Az innovatívabb vállalatok látják ezt az igényt, és </a:t>
            </a:r>
            <a:r>
              <a:rPr lang="hu-HU" b="1"/>
              <a:t>megjelennek a remote scripting technológiát </a:t>
            </a:r>
            <a:r>
              <a:rPr lang="hu-HU"/>
              <a:t>alkalmazó modern webalkalmazások (</a:t>
            </a:r>
            <a:r>
              <a:rPr lang="hu-HU" b="1"/>
              <a:t>Flickr, Google Maps, Google Docs</a:t>
            </a:r>
            <a:r>
              <a:rPr lang="hu-HU"/>
              <a:t>), amelyek olyan élményt nyújtanak a böngészőben, mint asztali párjaik.</a:t>
            </a:r>
          </a:p>
          <a:p>
            <a:pPr>
              <a:lnSpc>
                <a:spcPct val="150000"/>
              </a:lnSpc>
            </a:pPr>
            <a:r>
              <a:rPr lang="en-US"/>
              <a:t>Ugyanekkor nevet kap </a:t>
            </a:r>
            <a:r>
              <a:rPr lang="en-US" b="1"/>
              <a:t>az XMLHttpRequestre </a:t>
            </a:r>
            <a:r>
              <a:rPr lang="en-US"/>
              <a:t>épülő technológia. </a:t>
            </a:r>
            <a:r>
              <a:rPr lang="hu-HU"/>
              <a:t/>
            </a:r>
            <a:br>
              <a:rPr lang="hu-HU"/>
            </a:br>
            <a:r>
              <a:rPr lang="en-US"/>
              <a:t>2005-ben </a:t>
            </a:r>
            <a:r>
              <a:rPr lang="en-US" b="1"/>
              <a:t>Jesse James Garret </a:t>
            </a:r>
            <a:r>
              <a:rPr lang="en-US"/>
              <a:t>egy blogbejegyzésében vázolja az </a:t>
            </a:r>
            <a:r>
              <a:rPr lang="en-US" b="1" u="sng">
                <a:hlinkClick r:id="rId2"/>
              </a:rPr>
              <a:t>AJAX koncepcióját</a:t>
            </a:r>
            <a:r>
              <a:rPr lang="en-US"/>
              <a:t>, amely az oldalak részleges frissítésének problémakörét megoldó, már létező technológiák gyűjtőneve. A név az </a:t>
            </a:r>
            <a:r>
              <a:rPr lang="en-US" sz="2400" b="1">
                <a:solidFill>
                  <a:srgbClr val="0070C0"/>
                </a:solidFill>
              </a:rPr>
              <a:t>Aszinkron JavaScript és XML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/>
              <a:t>elnevezés rövidítéséből származik, és az alábbi kiforrott, szabványos technológiákra épül:</a:t>
            </a:r>
            <a:endParaRPr lang="hu-HU"/>
          </a:p>
          <a:p>
            <a:pPr marL="1200232" lvl="2" indent="-2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HTML, XHTML, CSS </a:t>
            </a:r>
            <a:r>
              <a:rPr lang="en-US"/>
              <a:t>– megjelenítés</a:t>
            </a:r>
            <a:endParaRPr lang="hu-HU"/>
          </a:p>
          <a:p>
            <a:pPr marL="1200232" lvl="2" indent="-2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DOM</a:t>
            </a:r>
            <a:r>
              <a:rPr lang="en-US"/>
              <a:t> – dinamikus felhasználói felület, interakció</a:t>
            </a:r>
            <a:endParaRPr lang="hu-HU"/>
          </a:p>
          <a:p>
            <a:pPr marL="1200232" lvl="2" indent="-2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XML, XSLT</a:t>
            </a:r>
            <a:r>
              <a:rPr lang="en-US"/>
              <a:t> – adatleíró és kommunikációs formátum</a:t>
            </a:r>
            <a:endParaRPr lang="hu-HU"/>
          </a:p>
          <a:p>
            <a:pPr marL="1200232" lvl="2" indent="-2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XMLHttpRequest </a:t>
            </a:r>
            <a:r>
              <a:rPr lang="en-US"/>
              <a:t>– aszinkron kliens-szerver adatátvitel</a:t>
            </a:r>
            <a:endParaRPr lang="hu-HU"/>
          </a:p>
          <a:p>
            <a:pPr marL="1200232" lvl="2" indent="-28577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JavaScript</a:t>
            </a:r>
            <a:r>
              <a:rPr lang="en-US"/>
              <a:t> – ezeket irányító programozási nyelv</a:t>
            </a:r>
            <a:endParaRPr lang="hu-HU"/>
          </a:p>
          <a:p>
            <a:pPr>
              <a:lnSpc>
                <a:spcPct val="150000"/>
              </a:lnSpc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67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93343" y="100295"/>
            <a:ext cx="11750722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hu-HU" sz="2800" b="1"/>
              <a:t>Az AJAX koncepciója</a:t>
            </a:r>
          </a:p>
          <a:p>
            <a:pPr>
              <a:lnSpc>
                <a:spcPct val="150000"/>
              </a:lnSpc>
            </a:pPr>
            <a:r>
              <a:rPr lang="hu-HU"/>
              <a:t>Az AJAX lelkét az </a:t>
            </a:r>
            <a:r>
              <a:rPr lang="hu-HU" b="1">
                <a:solidFill>
                  <a:srgbClr val="C00000"/>
                </a:solidFill>
              </a:rPr>
              <a:t>XMLHttpRequest</a:t>
            </a:r>
            <a:r>
              <a:rPr lang="hu-HU" b="1"/>
              <a:t> objektum </a:t>
            </a:r>
            <a:r>
              <a:rPr lang="hu-HU"/>
              <a:t>jelenti, mely segítségével </a:t>
            </a:r>
            <a:r>
              <a:rPr lang="hu-HU" b="1"/>
              <a:t>a háttérben </a:t>
            </a:r>
            <a:r>
              <a:rPr lang="hu-HU" b="1">
                <a:solidFill>
                  <a:srgbClr val="C00000"/>
                </a:solidFill>
              </a:rPr>
              <a:t>aszinkron</a:t>
            </a:r>
            <a:r>
              <a:rPr lang="hu-HU" b="1"/>
              <a:t> módon, azaz a felhasználói felület működtetésével </a:t>
            </a:r>
            <a:r>
              <a:rPr lang="hu-HU" b="1">
                <a:solidFill>
                  <a:srgbClr val="C00000"/>
                </a:solidFill>
              </a:rPr>
              <a:t>párhuzamosan</a:t>
            </a:r>
            <a:r>
              <a:rPr lang="hu-HU" b="1"/>
              <a:t> lehet a szerver felé kéréseket indítani és az onnan érkező válaszokat feldolgozni</a:t>
            </a:r>
            <a:r>
              <a:rPr lang="hu-HU"/>
              <a:t>. Az oldalkiszolgálás folyamata a következő:</a:t>
            </a:r>
          </a:p>
          <a:p>
            <a:pPr lvl="1">
              <a:lnSpc>
                <a:spcPct val="150000"/>
              </a:lnSpc>
            </a:pPr>
            <a:r>
              <a:rPr lang="hu-HU"/>
              <a:t>•a felhasználó valamilyen tevékenységének hatására szükség van szerveroldali kommunikációra;</a:t>
            </a:r>
          </a:p>
          <a:p>
            <a:pPr lvl="1">
              <a:lnSpc>
                <a:spcPct val="150000"/>
              </a:lnSpc>
            </a:pPr>
            <a:r>
              <a:rPr lang="hu-HU"/>
              <a:t>•ennek érdekében </a:t>
            </a:r>
            <a:r>
              <a:rPr lang="hu-HU" b="1"/>
              <a:t>JavaScript segítségével egy XMLHttpRequest objektumon keresztül </a:t>
            </a:r>
            <a:r>
              <a:rPr lang="hu-HU"/>
              <a:t>kérést intézünk a szerverhez, miközben a felhasználói felület változatlanul használható;</a:t>
            </a:r>
          </a:p>
          <a:p>
            <a:pPr lvl="1">
              <a:lnSpc>
                <a:spcPct val="150000"/>
              </a:lnSpc>
            </a:pPr>
            <a:r>
              <a:rPr lang="hu-HU"/>
              <a:t>•a szerver kiszolgálja a kérést, a választ elküldi a kliensnek;</a:t>
            </a:r>
          </a:p>
          <a:p>
            <a:pPr lvl="1">
              <a:lnSpc>
                <a:spcPct val="150000"/>
              </a:lnSpc>
            </a:pPr>
            <a:r>
              <a:rPr lang="hu-HU"/>
              <a:t>•az </a:t>
            </a:r>
            <a:r>
              <a:rPr lang="hu-HU" b="1"/>
              <a:t>XMLHttpRequest objektum fogadja a választ,</a:t>
            </a:r>
            <a:r>
              <a:rPr lang="hu-HU"/>
              <a:t> </a:t>
            </a:r>
            <a:r>
              <a:rPr lang="hu-HU" b="1"/>
              <a:t>JavaScripttel feldolgozza</a:t>
            </a:r>
            <a:r>
              <a:rPr lang="hu-HU"/>
              <a:t>, és az oldalon a szükséges módosításokat elvégzi.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69" y="4145046"/>
            <a:ext cx="6194073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77421" y="239300"/>
            <a:ext cx="116278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/>
              <a:t>Az AJAX-szal működtetett oldal a következő tulajdonságokkal bír:</a:t>
            </a:r>
          </a:p>
          <a:p>
            <a:pPr lvl="1">
              <a:lnSpc>
                <a:spcPct val="150000"/>
              </a:lnSpc>
            </a:pPr>
            <a:r>
              <a:rPr lang="hu-HU"/>
              <a:t>•A felhasználói felület folyamatosan használható.</a:t>
            </a:r>
          </a:p>
          <a:p>
            <a:pPr lvl="1">
              <a:lnSpc>
                <a:spcPct val="150000"/>
              </a:lnSpc>
            </a:pPr>
            <a:r>
              <a:rPr lang="hu-HU"/>
              <a:t>•Nincs szaggatottság, villogás, ugrálás.</a:t>
            </a:r>
          </a:p>
          <a:p>
            <a:pPr lvl="1">
              <a:lnSpc>
                <a:spcPct val="150000"/>
              </a:lnSpc>
            </a:pPr>
            <a:r>
              <a:rPr lang="hu-HU"/>
              <a:t>•A szerverrel való kommunikáció a háttérben történik.</a:t>
            </a:r>
          </a:p>
          <a:p>
            <a:pPr lvl="1">
              <a:lnSpc>
                <a:spcPct val="150000"/>
              </a:lnSpc>
            </a:pPr>
            <a:r>
              <a:rPr lang="hu-HU"/>
              <a:t>•Aszinkron módon, azaz párhuzamosan a többi esemény kezelésével.</a:t>
            </a:r>
          </a:p>
          <a:p>
            <a:pPr lvl="1">
              <a:lnSpc>
                <a:spcPct val="150000"/>
              </a:lnSpc>
            </a:pPr>
            <a:r>
              <a:rPr lang="hu-HU"/>
              <a:t>•Csak a szükséges adatok közlekednek a szerver és kliens között.</a:t>
            </a:r>
          </a:p>
        </p:txBody>
      </p:sp>
      <p:sp>
        <p:nvSpPr>
          <p:cNvPr id="3" name="Téglalap 2"/>
          <p:cNvSpPr/>
          <p:nvPr/>
        </p:nvSpPr>
        <p:spPr>
          <a:xfrm>
            <a:off x="177421" y="4082408"/>
            <a:ext cx="113139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/>
              <a:t>Összefoglalva:</a:t>
            </a:r>
            <a:endParaRPr lang="en-US"/>
          </a:p>
          <a:p>
            <a:pPr>
              <a:lnSpc>
                <a:spcPct val="150000"/>
              </a:lnSpc>
            </a:pPr>
            <a:r>
              <a:rPr lang="hu-HU"/>
              <a:t>Az </a:t>
            </a:r>
            <a:r>
              <a:rPr lang="hu-HU" b="1"/>
              <a:t>XMLHttpRequest </a:t>
            </a:r>
            <a:r>
              <a:rPr lang="hu-HU"/>
              <a:t>API a szerverrel való direkt kommunikációra használható, a teljes oldal újratöltése nélkül. </a:t>
            </a:r>
            <a:br>
              <a:rPr lang="hu-HU"/>
            </a:br>
            <a:r>
              <a:rPr lang="hu-HU"/>
              <a:t>Ez lehetővé teszi a weboldalak bizonyos adatainak frissítését, a nélkül, hogy a felhasználónak meg kéne szakítania azt, amit éppen csinál.  Az XMLHttpRequest az </a:t>
            </a:r>
            <a:r>
              <a:rPr lang="hu-HU" b="1"/>
              <a:t>Ajax</a:t>
            </a:r>
            <a:r>
              <a:rPr lang="hu-HU"/>
              <a:t> alapja.</a:t>
            </a:r>
          </a:p>
        </p:txBody>
      </p:sp>
    </p:spTree>
    <p:extLst>
      <p:ext uri="{BB962C8B-B14F-4D97-AF65-F5344CB8AC3E}">
        <p14:creationId xmlns:p14="http://schemas.microsoft.com/office/powerpoint/2010/main" val="20305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18364" y="162973"/>
            <a:ext cx="11778018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hu-HU" sz="2400" b="1"/>
              <a:t>Az XMLHttpRequest objektum</a:t>
            </a:r>
          </a:p>
          <a:p>
            <a:pPr>
              <a:lnSpc>
                <a:spcPct val="150000"/>
              </a:lnSpc>
            </a:pPr>
            <a:r>
              <a:rPr lang="hu-HU"/>
              <a:t>Egy AJAX-os hívás során a kliens ugyanúgy </a:t>
            </a:r>
            <a:r>
              <a:rPr lang="hu-HU" b="1"/>
              <a:t>HTTP protokollon </a:t>
            </a:r>
            <a:r>
              <a:rPr lang="hu-HU"/>
              <a:t>keresztül lép kapcsolatba a szerverrel, mint a hagyományos oldalkiszolgálás esetén, az egyetlen különbség az, hogy AJAX esetén </a:t>
            </a:r>
            <a:r>
              <a:rPr lang="hu-HU" b="1"/>
              <a:t>nem a böngésző kezdeményezi a kérést</a:t>
            </a:r>
            <a:r>
              <a:rPr lang="hu-HU"/>
              <a:t>, hanem mindezt </a:t>
            </a:r>
            <a:r>
              <a:rPr lang="hu-HU" b="1">
                <a:solidFill>
                  <a:srgbClr val="C00000"/>
                </a:solidFill>
              </a:rPr>
              <a:t>JavaScript programmal vezéreljük</a:t>
            </a:r>
            <a:r>
              <a:rPr lang="hu-HU"/>
              <a:t>. A kapcsolattartásért az </a:t>
            </a:r>
            <a:r>
              <a:rPr lang="hu-HU" b="1">
                <a:solidFill>
                  <a:srgbClr val="C00000"/>
                </a:solidFill>
              </a:rPr>
              <a:t>XMLHttpRequest</a:t>
            </a:r>
            <a:r>
              <a:rPr lang="hu-HU" b="1"/>
              <a:t> objektum </a:t>
            </a:r>
            <a:r>
              <a:rPr lang="hu-HU"/>
              <a:t>a felelős, így AJAX-os oldalak készítéséhez először is ezt az objektumot kell megismernünk.</a:t>
            </a:r>
          </a:p>
          <a:p>
            <a:pPr>
              <a:lnSpc>
                <a:spcPct val="150000"/>
              </a:lnSpc>
            </a:pPr>
            <a:r>
              <a:rPr lang="hu-HU"/>
              <a:t>Az XMLHttpRequest objektum manapság már minden böngészőben egyformán elérhető, de majd csak a HTML5 életbelépésével együtt válik </a:t>
            </a:r>
            <a:r>
              <a:rPr lang="hu-HU" b="1"/>
              <a:t>szabványossá</a:t>
            </a:r>
            <a:r>
              <a:rPr lang="hu-HU"/>
              <a:t>. Mint minden JavaScript objektumot, őt is a tulajdonságain és metódusain keresztül ismerhetünk meg.</a:t>
            </a:r>
            <a:endParaRPr lang="en-US"/>
          </a:p>
          <a:p>
            <a:pPr>
              <a:spcBef>
                <a:spcPts val="1200"/>
              </a:spcBef>
            </a:pPr>
            <a:r>
              <a:rPr lang="en-US" b="1"/>
              <a:t>Metódusok</a:t>
            </a:r>
            <a:endParaRPr lang="hu-HU" b="1"/>
          </a:p>
          <a:p>
            <a:pPr marL="285770" indent="-285770">
              <a:buFont typeface="Arial" panose="020B0604020202020204" pitchFamily="34" charset="0"/>
              <a:buChar char="•"/>
            </a:pPr>
            <a:r>
              <a:rPr lang="en-US" b="1"/>
              <a:t>open</a:t>
            </a:r>
            <a:r>
              <a:rPr lang="en-US"/>
              <a:t>("method", "URL", async): a meghívandó URL, metódus, stb. beállítása.</a:t>
            </a:r>
            <a:endParaRPr lang="hu-HU"/>
          </a:p>
          <a:p>
            <a:pPr marL="285770" indent="-285770">
              <a:buFont typeface="Arial" panose="020B0604020202020204" pitchFamily="34" charset="0"/>
              <a:buChar char="•"/>
            </a:pPr>
            <a:r>
              <a:rPr lang="en-US" b="1"/>
              <a:t>send</a:t>
            </a:r>
            <a:r>
              <a:rPr lang="en-US"/>
              <a:t>([data]): kérés küldése; az opcionális data paraméter a kérés törzseként továbbítódik (ld. POST). </a:t>
            </a:r>
          </a:p>
          <a:p>
            <a:pPr marL="285770" indent="-285770">
              <a:buFont typeface="Arial" panose="020B0604020202020204" pitchFamily="34" charset="0"/>
              <a:buChar char="•"/>
            </a:pPr>
            <a:r>
              <a:rPr lang="en-US" b="1"/>
              <a:t>abort(): </a:t>
            </a:r>
            <a:r>
              <a:rPr lang="en-US"/>
              <a:t>az aktuális kérés leállítása. </a:t>
            </a:r>
          </a:p>
          <a:p>
            <a:pPr marL="285770" indent="-285770">
              <a:buFont typeface="Arial" panose="020B0604020202020204" pitchFamily="34" charset="0"/>
              <a:buChar char="•"/>
            </a:pPr>
            <a:r>
              <a:rPr lang="en-US" b="1"/>
              <a:t>getAllResponseHeaders(): </a:t>
            </a:r>
            <a:r>
              <a:rPr lang="en-US"/>
              <a:t>HTTP fejlécek visszaadása szövegként újsorral elválasztott fejléc: érték formában.</a:t>
            </a:r>
            <a:endParaRPr lang="hu-HU"/>
          </a:p>
          <a:p>
            <a:pPr marL="285770" indent="-285770">
              <a:buFont typeface="Arial" panose="020B0604020202020204" pitchFamily="34" charset="0"/>
              <a:buChar char="•"/>
            </a:pPr>
            <a:r>
              <a:rPr lang="en-US" b="1"/>
              <a:t>getResponseHeader</a:t>
            </a:r>
            <a:r>
              <a:rPr lang="en-US"/>
              <a:t>("fejléc"): adott fejléc értékét adja vissza.</a:t>
            </a:r>
            <a:endParaRPr lang="hu-HU"/>
          </a:p>
          <a:p>
            <a:pPr marL="285770" indent="-285770">
              <a:buFont typeface="Arial" panose="020B0604020202020204" pitchFamily="34" charset="0"/>
              <a:buChar char="•"/>
            </a:pPr>
            <a:r>
              <a:rPr lang="en-US" b="1"/>
              <a:t>setRequestHeader</a:t>
            </a:r>
            <a:r>
              <a:rPr lang="en-US"/>
              <a:t>("fejléc", "érték"): a kérés fejlécét állítja be küldés előtt.</a:t>
            </a:r>
            <a:endParaRPr lang="hu-HU"/>
          </a:p>
          <a:p>
            <a:pPr>
              <a:lnSpc>
                <a:spcPct val="150000"/>
              </a:lnSpc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85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957</Words>
  <Application>Microsoft Office PowerPoint</Application>
  <PresentationFormat>Szélesvásznú</PresentationFormat>
  <Paragraphs>70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2</cp:revision>
  <dcterms:created xsi:type="dcterms:W3CDTF">2020-12-01T17:23:11Z</dcterms:created>
  <dcterms:modified xsi:type="dcterms:W3CDTF">2020-12-01T18:02:24Z</dcterms:modified>
</cp:coreProperties>
</file>