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9" r:id="rId12"/>
    <p:sldId id="268"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FIND</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EXPLORE</a:t>
          </a:r>
        </a:p>
        <a:p>
          <a:pPr>
            <a:lnSpc>
              <a:spcPct val="100000"/>
            </a:lnSpc>
            <a:defRPr cap="all"/>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ANALYZE</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FIND</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EXPLORE</a:t>
          </a:r>
        </a:p>
        <a:p>
          <a:pPr marL="0" lvl="0" indent="0" algn="ctr" defTabSz="844550">
            <a:lnSpc>
              <a:spcPct val="100000"/>
            </a:lnSpc>
            <a:spcBef>
              <a:spcPct val="0"/>
            </a:spcBef>
            <a:spcAft>
              <a:spcPct val="35000"/>
            </a:spcAft>
            <a:buNone/>
            <a:defRPr cap="all"/>
          </a:pPr>
          <a:endParaRPr lang="en-US" sz="1900" kern="1200" dirty="0"/>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ANALYZE</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01-Jun-21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01-Jun-21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01-Jun-21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01-Jun-21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01-Jun-21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01-Jun-21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01-Jun-21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01-Jun-21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01-Jun-21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01-Jun-21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data.seattle.gov/" TargetMode="External"/><Relationship Id="rId5" Type="http://schemas.openxmlformats.org/officeDocument/2006/relationships/hyperlink" Target="https://www.unitedstateszipcodes.org/wa/#zips-list"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IBM Capstone</a:t>
            </a:r>
            <a:br>
              <a:rPr lang="en-US" sz="4400" dirty="0">
                <a:solidFill>
                  <a:schemeClr val="tx1"/>
                </a:solidFill>
              </a:rPr>
            </a:br>
            <a:r>
              <a:rPr lang="en-US" sz="4400" dirty="0" err="1">
                <a:solidFill>
                  <a:schemeClr val="tx1"/>
                </a:solidFill>
              </a:rPr>
              <a:t>seattle</a:t>
            </a:r>
            <a:r>
              <a:rPr lang="en-US" sz="4400" dirty="0">
                <a:solidFill>
                  <a:schemeClr val="tx1"/>
                </a:solidFill>
              </a:rPr>
              <a:t> neighborhoods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Helena Lewczynska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sz="4000" dirty="0">
                <a:solidFill>
                  <a:schemeClr val="tx1"/>
                </a:solidFill>
              </a:rPr>
              <a:t>IBM Capstone</a:t>
            </a:r>
            <a:endParaRPr lang="en-US" dirty="0"/>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80474339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AC0E-F123-41E7-B034-7333D389E73B}"/>
              </a:ext>
            </a:extLst>
          </p:cNvPr>
          <p:cNvSpPr>
            <a:spLocks noGrp="1"/>
          </p:cNvSpPr>
          <p:nvPr>
            <p:ph type="title"/>
          </p:nvPr>
        </p:nvSpPr>
        <p:spPr/>
        <p:txBody>
          <a:bodyPr/>
          <a:lstStyle/>
          <a:p>
            <a:r>
              <a:rPr lang="en-US" dirty="0"/>
              <a:t>Presentation Outline</a:t>
            </a:r>
            <a:endParaRPr lang="en-GB" dirty="0"/>
          </a:p>
        </p:txBody>
      </p:sp>
      <p:sp>
        <p:nvSpPr>
          <p:cNvPr id="3" name="Content Placeholder 2">
            <a:extLst>
              <a:ext uri="{FF2B5EF4-FFF2-40B4-BE49-F238E27FC236}">
                <a16:creationId xmlns:a16="http://schemas.microsoft.com/office/drawing/2014/main" id="{1CFCC6DE-C007-40B5-9BF3-334685D4096F}"/>
              </a:ext>
            </a:extLst>
          </p:cNvPr>
          <p:cNvSpPr>
            <a:spLocks noGrp="1"/>
          </p:cNvSpPr>
          <p:nvPr>
            <p:ph idx="1"/>
          </p:nvPr>
        </p:nvSpPr>
        <p:spPr/>
        <p:txBody>
          <a:bodyPr>
            <a:normAutofit/>
          </a:bodyPr>
          <a:lstStyle/>
          <a:p>
            <a:r>
              <a:rPr lang="en-US" sz="3000" dirty="0"/>
              <a:t>Introduction</a:t>
            </a:r>
          </a:p>
          <a:p>
            <a:r>
              <a:rPr lang="en-US" sz="3000" dirty="0"/>
              <a:t>Methods</a:t>
            </a:r>
          </a:p>
          <a:p>
            <a:r>
              <a:rPr lang="en-US" sz="3000" dirty="0"/>
              <a:t>Data</a:t>
            </a:r>
          </a:p>
          <a:p>
            <a:r>
              <a:rPr lang="en-US" sz="3000" dirty="0"/>
              <a:t>Analysis</a:t>
            </a:r>
          </a:p>
          <a:p>
            <a:r>
              <a:rPr lang="en-US" sz="3000" dirty="0"/>
              <a:t>Results</a:t>
            </a:r>
          </a:p>
          <a:p>
            <a:r>
              <a:rPr lang="en-US" sz="3000" dirty="0"/>
              <a:t>Conclusion</a:t>
            </a:r>
            <a:endParaRPr lang="en-GB" sz="3000" dirty="0"/>
          </a:p>
        </p:txBody>
      </p:sp>
    </p:spTree>
    <p:extLst>
      <p:ext uri="{BB962C8B-B14F-4D97-AF65-F5344CB8AC3E}">
        <p14:creationId xmlns:p14="http://schemas.microsoft.com/office/powerpoint/2010/main" val="48775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107A-9513-44CF-8D35-16B4D53B533C}"/>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97A326B3-6FCB-4ACA-A7F2-06F48E033C6D}"/>
              </a:ext>
            </a:extLst>
          </p:cNvPr>
          <p:cNvSpPr>
            <a:spLocks noGrp="1"/>
          </p:cNvSpPr>
          <p:nvPr>
            <p:ph idx="1"/>
          </p:nvPr>
        </p:nvSpPr>
        <p:spPr>
          <a:xfrm>
            <a:off x="1066800" y="1857375"/>
            <a:ext cx="10058400" cy="4095369"/>
          </a:xfrm>
        </p:spPr>
        <p:txBody>
          <a:bodyPr>
            <a:normAutofit fontScale="85000" lnSpcReduction="10000"/>
          </a:bodyPr>
          <a:lstStyle/>
          <a:p>
            <a:pPr>
              <a:lnSpc>
                <a:spcPct val="115000"/>
              </a:lnSpc>
            </a:pPr>
            <a:r>
              <a:rPr lang="en-US" sz="1800" dirty="0">
                <a:effectLst/>
                <a:latin typeface="+mj-lt"/>
                <a:ea typeface="MS Mincho" panose="02020609040205080304" pitchFamily="49" charset="-128"/>
                <a:cs typeface="Times New Roman" panose="02020603050405020304" pitchFamily="18" charset="0"/>
              </a:rPr>
              <a:t>I would like to move to Seattle to setup a dog walking business. The question this poses are:</a:t>
            </a:r>
          </a:p>
          <a:p>
            <a:pPr marL="0" indent="0">
              <a:lnSpc>
                <a:spcPct val="115000"/>
              </a:lnSpc>
              <a:buNone/>
            </a:pPr>
            <a:endParaRPr lang="en-GB" sz="1800" dirty="0">
              <a:effectLst/>
              <a:latin typeface="+mj-lt"/>
              <a:ea typeface="MS Mincho" panose="02020609040205080304" pitchFamily="49" charset="-128"/>
              <a:cs typeface="Times New Roman" panose="02020603050405020304" pitchFamily="18" charset="0"/>
            </a:endParaRPr>
          </a:p>
          <a:p>
            <a:pPr marL="617220" lvl="1" indent="-342900">
              <a:lnSpc>
                <a:spcPct val="115000"/>
              </a:lnSpc>
              <a:buFont typeface="+mj-lt"/>
              <a:buAutoNum type="arabicParenR"/>
            </a:pPr>
            <a:r>
              <a:rPr lang="en-US" sz="1600" dirty="0">
                <a:solidFill>
                  <a:srgbClr val="00B050"/>
                </a:solidFill>
                <a:effectLst/>
                <a:latin typeface="+mj-lt"/>
                <a:ea typeface="MS Mincho" panose="02020609040205080304" pitchFamily="49" charset="-128"/>
                <a:cs typeface="Times New Roman" panose="02020603050405020304" pitchFamily="18" charset="0"/>
              </a:rPr>
              <a:t>Which neighborhoods suit my family and me?</a:t>
            </a:r>
            <a:endParaRPr lang="en-GB" sz="1600" dirty="0">
              <a:solidFill>
                <a:srgbClr val="00B050"/>
              </a:solidFill>
              <a:effectLst/>
              <a:latin typeface="+mj-lt"/>
              <a:ea typeface="MS Mincho" panose="02020609040205080304" pitchFamily="49" charset="-128"/>
              <a:cs typeface="Times New Roman" panose="02020603050405020304" pitchFamily="18" charset="0"/>
            </a:endParaRPr>
          </a:p>
          <a:p>
            <a:pPr marL="617220" lvl="1" indent="-342900">
              <a:lnSpc>
                <a:spcPct val="115000"/>
              </a:lnSpc>
              <a:buFont typeface="+mj-lt"/>
              <a:buAutoNum type="arabicParenR"/>
            </a:pPr>
            <a:r>
              <a:rPr lang="en-US" sz="1600" dirty="0">
                <a:solidFill>
                  <a:srgbClr val="00B050"/>
                </a:solidFill>
                <a:effectLst/>
                <a:latin typeface="+mj-lt"/>
                <a:ea typeface="MS Mincho" panose="02020609040205080304" pitchFamily="49" charset="-128"/>
                <a:cs typeface="Times New Roman" panose="02020603050405020304" pitchFamily="18" charset="0"/>
              </a:rPr>
              <a:t>Which neighborhoods in Seattle are most likely to require someone to walk their dog?</a:t>
            </a:r>
            <a:endParaRPr lang="en-GB" sz="1600" dirty="0">
              <a:solidFill>
                <a:srgbClr val="00B050"/>
              </a:solidFill>
              <a:effectLst/>
              <a:latin typeface="+mj-lt"/>
              <a:ea typeface="MS Mincho" panose="02020609040205080304" pitchFamily="49" charset="-128"/>
              <a:cs typeface="Times New Roman" panose="02020603050405020304" pitchFamily="18" charset="0"/>
            </a:endParaRPr>
          </a:p>
          <a:p>
            <a:pPr marL="617220" lvl="1" indent="-342900">
              <a:lnSpc>
                <a:spcPct val="115000"/>
              </a:lnSpc>
              <a:buFont typeface="+mj-lt"/>
              <a:buAutoNum type="arabicParenR"/>
            </a:pPr>
            <a:r>
              <a:rPr lang="en-US" sz="1600" dirty="0">
                <a:solidFill>
                  <a:srgbClr val="00B050"/>
                </a:solidFill>
                <a:effectLst/>
                <a:latin typeface="+mj-lt"/>
                <a:ea typeface="MS Mincho" panose="02020609040205080304" pitchFamily="49" charset="-128"/>
                <a:cs typeface="Times New Roman" panose="02020603050405020304" pitchFamily="18" charset="0"/>
              </a:rPr>
              <a:t>Do any of these neighborhoods provide the best of both worlds?</a:t>
            </a:r>
          </a:p>
          <a:p>
            <a:pPr marL="274320" lvl="1" indent="0">
              <a:lnSpc>
                <a:spcPct val="115000"/>
              </a:lnSpc>
              <a:buNone/>
            </a:pPr>
            <a:endParaRPr lang="en-GB" sz="1600" dirty="0">
              <a:effectLst/>
              <a:latin typeface="+mj-lt"/>
              <a:ea typeface="MS Mincho" panose="02020609040205080304" pitchFamily="49" charset="-128"/>
              <a:cs typeface="Times New Roman" panose="02020603050405020304" pitchFamily="18" charset="0"/>
            </a:endParaRPr>
          </a:p>
          <a:p>
            <a:pPr>
              <a:lnSpc>
                <a:spcPct val="115000"/>
              </a:lnSpc>
            </a:pPr>
            <a:r>
              <a:rPr lang="en-US" sz="1800" dirty="0">
                <a:effectLst/>
                <a:latin typeface="+mj-lt"/>
                <a:ea typeface="MS Mincho" panose="02020609040205080304" pitchFamily="49" charset="-128"/>
                <a:cs typeface="Times New Roman" panose="02020603050405020304" pitchFamily="18" charset="0"/>
              </a:rPr>
              <a:t>I will explore the best neighborhoods then find which neighborhoods would need a dog walker. </a:t>
            </a:r>
          </a:p>
          <a:p>
            <a:pPr>
              <a:lnSpc>
                <a:spcPct val="115000"/>
              </a:lnSpc>
            </a:pPr>
            <a:endParaRPr lang="en-GB" sz="1800" dirty="0">
              <a:effectLst/>
              <a:latin typeface="+mj-lt"/>
              <a:ea typeface="MS Mincho" panose="02020609040205080304" pitchFamily="49" charset="-128"/>
              <a:cs typeface="Times New Roman" panose="02020603050405020304" pitchFamily="18" charset="0"/>
            </a:endParaRPr>
          </a:p>
          <a:p>
            <a:pPr>
              <a:lnSpc>
                <a:spcPct val="115000"/>
              </a:lnSpc>
            </a:pPr>
            <a:r>
              <a:rPr lang="en-US" sz="1800" dirty="0">
                <a:effectLst/>
                <a:latin typeface="+mj-lt"/>
                <a:ea typeface="MS Mincho" panose="02020609040205080304" pitchFamily="49" charset="-128"/>
                <a:cs typeface="Times New Roman" panose="02020603050405020304" pitchFamily="18" charset="0"/>
              </a:rPr>
              <a:t>I will use Foursquare location data to map which neighborhoods contain our favorite venues. </a:t>
            </a:r>
          </a:p>
          <a:p>
            <a:pPr>
              <a:lnSpc>
                <a:spcPct val="115000"/>
              </a:lnSpc>
            </a:pPr>
            <a:endParaRPr lang="en-US" sz="1800" dirty="0">
              <a:effectLst/>
              <a:latin typeface="+mj-lt"/>
              <a:ea typeface="MS Mincho" panose="02020609040205080304" pitchFamily="49" charset="-128"/>
              <a:cs typeface="Times New Roman" panose="02020603050405020304" pitchFamily="18" charset="0"/>
            </a:endParaRPr>
          </a:p>
          <a:p>
            <a:pPr>
              <a:lnSpc>
                <a:spcPct val="115000"/>
              </a:lnSpc>
            </a:pPr>
            <a:r>
              <a:rPr lang="en-US" sz="1800" dirty="0">
                <a:effectLst/>
                <a:latin typeface="+mj-lt"/>
                <a:ea typeface="MS Mincho" panose="02020609040205080304" pitchFamily="49" charset="-128"/>
                <a:cs typeface="Times New Roman" panose="02020603050405020304" pitchFamily="18" charset="0"/>
              </a:rPr>
              <a:t>Lastly, I will try to analyze which neighborhoods would best suit my lifestyle but also give me the ability to start up my dog walking business.</a:t>
            </a:r>
            <a:endParaRPr lang="en-GB" sz="1800" dirty="0">
              <a:effectLst/>
              <a:latin typeface="+mj-lt"/>
              <a:ea typeface="MS Mincho" panose="02020609040205080304" pitchFamily="49" charset="-128"/>
              <a:cs typeface="Times New Roman" panose="02020603050405020304" pitchFamily="18" charset="0"/>
            </a:endParaRPr>
          </a:p>
          <a:p>
            <a:endParaRPr lang="en-GB" dirty="0"/>
          </a:p>
        </p:txBody>
      </p:sp>
    </p:spTree>
    <p:extLst>
      <p:ext uri="{BB962C8B-B14F-4D97-AF65-F5344CB8AC3E}">
        <p14:creationId xmlns:p14="http://schemas.microsoft.com/office/powerpoint/2010/main" val="177191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107A-9513-44CF-8D35-16B4D53B533C}"/>
              </a:ext>
            </a:extLst>
          </p:cNvPr>
          <p:cNvSpPr>
            <a:spLocks noGrp="1"/>
          </p:cNvSpPr>
          <p:nvPr>
            <p:ph type="title"/>
          </p:nvPr>
        </p:nvSpPr>
        <p:spPr/>
        <p:txBody>
          <a:bodyPr/>
          <a:lstStyle/>
          <a:p>
            <a:r>
              <a:rPr lang="en-US" dirty="0"/>
              <a:t>Methods</a:t>
            </a:r>
            <a:endParaRPr lang="en-GB" dirty="0"/>
          </a:p>
        </p:txBody>
      </p:sp>
      <p:sp>
        <p:nvSpPr>
          <p:cNvPr id="3" name="Content Placeholder 2">
            <a:extLst>
              <a:ext uri="{FF2B5EF4-FFF2-40B4-BE49-F238E27FC236}">
                <a16:creationId xmlns:a16="http://schemas.microsoft.com/office/drawing/2014/main" id="{97A326B3-6FCB-4ACA-A7F2-06F48E033C6D}"/>
              </a:ext>
            </a:extLst>
          </p:cNvPr>
          <p:cNvSpPr>
            <a:spLocks noGrp="1"/>
          </p:cNvSpPr>
          <p:nvPr>
            <p:ph idx="1"/>
          </p:nvPr>
        </p:nvSpPr>
        <p:spPr/>
        <p:txBody>
          <a:bodyPr/>
          <a:lstStyle/>
          <a:p>
            <a:pPr lvl="0">
              <a:lnSpc>
                <a:spcPct val="105000"/>
              </a:lnSpc>
            </a:pPr>
            <a:r>
              <a:rPr lang="en-US" dirty="0">
                <a:latin typeface="+mj-lt"/>
                <a:ea typeface="MS Mincho" panose="02020609040205080304" pitchFamily="49" charset="-128"/>
                <a:cs typeface="Times New Roman" panose="02020603050405020304" pitchFamily="18" charset="0"/>
              </a:rPr>
              <a:t>Collecting data: Including Seattle Neighborhood data, venues nearby each neighborhood which will be generated by Foursquare API and pet data from the Seattle Open-Source Website</a:t>
            </a:r>
            <a:endParaRPr lang="en-GB" dirty="0">
              <a:latin typeface="+mj-lt"/>
              <a:ea typeface="MS Mincho" panose="02020609040205080304" pitchFamily="49" charset="-128"/>
              <a:cs typeface="Times New Roman" panose="02020603050405020304" pitchFamily="18" charset="0"/>
            </a:endParaRPr>
          </a:p>
          <a:p>
            <a:pPr>
              <a:lnSpc>
                <a:spcPct val="105000"/>
              </a:lnSpc>
            </a:pPr>
            <a:endParaRPr lang="en-GB" dirty="0">
              <a:latin typeface="+mj-lt"/>
              <a:ea typeface="MS Mincho" panose="02020609040205080304" pitchFamily="49" charset="-128"/>
              <a:cs typeface="Times New Roman" panose="02020603050405020304" pitchFamily="18" charset="0"/>
            </a:endParaRPr>
          </a:p>
          <a:p>
            <a:pPr lvl="0">
              <a:lnSpc>
                <a:spcPct val="105000"/>
              </a:lnSpc>
            </a:pPr>
            <a:r>
              <a:rPr lang="en-US" dirty="0">
                <a:latin typeface="+mj-lt"/>
                <a:ea typeface="MS Mincho" panose="02020609040205080304" pitchFamily="49" charset="-128"/>
                <a:cs typeface="Times New Roman" panose="02020603050405020304" pitchFamily="18" charset="0"/>
              </a:rPr>
              <a:t>Exploratory data analysis to better understand our working dataset.</a:t>
            </a:r>
            <a:endParaRPr lang="en-GB" dirty="0">
              <a:latin typeface="+mj-lt"/>
              <a:ea typeface="MS Mincho" panose="02020609040205080304" pitchFamily="49" charset="-128"/>
              <a:cs typeface="Times New Roman" panose="02020603050405020304" pitchFamily="18" charset="0"/>
            </a:endParaRPr>
          </a:p>
          <a:p>
            <a:pPr marL="0" indent="0">
              <a:lnSpc>
                <a:spcPct val="105000"/>
              </a:lnSpc>
              <a:buNone/>
            </a:pPr>
            <a:endParaRPr lang="en-GB" dirty="0">
              <a:latin typeface="+mj-lt"/>
              <a:ea typeface="MS Mincho" panose="02020609040205080304" pitchFamily="49" charset="-128"/>
              <a:cs typeface="Times New Roman" panose="02020603050405020304" pitchFamily="18" charset="0"/>
            </a:endParaRPr>
          </a:p>
          <a:p>
            <a:pPr lvl="0">
              <a:lnSpc>
                <a:spcPct val="105000"/>
              </a:lnSpc>
            </a:pPr>
            <a:r>
              <a:rPr lang="en-US" dirty="0">
                <a:latin typeface="+mj-lt"/>
                <a:ea typeface="MS Mincho" panose="02020609040205080304" pitchFamily="49" charset="-128"/>
                <a:cs typeface="Times New Roman" panose="02020603050405020304" pitchFamily="18" charset="0"/>
              </a:rPr>
              <a:t>Creating Map of Seattle with Folium library overlaying neighborhood characteristics and pet data.</a:t>
            </a:r>
            <a:endParaRPr lang="en-GB" dirty="0">
              <a:latin typeface="+mj-lt"/>
              <a:ea typeface="MS Mincho" panose="02020609040205080304" pitchFamily="49" charset="-128"/>
              <a:cs typeface="Times New Roman" panose="02020603050405020304" pitchFamily="18" charset="0"/>
            </a:endParaRPr>
          </a:p>
          <a:p>
            <a:pPr marL="0" indent="0">
              <a:lnSpc>
                <a:spcPct val="105000"/>
              </a:lnSpc>
              <a:buNone/>
            </a:pPr>
            <a:endParaRPr lang="en-GB" dirty="0">
              <a:latin typeface="+mj-lt"/>
              <a:ea typeface="MS Mincho" panose="02020609040205080304" pitchFamily="49" charset="-128"/>
              <a:cs typeface="Times New Roman" panose="02020603050405020304" pitchFamily="18" charset="0"/>
            </a:endParaRPr>
          </a:p>
          <a:p>
            <a:pPr lvl="0">
              <a:lnSpc>
                <a:spcPct val="105000"/>
              </a:lnSpc>
            </a:pPr>
            <a:r>
              <a:rPr lang="en-US" dirty="0">
                <a:latin typeface="+mj-lt"/>
                <a:ea typeface="MS Mincho" panose="02020609040205080304" pitchFamily="49" charset="-128"/>
                <a:cs typeface="Times New Roman" panose="02020603050405020304" pitchFamily="18" charset="0"/>
              </a:rPr>
              <a:t>Analyzing which neighborhoods, we should consider based on analysis of pets and venues.</a:t>
            </a:r>
            <a:endParaRPr lang="en-GB" dirty="0">
              <a:latin typeface="+mj-lt"/>
              <a:ea typeface="MS Mincho" panose="02020609040205080304" pitchFamily="49" charset="-128"/>
              <a:cs typeface="Times New Roman" panose="02020603050405020304" pitchFamily="18" charset="0"/>
            </a:endParaRPr>
          </a:p>
          <a:p>
            <a:endParaRPr lang="en-GB" dirty="0"/>
          </a:p>
        </p:txBody>
      </p:sp>
    </p:spTree>
    <p:extLst>
      <p:ext uri="{BB962C8B-B14F-4D97-AF65-F5344CB8AC3E}">
        <p14:creationId xmlns:p14="http://schemas.microsoft.com/office/powerpoint/2010/main" val="3518741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107A-9513-44CF-8D35-16B4D53B533C}"/>
              </a:ext>
            </a:extLst>
          </p:cNvPr>
          <p:cNvSpPr>
            <a:spLocks noGrp="1"/>
          </p:cNvSpPr>
          <p:nvPr>
            <p:ph type="title"/>
          </p:nvPr>
        </p:nvSpPr>
        <p:spPr/>
        <p:txBody>
          <a:bodyPr/>
          <a:lstStyle/>
          <a:p>
            <a:r>
              <a:rPr lang="en-US" dirty="0"/>
              <a:t>Data</a:t>
            </a:r>
            <a:endParaRPr lang="en-GB" dirty="0"/>
          </a:p>
        </p:txBody>
      </p:sp>
      <p:sp>
        <p:nvSpPr>
          <p:cNvPr id="3" name="Content Placeholder 2">
            <a:extLst>
              <a:ext uri="{FF2B5EF4-FFF2-40B4-BE49-F238E27FC236}">
                <a16:creationId xmlns:a16="http://schemas.microsoft.com/office/drawing/2014/main" id="{97A326B3-6FCB-4ACA-A7F2-06F48E033C6D}"/>
              </a:ext>
            </a:extLst>
          </p:cNvPr>
          <p:cNvSpPr>
            <a:spLocks noGrp="1"/>
          </p:cNvSpPr>
          <p:nvPr>
            <p:ph idx="1"/>
          </p:nvPr>
        </p:nvSpPr>
        <p:spPr>
          <a:xfrm>
            <a:off x="1066800" y="2103120"/>
            <a:ext cx="3228975" cy="3849624"/>
          </a:xfrm>
        </p:spPr>
        <p:txBody>
          <a:bodyPr/>
          <a:lstStyle/>
          <a:p>
            <a:pPr marL="342900" indent="-342900">
              <a:buAutoNum type="arabicParenR"/>
            </a:pPr>
            <a:r>
              <a:rPr lang="en-US" dirty="0">
                <a:solidFill>
                  <a:srgbClr val="00B050"/>
                </a:solidFill>
              </a:rPr>
              <a:t>Seattle </a:t>
            </a:r>
            <a:r>
              <a:rPr lang="en-US" dirty="0" err="1">
                <a:solidFill>
                  <a:srgbClr val="00B050"/>
                </a:solidFill>
              </a:rPr>
              <a:t>Neighbourhood</a:t>
            </a:r>
            <a:r>
              <a:rPr lang="en-US" dirty="0">
                <a:solidFill>
                  <a:srgbClr val="00B050"/>
                </a:solidFill>
              </a:rPr>
              <a:t> merged with geospatial data</a:t>
            </a:r>
          </a:p>
          <a:p>
            <a:pPr marL="342900" indent="-342900">
              <a:buAutoNum type="arabicParenR"/>
            </a:pPr>
            <a:endParaRPr lang="en-US" dirty="0"/>
          </a:p>
          <a:p>
            <a:pPr marL="342900" indent="-342900">
              <a:buAutoNum type="arabicParenR"/>
            </a:pPr>
            <a:r>
              <a:rPr lang="en-US" dirty="0">
                <a:solidFill>
                  <a:srgbClr val="FF0000"/>
                </a:solidFill>
              </a:rPr>
              <a:t>Foursquare location data</a:t>
            </a:r>
          </a:p>
          <a:p>
            <a:pPr marL="342900" indent="-342900">
              <a:buAutoNum type="arabicParenR"/>
            </a:pPr>
            <a:endParaRPr lang="en-US" dirty="0"/>
          </a:p>
          <a:p>
            <a:pPr marL="342900" indent="-342900">
              <a:buAutoNum type="arabicParenR"/>
            </a:pPr>
            <a:r>
              <a:rPr lang="en-US" dirty="0">
                <a:solidFill>
                  <a:srgbClr val="00B0F0"/>
                </a:solidFill>
              </a:rPr>
              <a:t> Seattle Pet data</a:t>
            </a:r>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GB" dirty="0"/>
          </a:p>
        </p:txBody>
      </p:sp>
      <p:pic>
        <p:nvPicPr>
          <p:cNvPr id="5" name="Picture 4">
            <a:extLst>
              <a:ext uri="{FF2B5EF4-FFF2-40B4-BE49-F238E27FC236}">
                <a16:creationId xmlns:a16="http://schemas.microsoft.com/office/drawing/2014/main" id="{D3F5DBC1-F1DE-47A5-858C-ED2FABF965A3}"/>
              </a:ext>
            </a:extLst>
          </p:cNvPr>
          <p:cNvPicPr/>
          <p:nvPr/>
        </p:nvPicPr>
        <p:blipFill rotWithShape="1">
          <a:blip r:embed="rId2"/>
          <a:srcRect l="9269" t="33255" r="62743" b="41268"/>
          <a:stretch/>
        </p:blipFill>
        <p:spPr bwMode="auto">
          <a:xfrm>
            <a:off x="8037513" y="642594"/>
            <a:ext cx="2897188" cy="1520799"/>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E0451C4-13A7-44AF-BF1C-4671BE9B5897}"/>
              </a:ext>
            </a:extLst>
          </p:cNvPr>
          <p:cNvPicPr/>
          <p:nvPr/>
        </p:nvPicPr>
        <p:blipFill rotWithShape="1">
          <a:blip r:embed="rId3"/>
          <a:srcRect l="31181" t="31158" r="6950" b="26888"/>
          <a:stretch/>
        </p:blipFill>
        <p:spPr bwMode="auto">
          <a:xfrm>
            <a:off x="6219825" y="2571750"/>
            <a:ext cx="5316537" cy="1868170"/>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D788A5CE-7821-4215-822E-9F56C80D267B}"/>
              </a:ext>
            </a:extLst>
          </p:cNvPr>
          <p:cNvPicPr/>
          <p:nvPr/>
        </p:nvPicPr>
        <p:blipFill rotWithShape="1">
          <a:blip r:embed="rId4"/>
          <a:srcRect l="31854" t="34453" r="7459" b="40673"/>
          <a:stretch/>
        </p:blipFill>
        <p:spPr bwMode="auto">
          <a:xfrm>
            <a:off x="5218747" y="4759351"/>
            <a:ext cx="6317615" cy="1456055"/>
          </a:xfrm>
          <a:prstGeom prst="rect">
            <a:avLst/>
          </a:prstGeom>
          <a:ln>
            <a:noFill/>
          </a:ln>
          <a:extLst>
            <a:ext uri="{53640926-AAD7-44D8-BBD7-CCE9431645EC}">
              <a14:shadowObscured xmlns:a14="http://schemas.microsoft.com/office/drawing/2010/main"/>
            </a:ext>
          </a:extLst>
        </p:spPr>
      </p:pic>
      <p:cxnSp>
        <p:nvCxnSpPr>
          <p:cNvPr id="9" name="Straight Arrow Connector 8">
            <a:extLst>
              <a:ext uri="{FF2B5EF4-FFF2-40B4-BE49-F238E27FC236}">
                <a16:creationId xmlns:a16="http://schemas.microsoft.com/office/drawing/2014/main" id="{F0A30D89-0CE7-487E-9EF3-CBFB512CF636}"/>
              </a:ext>
            </a:extLst>
          </p:cNvPr>
          <p:cNvCxnSpPr/>
          <p:nvPr/>
        </p:nvCxnSpPr>
        <p:spPr>
          <a:xfrm flipV="1">
            <a:off x="4219575" y="1181100"/>
            <a:ext cx="3581400" cy="109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252A601-EE7A-480E-AF72-B41718F9F984}"/>
              </a:ext>
            </a:extLst>
          </p:cNvPr>
          <p:cNvCxnSpPr>
            <a:cxnSpLocks/>
          </p:cNvCxnSpPr>
          <p:nvPr/>
        </p:nvCxnSpPr>
        <p:spPr>
          <a:xfrm flipV="1">
            <a:off x="4019550" y="3517926"/>
            <a:ext cx="1990725"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3A265FB3-6DBD-41EC-92FF-5AFEA14E66CA}"/>
              </a:ext>
            </a:extLst>
          </p:cNvPr>
          <p:cNvCxnSpPr>
            <a:cxnSpLocks/>
          </p:cNvCxnSpPr>
          <p:nvPr/>
        </p:nvCxnSpPr>
        <p:spPr>
          <a:xfrm>
            <a:off x="2766536" y="4546628"/>
            <a:ext cx="2248376" cy="94075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4" name="TextBox 13">
            <a:extLst>
              <a:ext uri="{FF2B5EF4-FFF2-40B4-BE49-F238E27FC236}">
                <a16:creationId xmlns:a16="http://schemas.microsoft.com/office/drawing/2014/main" id="{96D82059-67E5-46C0-9ED7-303308503290}"/>
              </a:ext>
            </a:extLst>
          </p:cNvPr>
          <p:cNvSpPr txBox="1"/>
          <p:nvPr/>
        </p:nvSpPr>
        <p:spPr>
          <a:xfrm>
            <a:off x="4392612" y="642594"/>
            <a:ext cx="3676650" cy="461665"/>
          </a:xfrm>
          <a:prstGeom prst="rect">
            <a:avLst/>
          </a:prstGeom>
          <a:noFill/>
        </p:spPr>
        <p:txBody>
          <a:bodyPr wrap="square" rtlCol="0">
            <a:spAutoFit/>
          </a:bodyPr>
          <a:lstStyle/>
          <a:p>
            <a:r>
              <a:rPr lang="en-US" sz="1200" u="sng" dirty="0">
                <a:effectLst/>
                <a:latin typeface="Calibri" panose="020F0502020204030204" pitchFamily="34" charset="0"/>
                <a:ea typeface="MS Mincho" panose="02020609040205080304" pitchFamily="49" charset="-128"/>
                <a:cs typeface="Times New Roman" panose="02020603050405020304" pitchFamily="18" charset="0"/>
                <a:hlinkClick r:id="rId5">
                  <a:extLst>
                    <a:ext uri="{A12FA001-AC4F-418D-AE19-62706E023703}">
                      <ahyp:hlinkClr xmlns:ahyp="http://schemas.microsoft.com/office/drawing/2018/hyperlinkcolor" val="tx"/>
                    </a:ext>
                  </a:extLst>
                </a:hlinkClick>
              </a:rPr>
              <a:t>https://www.unitedstateszipcodes.org/wa/#zips-list</a:t>
            </a:r>
            <a:endParaRPr lang="en-US" sz="1200" u="sng" dirty="0">
              <a:effectLst/>
              <a:latin typeface="Calibri" panose="020F0502020204030204" pitchFamily="34" charset="0"/>
              <a:ea typeface="MS Mincho" panose="02020609040205080304" pitchFamily="49" charset="-128"/>
              <a:cs typeface="Times New Roman" panose="02020603050405020304" pitchFamily="18" charset="0"/>
            </a:endParaRPr>
          </a:p>
          <a:p>
            <a:r>
              <a:rPr lang="en-US" sz="1200" dirty="0">
                <a:latin typeface="Calibri" panose="020F0502020204030204" pitchFamily="34" charset="0"/>
                <a:ea typeface="MS Mincho" panose="02020609040205080304" pitchFamily="49" charset="-128"/>
                <a:cs typeface="Times New Roman" panose="02020603050405020304" pitchFamily="18" charset="0"/>
              </a:rPr>
              <a:t>Merged with </a:t>
            </a:r>
            <a:r>
              <a:rPr lang="en-US" sz="1200" u="sng" dirty="0">
                <a:latin typeface="Calibri" panose="020F0502020204030204" pitchFamily="34" charset="0"/>
                <a:ea typeface="MS Mincho" panose="02020609040205080304" pitchFamily="49" charset="-128"/>
                <a:cs typeface="Times New Roman" panose="02020603050405020304" pitchFamily="18" charset="0"/>
              </a:rPr>
              <a:t>http://seattlearea.com/zip-codes/</a:t>
            </a:r>
            <a:r>
              <a:rPr lang="en-US" sz="1200" b="0" dirty="0">
                <a:effectLst/>
                <a:latin typeface="Calibri" panose="020F0502020204030204" pitchFamily="34" charset="0"/>
                <a:ea typeface="MS Mincho" panose="02020609040205080304" pitchFamily="49" charset="-128"/>
                <a:cs typeface="Times New Roman" panose="02020603050405020304" pitchFamily="18" charset="0"/>
              </a:rPr>
              <a:t> </a:t>
            </a:r>
            <a:endParaRPr lang="en-GB" sz="1200" b="1"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5" name="TextBox 14">
            <a:extLst>
              <a:ext uri="{FF2B5EF4-FFF2-40B4-BE49-F238E27FC236}">
                <a16:creationId xmlns:a16="http://schemas.microsoft.com/office/drawing/2014/main" id="{A727B24D-4B73-47F6-903D-2F2DA16EB339}"/>
              </a:ext>
            </a:extLst>
          </p:cNvPr>
          <p:cNvSpPr txBox="1"/>
          <p:nvPr/>
        </p:nvSpPr>
        <p:spPr>
          <a:xfrm>
            <a:off x="7647782" y="6215406"/>
            <a:ext cx="3676650" cy="276999"/>
          </a:xfrm>
          <a:prstGeom prst="rect">
            <a:avLst/>
          </a:prstGeom>
          <a:noFill/>
        </p:spPr>
        <p:txBody>
          <a:bodyPr wrap="square" rtlCol="0">
            <a:spAutoFit/>
          </a:bodyPr>
          <a:lstStyle/>
          <a:p>
            <a:r>
              <a:rPr lang="en-US" sz="1200" u="sng" dirty="0">
                <a:effectLst/>
                <a:latin typeface="Calibri" panose="020F0502020204030204" pitchFamily="34" charset="0"/>
                <a:ea typeface="MS Mincho" panose="02020609040205080304" pitchFamily="49" charset="-128"/>
                <a:cs typeface="Calibri" panose="020F0502020204030204" pitchFamily="34" charset="0"/>
                <a:hlinkClick r:id="rId6">
                  <a:extLst>
                    <a:ext uri="{A12FA001-AC4F-418D-AE19-62706E023703}">
                      <ahyp:hlinkClr xmlns:ahyp="http://schemas.microsoft.com/office/drawing/2018/hyperlinkcolor" val="tx"/>
                    </a:ext>
                  </a:extLst>
                </a:hlinkClick>
              </a:rPr>
              <a:t>https://data.seattle.gov/</a:t>
            </a:r>
            <a:r>
              <a:rPr lang="en-US" sz="1200" u="sng" dirty="0">
                <a:effectLst/>
                <a:latin typeface="Calibri" panose="020F0502020204030204" pitchFamily="34" charset="0"/>
                <a:ea typeface="Times New Roman" panose="02020603050405020304" pitchFamily="18" charset="0"/>
                <a:cs typeface="Calibri" panose="020F0502020204030204" pitchFamily="34" charset="0"/>
              </a:rPr>
              <a:t> </a:t>
            </a:r>
            <a:endParaRPr lang="en-GB" sz="12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6" name="TextBox 15">
            <a:extLst>
              <a:ext uri="{FF2B5EF4-FFF2-40B4-BE49-F238E27FC236}">
                <a16:creationId xmlns:a16="http://schemas.microsoft.com/office/drawing/2014/main" id="{0744B976-DE1F-4D3D-9EC9-2156ACCE1BDF}"/>
              </a:ext>
            </a:extLst>
          </p:cNvPr>
          <p:cNvSpPr txBox="1"/>
          <p:nvPr/>
        </p:nvSpPr>
        <p:spPr>
          <a:xfrm>
            <a:off x="8069262" y="2301892"/>
            <a:ext cx="3676650" cy="276999"/>
          </a:xfrm>
          <a:prstGeom prst="rect">
            <a:avLst/>
          </a:prstGeom>
          <a:noFill/>
        </p:spPr>
        <p:txBody>
          <a:bodyPr wrap="square" rtlCol="0">
            <a:spAutoFit/>
          </a:bodyPr>
          <a:lstStyle/>
          <a:p>
            <a:r>
              <a:rPr lang="en-US" sz="1200" u="sng" dirty="0">
                <a:effectLst/>
                <a:latin typeface="Calibri" panose="020F0502020204030204" pitchFamily="34" charset="0"/>
                <a:ea typeface="MS Mincho" panose="02020609040205080304" pitchFamily="49" charset="-128"/>
                <a:cs typeface="Calibri" panose="020F0502020204030204" pitchFamily="34" charset="0"/>
                <a:hlinkClick r:id="rId6">
                  <a:extLst>
                    <a:ext uri="{A12FA001-AC4F-418D-AE19-62706E023703}">
                      <ahyp:hlinkClr xmlns:ahyp="http://schemas.microsoft.com/office/drawing/2018/hyperlinkcolor" val="tx"/>
                    </a:ext>
                  </a:extLst>
                </a:hlinkClick>
              </a:rPr>
              <a:t>https://</a:t>
            </a:r>
            <a:r>
              <a:rPr lang="en-US" sz="1200" u="sng" dirty="0">
                <a:effectLst/>
                <a:latin typeface="Calibri" panose="020F0502020204030204" pitchFamily="34" charset="0"/>
                <a:ea typeface="MS Mincho" panose="02020609040205080304" pitchFamily="49" charset="-128"/>
                <a:cs typeface="Calibri" panose="020F0502020204030204" pitchFamily="34" charset="0"/>
              </a:rPr>
              <a:t>foursquare.com</a:t>
            </a:r>
            <a:endParaRPr lang="en-GB" sz="12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67459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107A-9513-44CF-8D35-16B4D53B533C}"/>
              </a:ext>
            </a:extLst>
          </p:cNvPr>
          <p:cNvSpPr>
            <a:spLocks noGrp="1"/>
          </p:cNvSpPr>
          <p:nvPr>
            <p:ph type="title"/>
          </p:nvPr>
        </p:nvSpPr>
        <p:spPr/>
        <p:txBody>
          <a:bodyPr/>
          <a:lstStyle/>
          <a:p>
            <a:r>
              <a:rPr lang="en-US" dirty="0"/>
              <a:t>Initial Analysis</a:t>
            </a:r>
            <a:endParaRPr lang="en-GB" dirty="0"/>
          </a:p>
        </p:txBody>
      </p:sp>
      <p:sp>
        <p:nvSpPr>
          <p:cNvPr id="3" name="Content Placeholder 2">
            <a:extLst>
              <a:ext uri="{FF2B5EF4-FFF2-40B4-BE49-F238E27FC236}">
                <a16:creationId xmlns:a16="http://schemas.microsoft.com/office/drawing/2014/main" id="{97A326B3-6FCB-4ACA-A7F2-06F48E033C6D}"/>
              </a:ext>
            </a:extLst>
          </p:cNvPr>
          <p:cNvSpPr>
            <a:spLocks noGrp="1"/>
          </p:cNvSpPr>
          <p:nvPr>
            <p:ph idx="1"/>
          </p:nvPr>
        </p:nvSpPr>
        <p:spPr>
          <a:xfrm>
            <a:off x="1066799" y="2103120"/>
            <a:ext cx="3523461" cy="3849624"/>
          </a:xfrm>
        </p:spPr>
        <p:txBody>
          <a:bodyPr>
            <a:normAutofit fontScale="92500" lnSpcReduction="20000"/>
          </a:bodyPr>
          <a:lstStyle/>
          <a:p>
            <a:r>
              <a:rPr lang="en-US" dirty="0"/>
              <a:t>Initial analysis focused on plotting data characteristics</a:t>
            </a:r>
          </a:p>
          <a:p>
            <a:endParaRPr lang="en-US" dirty="0"/>
          </a:p>
          <a:p>
            <a:r>
              <a:rPr lang="en-US" dirty="0"/>
              <a:t>By looking at these characteristics we were able to see what parts of the data are useful, are what are not.</a:t>
            </a:r>
          </a:p>
          <a:p>
            <a:endParaRPr lang="en-US" dirty="0"/>
          </a:p>
          <a:p>
            <a:r>
              <a:rPr lang="en-US" dirty="0"/>
              <a:t>The top right top plot shows there was not enough data to find relationships of pet populations over time.</a:t>
            </a:r>
          </a:p>
          <a:p>
            <a:endParaRPr lang="en-US" dirty="0"/>
          </a:p>
          <a:p>
            <a:r>
              <a:rPr lang="en-US" dirty="0"/>
              <a:t>The bottom plot was useful in choosing our favorite venues.</a:t>
            </a:r>
          </a:p>
          <a:p>
            <a:endParaRPr lang="en-US" dirty="0"/>
          </a:p>
          <a:p>
            <a:endParaRPr lang="en-US" dirty="0"/>
          </a:p>
          <a:p>
            <a:endParaRPr lang="en-US" dirty="0"/>
          </a:p>
          <a:p>
            <a:endParaRPr lang="en-GB" dirty="0"/>
          </a:p>
        </p:txBody>
      </p:sp>
      <p:pic>
        <p:nvPicPr>
          <p:cNvPr id="4" name="Picture 3">
            <a:extLst>
              <a:ext uri="{FF2B5EF4-FFF2-40B4-BE49-F238E27FC236}">
                <a16:creationId xmlns:a16="http://schemas.microsoft.com/office/drawing/2014/main" id="{59A55F7A-2D3F-4068-B616-A471FC9FD1D3}"/>
              </a:ext>
            </a:extLst>
          </p:cNvPr>
          <p:cNvPicPr/>
          <p:nvPr/>
        </p:nvPicPr>
        <p:blipFill rotWithShape="1">
          <a:blip r:embed="rId2"/>
          <a:srcRect l="31860" t="18875" r="8654" b="13401"/>
          <a:stretch/>
        </p:blipFill>
        <p:spPr bwMode="auto">
          <a:xfrm>
            <a:off x="4733926" y="2825686"/>
            <a:ext cx="6859425" cy="360369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6404E88-6A1C-4DD9-80FB-08A2F0A846DC}"/>
              </a:ext>
            </a:extLst>
          </p:cNvPr>
          <p:cNvPicPr/>
          <p:nvPr/>
        </p:nvPicPr>
        <p:blipFill rotWithShape="1">
          <a:blip r:embed="rId3"/>
          <a:srcRect l="34350" t="31456" r="23026" b="20595"/>
          <a:stretch/>
        </p:blipFill>
        <p:spPr bwMode="auto">
          <a:xfrm>
            <a:off x="4733926" y="642594"/>
            <a:ext cx="3357880" cy="209416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4DCA756C-74A6-471C-9DD6-C0834158D210}"/>
              </a:ext>
            </a:extLst>
          </p:cNvPr>
          <p:cNvPicPr/>
          <p:nvPr/>
        </p:nvPicPr>
        <p:blipFill rotWithShape="1">
          <a:blip r:embed="rId4"/>
          <a:srcRect l="32021" t="26317" r="28206" b="19993"/>
          <a:stretch/>
        </p:blipFill>
        <p:spPr bwMode="auto">
          <a:xfrm>
            <a:off x="8235472" y="642594"/>
            <a:ext cx="3357879" cy="20941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52807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107A-9513-44CF-8D35-16B4D53B533C}"/>
              </a:ext>
            </a:extLst>
          </p:cNvPr>
          <p:cNvSpPr>
            <a:spLocks noGrp="1"/>
          </p:cNvSpPr>
          <p:nvPr>
            <p:ph type="title"/>
          </p:nvPr>
        </p:nvSpPr>
        <p:spPr/>
        <p:txBody>
          <a:bodyPr/>
          <a:lstStyle/>
          <a:p>
            <a:r>
              <a:rPr lang="en-US" dirty="0"/>
              <a:t>Results</a:t>
            </a:r>
            <a:endParaRPr lang="en-GB" dirty="0"/>
          </a:p>
        </p:txBody>
      </p:sp>
      <p:pic>
        <p:nvPicPr>
          <p:cNvPr id="4" name="Picture 3">
            <a:extLst>
              <a:ext uri="{FF2B5EF4-FFF2-40B4-BE49-F238E27FC236}">
                <a16:creationId xmlns:a16="http://schemas.microsoft.com/office/drawing/2014/main" id="{456F37C8-FF2D-4036-B434-65709B642134}"/>
              </a:ext>
            </a:extLst>
          </p:cNvPr>
          <p:cNvPicPr/>
          <p:nvPr/>
        </p:nvPicPr>
        <p:blipFill rotWithShape="1">
          <a:blip r:embed="rId2"/>
          <a:srcRect l="20900" t="25465" r="16560" b="7697"/>
          <a:stretch/>
        </p:blipFill>
        <p:spPr bwMode="auto">
          <a:xfrm>
            <a:off x="3248026" y="1257300"/>
            <a:ext cx="8381999" cy="4780597"/>
          </a:xfrm>
          <a:prstGeom prst="rect">
            <a:avLst/>
          </a:prstGeom>
          <a:ln>
            <a:noFill/>
          </a:ln>
          <a:extLst>
            <a:ext uri="{53640926-AAD7-44D8-BBD7-CCE9431645EC}">
              <a14:shadowObscured xmlns:a14="http://schemas.microsoft.com/office/drawing/2010/main"/>
            </a:ext>
          </a:extLst>
        </p:spPr>
      </p:pic>
      <p:sp>
        <p:nvSpPr>
          <p:cNvPr id="5" name="Content Placeholder 2">
            <a:extLst>
              <a:ext uri="{FF2B5EF4-FFF2-40B4-BE49-F238E27FC236}">
                <a16:creationId xmlns:a16="http://schemas.microsoft.com/office/drawing/2014/main" id="{37087252-C2AB-4332-83E2-BE6A2D712E3D}"/>
              </a:ext>
            </a:extLst>
          </p:cNvPr>
          <p:cNvSpPr>
            <a:spLocks noGrp="1"/>
          </p:cNvSpPr>
          <p:nvPr>
            <p:ph idx="1"/>
          </p:nvPr>
        </p:nvSpPr>
        <p:spPr>
          <a:xfrm>
            <a:off x="1066800" y="2103120"/>
            <a:ext cx="2181226" cy="3849624"/>
          </a:xfrm>
        </p:spPr>
        <p:txBody>
          <a:bodyPr>
            <a:normAutofit/>
          </a:bodyPr>
          <a:lstStyle/>
          <a:p>
            <a:r>
              <a:rPr lang="en-US" dirty="0"/>
              <a:t>The folium map helped us to visualize neighborhoods containing the highest number of parks, breweries and sushi restaurants.</a:t>
            </a:r>
          </a:p>
          <a:p>
            <a:endParaRPr lang="en-US" dirty="0"/>
          </a:p>
          <a:p>
            <a:endParaRPr lang="en-US" dirty="0"/>
          </a:p>
          <a:p>
            <a:endParaRPr lang="en-US" dirty="0"/>
          </a:p>
          <a:p>
            <a:endParaRPr lang="en-GB" dirty="0"/>
          </a:p>
        </p:txBody>
      </p:sp>
    </p:spTree>
    <p:extLst>
      <p:ext uri="{BB962C8B-B14F-4D97-AF65-F5344CB8AC3E}">
        <p14:creationId xmlns:p14="http://schemas.microsoft.com/office/powerpoint/2010/main" val="306989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107A-9513-44CF-8D35-16B4D53B533C}"/>
              </a:ext>
            </a:extLst>
          </p:cNvPr>
          <p:cNvSpPr>
            <a:spLocks noGrp="1"/>
          </p:cNvSpPr>
          <p:nvPr>
            <p:ph type="title"/>
          </p:nvPr>
        </p:nvSpPr>
        <p:spPr/>
        <p:txBody>
          <a:bodyPr/>
          <a:lstStyle/>
          <a:p>
            <a:r>
              <a:rPr lang="en-US" dirty="0"/>
              <a:t>Results</a:t>
            </a:r>
            <a:endParaRPr lang="en-GB" dirty="0"/>
          </a:p>
        </p:txBody>
      </p:sp>
      <p:sp>
        <p:nvSpPr>
          <p:cNvPr id="5" name="Content Placeholder 2">
            <a:extLst>
              <a:ext uri="{FF2B5EF4-FFF2-40B4-BE49-F238E27FC236}">
                <a16:creationId xmlns:a16="http://schemas.microsoft.com/office/drawing/2014/main" id="{37087252-C2AB-4332-83E2-BE6A2D712E3D}"/>
              </a:ext>
            </a:extLst>
          </p:cNvPr>
          <p:cNvSpPr>
            <a:spLocks noGrp="1"/>
          </p:cNvSpPr>
          <p:nvPr>
            <p:ph idx="1"/>
          </p:nvPr>
        </p:nvSpPr>
        <p:spPr>
          <a:xfrm>
            <a:off x="1066800" y="2103120"/>
            <a:ext cx="2181226" cy="3849624"/>
          </a:xfrm>
        </p:spPr>
        <p:txBody>
          <a:bodyPr>
            <a:normAutofit/>
          </a:bodyPr>
          <a:lstStyle/>
          <a:p>
            <a:r>
              <a:rPr lang="en-US" dirty="0"/>
              <a:t>Normalizing pet population data alongside the venue data gave us insight into the best neighborhood for my family and business proposal.</a:t>
            </a:r>
          </a:p>
          <a:p>
            <a:endParaRPr lang="en-US" dirty="0"/>
          </a:p>
          <a:p>
            <a:endParaRPr lang="en-US" dirty="0"/>
          </a:p>
          <a:p>
            <a:endParaRPr lang="en-US" dirty="0"/>
          </a:p>
          <a:p>
            <a:endParaRPr lang="en-GB" dirty="0"/>
          </a:p>
        </p:txBody>
      </p:sp>
      <p:pic>
        <p:nvPicPr>
          <p:cNvPr id="6" name="Picture 5">
            <a:extLst>
              <a:ext uri="{FF2B5EF4-FFF2-40B4-BE49-F238E27FC236}">
                <a16:creationId xmlns:a16="http://schemas.microsoft.com/office/drawing/2014/main" id="{365A18B0-1945-4257-AD7F-0FD079E77F97}"/>
              </a:ext>
            </a:extLst>
          </p:cNvPr>
          <p:cNvPicPr/>
          <p:nvPr/>
        </p:nvPicPr>
        <p:blipFill rotWithShape="1">
          <a:blip r:embed="rId2"/>
          <a:srcRect l="33710" t="24267" r="17732" b="15801"/>
          <a:stretch/>
        </p:blipFill>
        <p:spPr bwMode="auto">
          <a:xfrm>
            <a:off x="3829050" y="737234"/>
            <a:ext cx="7806690" cy="56445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08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107A-9513-44CF-8D35-16B4D53B533C}"/>
              </a:ext>
            </a:extLst>
          </p:cNvPr>
          <p:cNvSpPr>
            <a:spLocks noGrp="1"/>
          </p:cNvSpPr>
          <p:nvPr>
            <p:ph type="title"/>
          </p:nvPr>
        </p:nvSpPr>
        <p:spPr/>
        <p:txBody>
          <a:bodyPr/>
          <a:lstStyle/>
          <a:p>
            <a:r>
              <a:rPr lang="en-US" dirty="0"/>
              <a:t>Conclusion</a:t>
            </a:r>
            <a:endParaRPr lang="en-GB" dirty="0"/>
          </a:p>
        </p:txBody>
      </p:sp>
      <p:sp>
        <p:nvSpPr>
          <p:cNvPr id="4" name="Content Placeholder 2">
            <a:extLst>
              <a:ext uri="{FF2B5EF4-FFF2-40B4-BE49-F238E27FC236}">
                <a16:creationId xmlns:a16="http://schemas.microsoft.com/office/drawing/2014/main" id="{2E1A9602-3CF6-461F-9DC5-618B12DADF4A}"/>
              </a:ext>
            </a:extLst>
          </p:cNvPr>
          <p:cNvSpPr>
            <a:spLocks noGrp="1"/>
          </p:cNvSpPr>
          <p:nvPr>
            <p:ph idx="1"/>
          </p:nvPr>
        </p:nvSpPr>
        <p:spPr>
          <a:xfrm>
            <a:off x="1066800" y="2103120"/>
            <a:ext cx="9734550" cy="3849624"/>
          </a:xfrm>
        </p:spPr>
        <p:txBody>
          <a:bodyPr>
            <a:normAutofit/>
          </a:bodyPr>
          <a:lstStyle/>
          <a:p>
            <a:r>
              <a:rPr lang="en-US" dirty="0"/>
              <a:t>We did found some neighborhoods in Seattle with both our favorite destinations and a good puppy population:</a:t>
            </a:r>
          </a:p>
          <a:p>
            <a:endParaRPr lang="en-GB" dirty="0"/>
          </a:p>
          <a:p>
            <a:r>
              <a:rPr lang="en-US" dirty="0"/>
              <a:t>Greenwood was our winner, with West Seattle and Magnolia also of interest.</a:t>
            </a:r>
          </a:p>
          <a:p>
            <a:endParaRPr lang="en-US" dirty="0"/>
          </a:p>
          <a:p>
            <a:r>
              <a:rPr lang="en-US" dirty="0"/>
              <a:t>Always note that, although this analysis gives insight into the issue concerned, since our data are collected online from multiple sources, we should always be critical about the confidence of the result and only take them as a reference.</a:t>
            </a:r>
            <a:endParaRPr lang="en-GB" dirty="0"/>
          </a:p>
          <a:p>
            <a:endParaRPr lang="en-GB" dirty="0"/>
          </a:p>
          <a:p>
            <a:endParaRPr lang="en-US" dirty="0"/>
          </a:p>
          <a:p>
            <a:endParaRPr lang="en-US" dirty="0"/>
          </a:p>
          <a:p>
            <a:endParaRPr lang="en-US" dirty="0"/>
          </a:p>
          <a:p>
            <a:endParaRPr lang="en-GB" dirty="0"/>
          </a:p>
        </p:txBody>
      </p:sp>
    </p:spTree>
    <p:extLst>
      <p:ext uri="{BB962C8B-B14F-4D97-AF65-F5344CB8AC3E}">
        <p14:creationId xmlns:p14="http://schemas.microsoft.com/office/powerpoint/2010/main" val="1132090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{A392D785-5371-4C64-867E-D21C0770F7A0}tf78438558_win32</Template>
  <TotalTime>30</TotalTime>
  <Words>433</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Garamond</vt:lpstr>
      <vt:lpstr>SavonVTI</vt:lpstr>
      <vt:lpstr>IBM Capstone seattle neighborhoods</vt:lpstr>
      <vt:lpstr>Presentation Outline</vt:lpstr>
      <vt:lpstr>Introduction</vt:lpstr>
      <vt:lpstr>Methods</vt:lpstr>
      <vt:lpstr>Data</vt:lpstr>
      <vt:lpstr>Initial Analysis</vt:lpstr>
      <vt:lpstr>Results</vt:lpstr>
      <vt:lpstr>Results</vt:lpstr>
      <vt:lpstr>Conclusion</vt:lpstr>
      <vt:lpstr>IBM Capstone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seattle neighborhoods</dc:title>
  <dc:creator>Helena Lewczynska</dc:creator>
  <cp:lastModifiedBy>Helena Lewczynska</cp:lastModifiedBy>
  <cp:revision>5</cp:revision>
  <dcterms:created xsi:type="dcterms:W3CDTF">2021-06-01T11:44:32Z</dcterms:created>
  <dcterms:modified xsi:type="dcterms:W3CDTF">2021-06-01T12:15:27Z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