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324" r:id="rId3"/>
    <p:sldId id="266" r:id="rId4"/>
    <p:sldId id="267" r:id="rId5"/>
    <p:sldId id="268" r:id="rId6"/>
    <p:sldId id="330" r:id="rId7"/>
    <p:sldId id="358" r:id="rId8"/>
    <p:sldId id="354" r:id="rId9"/>
    <p:sldId id="359" r:id="rId10"/>
    <p:sldId id="355" r:id="rId11"/>
    <p:sldId id="331" r:id="rId12"/>
    <p:sldId id="332" r:id="rId13"/>
    <p:sldId id="356" r:id="rId14"/>
    <p:sldId id="357" r:id="rId15"/>
    <p:sldId id="385" r:id="rId16"/>
    <p:sldId id="370" r:id="rId17"/>
    <p:sldId id="336" r:id="rId18"/>
    <p:sldId id="337" r:id="rId19"/>
    <p:sldId id="371" r:id="rId20"/>
    <p:sldId id="338" r:id="rId21"/>
    <p:sldId id="363" r:id="rId22"/>
    <p:sldId id="339" r:id="rId23"/>
    <p:sldId id="364" r:id="rId24"/>
    <p:sldId id="365" r:id="rId25"/>
    <p:sldId id="366" r:id="rId26"/>
    <p:sldId id="367" r:id="rId27"/>
    <p:sldId id="368" r:id="rId28"/>
    <p:sldId id="386" r:id="rId29"/>
    <p:sldId id="372" r:id="rId30"/>
    <p:sldId id="373" r:id="rId31"/>
    <p:sldId id="374" r:id="rId32"/>
    <p:sldId id="375" r:id="rId33"/>
    <p:sldId id="376" r:id="rId34"/>
    <p:sldId id="377" r:id="rId35"/>
    <p:sldId id="378" r:id="rId36"/>
    <p:sldId id="379" r:id="rId37"/>
    <p:sldId id="380" r:id="rId38"/>
    <p:sldId id="381" r:id="rId39"/>
    <p:sldId id="383" r:id="rId40"/>
    <p:sldId id="384" r:id="rId41"/>
    <p:sldId id="259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392B"/>
    <a:srgbClr val="B83729"/>
    <a:srgbClr val="64396B"/>
    <a:srgbClr val="4B2A50"/>
    <a:srgbClr val="2B3E4F"/>
    <a:srgbClr val="2980B9"/>
    <a:srgbClr val="F39C12"/>
    <a:srgbClr val="FFFF99"/>
    <a:srgbClr val="FFFFCC"/>
    <a:srgbClr val="F1C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24" autoAdjust="0"/>
    <p:restoredTop sz="96391" autoAdjust="0"/>
  </p:normalViewPr>
  <p:slideViewPr>
    <p:cSldViewPr>
      <p:cViewPr varScale="1">
        <p:scale>
          <a:sx n="85" d="100"/>
          <a:sy n="85" d="100"/>
        </p:scale>
        <p:origin x="81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28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DD60-50E2-4D32-B722-F7F57C6917F7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34C03-E896-4418-8DFA-79B6EA038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996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0895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19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4613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8920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1620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0236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692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1703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0130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9629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378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1447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7396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624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5801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9323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5828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636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9061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3675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392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621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0462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599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175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096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801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013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061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903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4_JDBC&#21508;&#20010;&#31867;&#35814;&#35299;_DriverManager_&#27880;&#20876;&#39537;&#21160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5_JDBC&#21508;&#20010;&#31867;&#35814;&#35299;_DriverManager_&#33719;&#21462;&#25968;&#25454;&#24211;&#36830;&#25509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6_JDBC&#21508;&#20010;&#31867;&#35814;&#35299;_Connection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7_JDBC&#21508;&#20010;&#31867;&#35814;&#35299;_Statement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8_JDBC&#32451;&#20064;_insert&#35821;&#21477;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9_JDBC&#32451;&#20064;_update&#35821;&#21477;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0_JDBC&#32451;&#20064;_update&#12289;DDL&#35821;&#21477;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1_JDBC&#21508;&#20010;&#31867;&#35814;&#35299;_ResultSet_&#22522;&#26412;&#20351;&#29992;.av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2_JDBC&#21508;&#20010;&#31867;&#35814;&#35299;_ResultSet_&#36941;&#21382;&#32467;&#26524;&#38598;.avi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3_JDBC&#32451;&#20064;_select&#35821;&#21477;.av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4_JDBC&#24037;&#20855;&#31867;.avi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5_JDBC&#32451;&#20064;_&#30331;&#24405;&#26696;&#20363;.avi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6_JDBC&#21508;&#20010;&#31867;&#35814;&#35299;_PreparedStatement.avi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7_JDBC&#31649;&#29702;&#20107;&#21153;_&#27010;&#36848;.avi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8_JDBC&#31649;&#29702;&#20107;&#21153;_&#23454;&#29616;.avi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1_&#20170;&#26085;&#20869;&#23481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2_JDBC_&#27010;&#24565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3_JDBC_&#24555;&#36895;&#20837;&#38376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660688"/>
            <a:ext cx="9144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Day05_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9250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学习目标：了解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注册驱动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掌握程度：了解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43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JDBC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各个类详解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DriverManager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注册驱动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1" name="椭圆 3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196184" y="1800000"/>
            <a:ext cx="563502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JDBC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各个类详解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DriverManager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获取数据库连接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JDBC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各个类详解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_Connection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JDBC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各个类详解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_Statement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2.4JDBC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196184" y="1800000"/>
            <a:ext cx="6408712" cy="165618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115616" y="2852936"/>
            <a:ext cx="455940" cy="720079"/>
            <a:chOff x="938165" y="3776025"/>
            <a:chExt cx="262688" cy="41487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9" name="圆角矩形 38"/>
            <p:cNvSpPr/>
            <p:nvPr/>
          </p:nvSpPr>
          <p:spPr>
            <a:xfrm>
              <a:off x="941470" y="3776143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 rot="5400000">
              <a:off x="1033781" y="3864309"/>
              <a:ext cx="255356" cy="7878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938168" y="3949409"/>
              <a:ext cx="262685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 rot="5400000">
              <a:off x="858226" y="4029348"/>
              <a:ext cx="237062" cy="771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938166" y="4108925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46647" y="1330095"/>
            <a:ext cx="185809" cy="422295"/>
            <a:chOff x="2339752" y="1412776"/>
            <a:chExt cx="792088" cy="1800200"/>
          </a:xfrm>
          <a:solidFill>
            <a:schemeClr val="bg1"/>
          </a:solidFill>
        </p:grpSpPr>
        <p:sp>
          <p:nvSpPr>
            <p:cNvPr id="45" name="圆角矩形 44"/>
            <p:cNvSpPr/>
            <p:nvPr/>
          </p:nvSpPr>
          <p:spPr>
            <a:xfrm>
              <a:off x="2339752" y="1412776"/>
              <a:ext cx="792088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圆角矩形 45"/>
            <p:cNvSpPr/>
            <p:nvPr/>
          </p:nvSpPr>
          <p:spPr>
            <a:xfrm rot="5400000">
              <a:off x="2051720" y="2132856"/>
              <a:ext cx="1800200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540000" y="1800000"/>
            <a:ext cx="1656184" cy="165618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02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学习目标：知道解驱动获取数据库连接方式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掌握程度：记忆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各个类详解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DriverManager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获取数据库连接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1560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学习目标：能够描述出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Connection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连接数据库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掌握程度：记忆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43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各个类详解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_Connection</a:t>
            </a: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学习目标：能够描述出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statement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的作用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掌握程度：记忆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57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各个类详解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_Statement</a:t>
            </a: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学习目标：能够完成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228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2.4JDBC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1" y="2503385"/>
            <a:ext cx="532859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JDBC_insert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>
          <a:xfrm>
            <a:off x="2196184" y="1832839"/>
            <a:ext cx="48960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JDBC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_update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JDBC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update_DDL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JDBC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各个类详解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ResultSet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基本使用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JDBC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各个类详解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ResultSet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遍历结果集</a:t>
            </a:r>
          </a:p>
        </p:txBody>
      </p:sp>
      <p:sp>
        <p:nvSpPr>
          <p:cNvPr id="32" name="矩形 31"/>
          <p:cNvSpPr/>
          <p:nvPr/>
        </p:nvSpPr>
        <p:spPr>
          <a:xfrm>
            <a:off x="2195288" y="1800000"/>
            <a:ext cx="6408712" cy="165618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106687" y="1762143"/>
            <a:ext cx="185809" cy="422295"/>
            <a:chOff x="2339752" y="1412776"/>
            <a:chExt cx="792088" cy="1800200"/>
          </a:xfrm>
          <a:solidFill>
            <a:schemeClr val="bg1"/>
          </a:solidFill>
        </p:grpSpPr>
        <p:sp>
          <p:nvSpPr>
            <p:cNvPr id="53" name="圆角矩形 52"/>
            <p:cNvSpPr/>
            <p:nvPr/>
          </p:nvSpPr>
          <p:spPr>
            <a:xfrm>
              <a:off x="2339752" y="1412776"/>
              <a:ext cx="792088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圆角矩形 53"/>
            <p:cNvSpPr/>
            <p:nvPr/>
          </p:nvSpPr>
          <p:spPr>
            <a:xfrm rot="5400000">
              <a:off x="2051720" y="2132856"/>
              <a:ext cx="1800200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4" name="矩形 63"/>
          <p:cNvSpPr/>
          <p:nvPr/>
        </p:nvSpPr>
        <p:spPr>
          <a:xfrm>
            <a:off x="540000" y="1800000"/>
            <a:ext cx="1656184" cy="165618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03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66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学习目标：能够完成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_update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931" y="3664807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_update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1" y="2503385"/>
            <a:ext cx="532859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 _update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Box 128"/>
          <p:cNvSpPr txBox="1"/>
          <p:nvPr/>
        </p:nvSpPr>
        <p:spPr>
          <a:xfrm>
            <a:off x="611560" y="1628800"/>
            <a:ext cx="7848872" cy="1283032"/>
          </a:xfrm>
          <a:prstGeom prst="rect">
            <a:avLst/>
          </a:prstGeom>
          <a:noFill/>
          <a:ln>
            <a:noFill/>
          </a:ln>
        </p:spPr>
        <p:txBody>
          <a:bodyPr wrap="squar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理解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JDBC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相关概念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掌握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JDBC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连接数据库基本步骤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掌握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JDBC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CRUD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操作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能够完成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JDBC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的事务操作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3" name="TextBox 128"/>
          <p:cNvSpPr txBox="1"/>
          <p:nvPr/>
        </p:nvSpPr>
        <p:spPr>
          <a:xfrm>
            <a:off x="2262651" y="4864989"/>
            <a:ext cx="450103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学习目标：能够完成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JDBC_update_DDL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43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update_DDL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467544" y="3717032"/>
            <a:ext cx="3812060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154" y="3632279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update_DDL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71793" y="2579555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JDBC_update_DDL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028585" y="4365104"/>
            <a:ext cx="6120680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37" name="组合 36"/>
          <p:cNvGrpSpPr/>
          <p:nvPr/>
        </p:nvGrpSpPr>
        <p:grpSpPr>
          <a:xfrm>
            <a:off x="539552" y="2520000"/>
            <a:ext cx="2232248" cy="1872208"/>
            <a:chOff x="827584" y="2564904"/>
            <a:chExt cx="2232248" cy="2016224"/>
          </a:xfrm>
        </p:grpSpPr>
        <p:sp>
          <p:nvSpPr>
            <p:cNvPr id="38" name="圆角矩形 37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内容占位符 2"/>
            <p:cNvSpPr txBox="1"/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AutoShape 104"/>
              <p:cNvSpPr/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097666" y="1728608"/>
            <a:ext cx="64447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学习目标：理解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ResultSet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的基本使用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39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各个类详解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ResultSet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基本使用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19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各个类详解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ResultSet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基本使用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1" y="2503385"/>
            <a:ext cx="532859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ResultSet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的基本使用</a:t>
            </a: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109995" y="1840047"/>
            <a:ext cx="64447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学习目标：能够完成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ResultSet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遍历结果集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各个类详解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ResultSet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遍历结果集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108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各个类详解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ResultSet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遍历结果集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0" y="2520000"/>
            <a:ext cx="544649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JDBC_ResultSet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遍历结果集</a:t>
            </a: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196183" y="1800000"/>
            <a:ext cx="56350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JDBC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_select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</p:txBody>
      </p:sp>
      <p:sp>
        <p:nvSpPr>
          <p:cNvPr id="100" name="矩形 99"/>
          <p:cNvSpPr/>
          <p:nvPr/>
        </p:nvSpPr>
        <p:spPr>
          <a:xfrm>
            <a:off x="2196184" y="1800000"/>
            <a:ext cx="6408712" cy="165618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115616" y="2852936"/>
            <a:ext cx="455940" cy="720079"/>
            <a:chOff x="938165" y="3776025"/>
            <a:chExt cx="262688" cy="41487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9" name="圆角矩形 38"/>
            <p:cNvSpPr/>
            <p:nvPr/>
          </p:nvSpPr>
          <p:spPr>
            <a:xfrm>
              <a:off x="941470" y="3776143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 rot="5400000">
              <a:off x="1033781" y="3864309"/>
              <a:ext cx="255356" cy="7878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938168" y="3949409"/>
              <a:ext cx="262685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 rot="5400000">
              <a:off x="858226" y="4029348"/>
              <a:ext cx="237062" cy="771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938166" y="4108925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46647" y="1330095"/>
            <a:ext cx="185809" cy="422295"/>
            <a:chOff x="2339752" y="1412776"/>
            <a:chExt cx="792088" cy="1800200"/>
          </a:xfrm>
          <a:solidFill>
            <a:schemeClr val="bg1"/>
          </a:solidFill>
        </p:grpSpPr>
        <p:sp>
          <p:nvSpPr>
            <p:cNvPr id="45" name="圆角矩形 44"/>
            <p:cNvSpPr/>
            <p:nvPr/>
          </p:nvSpPr>
          <p:spPr>
            <a:xfrm>
              <a:off x="2339752" y="1412776"/>
              <a:ext cx="792088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圆角矩形 45"/>
            <p:cNvSpPr/>
            <p:nvPr/>
          </p:nvSpPr>
          <p:spPr>
            <a:xfrm rot="5400000">
              <a:off x="2051720" y="2132856"/>
              <a:ext cx="1800200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540000" y="1800000"/>
            <a:ext cx="1656184" cy="165618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04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学习目标：能够完成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jdbc_select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语句操作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_select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1560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_select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0" y="2520000"/>
            <a:ext cx="54464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为什么要重写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toString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方法？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31137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_select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0" y="2520000"/>
            <a:ext cx="544649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(20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_select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28"/>
          <p:cNvSpPr txBox="1"/>
          <p:nvPr/>
        </p:nvSpPr>
        <p:spPr>
          <a:xfrm>
            <a:off x="611560" y="1628800"/>
            <a:ext cx="3598401" cy="1898586"/>
          </a:xfrm>
          <a:prstGeom prst="rect">
            <a:avLst/>
          </a:prstGeom>
          <a:noFill/>
          <a:ln>
            <a:noFill/>
          </a:ln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JDBC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相关概念（重要）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JDBC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CRUD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操作（重要）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JDBC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管理事务（重要）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196183" y="1800000"/>
            <a:ext cx="56350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JDBC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工具类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JDBC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登录案例</a:t>
            </a:r>
          </a:p>
        </p:txBody>
      </p:sp>
      <p:sp>
        <p:nvSpPr>
          <p:cNvPr id="100" name="矩形 99"/>
          <p:cNvSpPr/>
          <p:nvPr/>
        </p:nvSpPr>
        <p:spPr>
          <a:xfrm>
            <a:off x="2196184" y="1800000"/>
            <a:ext cx="6408712" cy="165618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115616" y="2852936"/>
            <a:ext cx="455940" cy="720079"/>
            <a:chOff x="938165" y="3776025"/>
            <a:chExt cx="262688" cy="41487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9" name="圆角矩形 38"/>
            <p:cNvSpPr/>
            <p:nvPr/>
          </p:nvSpPr>
          <p:spPr>
            <a:xfrm>
              <a:off x="941470" y="3776143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 rot="5400000">
              <a:off x="1033781" y="3864309"/>
              <a:ext cx="255356" cy="7878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938168" y="3949409"/>
              <a:ext cx="262685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 rot="5400000">
              <a:off x="858226" y="4029348"/>
              <a:ext cx="237062" cy="771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938166" y="4108925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46647" y="1330095"/>
            <a:ext cx="185809" cy="422295"/>
            <a:chOff x="2339752" y="1412776"/>
            <a:chExt cx="792088" cy="1800200"/>
          </a:xfrm>
          <a:solidFill>
            <a:schemeClr val="bg1"/>
          </a:solidFill>
        </p:grpSpPr>
        <p:sp>
          <p:nvSpPr>
            <p:cNvPr id="45" name="圆角矩形 44"/>
            <p:cNvSpPr/>
            <p:nvPr/>
          </p:nvSpPr>
          <p:spPr>
            <a:xfrm>
              <a:off x="2339752" y="1412776"/>
              <a:ext cx="792088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圆角矩形 45"/>
            <p:cNvSpPr/>
            <p:nvPr/>
          </p:nvSpPr>
          <p:spPr>
            <a:xfrm rot="5400000">
              <a:off x="2051720" y="2132856"/>
              <a:ext cx="1800200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540000" y="1800000"/>
            <a:ext cx="1656184" cy="165618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05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学习目标：能够完成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工具类的编写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工具类</a:t>
            </a: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1560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工具类</a:t>
            </a: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0" y="2520000"/>
            <a:ext cx="544649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(15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编写代码实现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工具类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学习目标：能够完成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登录案例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登录案例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登录案例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0" y="2520000"/>
            <a:ext cx="544649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编写代码实现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JDBC_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登录案例</a:t>
            </a: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196183" y="1800000"/>
            <a:ext cx="563502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JDBC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各个类详解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PreparedStatement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JDBC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管理事务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JDBC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管理事务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</a:p>
        </p:txBody>
      </p:sp>
      <p:sp>
        <p:nvSpPr>
          <p:cNvPr id="100" name="矩形 99"/>
          <p:cNvSpPr/>
          <p:nvPr/>
        </p:nvSpPr>
        <p:spPr>
          <a:xfrm>
            <a:off x="2196184" y="1800000"/>
            <a:ext cx="6408712" cy="165618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115616" y="2852936"/>
            <a:ext cx="455940" cy="720079"/>
            <a:chOff x="938165" y="3776025"/>
            <a:chExt cx="262688" cy="41487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9" name="圆角矩形 38"/>
            <p:cNvSpPr/>
            <p:nvPr/>
          </p:nvSpPr>
          <p:spPr>
            <a:xfrm>
              <a:off x="941470" y="3776143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 rot="5400000">
              <a:off x="1033781" y="3864309"/>
              <a:ext cx="255356" cy="7878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938168" y="3949409"/>
              <a:ext cx="262685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 rot="5400000">
              <a:off x="858226" y="4029348"/>
              <a:ext cx="237062" cy="771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938166" y="4108925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46647" y="1330095"/>
            <a:ext cx="185809" cy="422295"/>
            <a:chOff x="2339752" y="1412776"/>
            <a:chExt cx="792088" cy="1800200"/>
          </a:xfrm>
          <a:solidFill>
            <a:schemeClr val="bg1"/>
          </a:solidFill>
        </p:grpSpPr>
        <p:sp>
          <p:nvSpPr>
            <p:cNvPr id="45" name="圆角矩形 44"/>
            <p:cNvSpPr/>
            <p:nvPr/>
          </p:nvSpPr>
          <p:spPr>
            <a:xfrm>
              <a:off x="2339752" y="1412776"/>
              <a:ext cx="792088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圆角矩形 45"/>
            <p:cNvSpPr/>
            <p:nvPr/>
          </p:nvSpPr>
          <p:spPr>
            <a:xfrm rot="5400000">
              <a:off x="2051720" y="2132856"/>
              <a:ext cx="1800200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540000" y="1800000"/>
            <a:ext cx="1656184" cy="165618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06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学习目标：能够描述出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PreparedStatement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的作用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各个类详解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PreparedStatement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1560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各个类详解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PreparedStatement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0" y="2520000"/>
            <a:ext cx="544649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编写代码实现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PreparedStatement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3234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学习目标：理解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的事务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掌握程度：知道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管理事务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3234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学习目标：能够完成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JDBC_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管理实务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管理事务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195552" y="1800000"/>
            <a:ext cx="5544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JDBC_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JDBC_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JDBC_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快速入门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JDBC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各个类详解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DriverManager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注册驱动</a:t>
            </a:r>
          </a:p>
        </p:txBody>
      </p:sp>
      <p:sp>
        <p:nvSpPr>
          <p:cNvPr id="100" name="矩形 99"/>
          <p:cNvSpPr/>
          <p:nvPr/>
        </p:nvSpPr>
        <p:spPr>
          <a:xfrm>
            <a:off x="2195552" y="1800000"/>
            <a:ext cx="6624920" cy="1656000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39552" y="1800000"/>
            <a:ext cx="1656000" cy="1656000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01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管理事务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0" y="2520000"/>
            <a:ext cx="544649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编写代码实现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管理事务</a:t>
            </a: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今日内容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9" y="187582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学习目标：清楚知道主要内容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掌握程度：知道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381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学习目标：能够清晰的描述出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的概念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掌握程度：记忆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43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JDBC_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31" name="椭圆 30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>
            <a:spLocks noChangeAspect="1"/>
          </p:cNvSpPr>
          <p:nvPr/>
        </p:nvSpPr>
        <p:spPr>
          <a:xfrm>
            <a:off x="2923867" y="2514673"/>
            <a:ext cx="5383656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28" name="椭圆 27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grpSp>
        <p:nvGrpSpPr>
          <p:cNvPr id="29" name="组合 28"/>
          <p:cNvGrpSpPr>
            <a:grpSpLocks noChangeAspect="1"/>
          </p:cNvGrpSpPr>
          <p:nvPr/>
        </p:nvGrpSpPr>
        <p:grpSpPr>
          <a:xfrm>
            <a:off x="540000" y="2520000"/>
            <a:ext cx="2272123" cy="1913432"/>
            <a:chOff x="827584" y="2564904"/>
            <a:chExt cx="2232248" cy="2016224"/>
          </a:xfrm>
        </p:grpSpPr>
        <p:sp>
          <p:nvSpPr>
            <p:cNvPr id="30" name="圆角矩形 29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内容占位符 2"/>
            <p:cNvSpPr txBox="1"/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" name="AutoShape 104"/>
              <p:cNvSpPr/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学习目标：掌握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的基本步骤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49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快速入门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的步骤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1625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快速入门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23867" y="2525412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的操作步骤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0" name="椭圆 19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1" name="椭圆 2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24" name="组合 23"/>
          <p:cNvGrpSpPr>
            <a:grpSpLocks noChangeAspect="1"/>
          </p:cNvGrpSpPr>
          <p:nvPr/>
        </p:nvGrpSpPr>
        <p:grpSpPr>
          <a:xfrm>
            <a:off x="540000" y="2520000"/>
            <a:ext cx="2272123" cy="1913432"/>
            <a:chOff x="827584" y="2564904"/>
            <a:chExt cx="2232248" cy="2016224"/>
          </a:xfrm>
        </p:grpSpPr>
        <p:sp>
          <p:nvSpPr>
            <p:cNvPr id="25" name="圆角矩形 29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内容占位符 2"/>
            <p:cNvSpPr txBox="1"/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" name="AutoShape 104"/>
              <p:cNvSpPr/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1020</Words>
  <Application>Microsoft Office PowerPoint</Application>
  <PresentationFormat>全屏显示(4:3)</PresentationFormat>
  <Paragraphs>312</Paragraphs>
  <Slides>41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8" baseType="lpstr">
      <vt:lpstr>Lato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1.1 今日内容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Administrator</cp:lastModifiedBy>
  <cp:revision>1579</cp:revision>
  <dcterms:created xsi:type="dcterms:W3CDTF">2015-06-29T07:19:00Z</dcterms:created>
  <dcterms:modified xsi:type="dcterms:W3CDTF">2018-07-03T06:15:42Z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