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24" r:id="rId3"/>
    <p:sldId id="266" r:id="rId4"/>
    <p:sldId id="267" r:id="rId5"/>
    <p:sldId id="268" r:id="rId6"/>
    <p:sldId id="330" r:id="rId7"/>
    <p:sldId id="358" r:id="rId8"/>
    <p:sldId id="354" r:id="rId9"/>
    <p:sldId id="355" r:id="rId10"/>
    <p:sldId id="331" r:id="rId11"/>
    <p:sldId id="332" r:id="rId12"/>
    <p:sldId id="385" r:id="rId13"/>
    <p:sldId id="356" r:id="rId14"/>
    <p:sldId id="357" r:id="rId15"/>
    <p:sldId id="393" r:id="rId16"/>
    <p:sldId id="336" r:id="rId17"/>
    <p:sldId id="337" r:id="rId18"/>
    <p:sldId id="399" r:id="rId19"/>
    <p:sldId id="338" r:id="rId20"/>
    <p:sldId id="339" r:id="rId21"/>
    <p:sldId id="394" r:id="rId22"/>
    <p:sldId id="395" r:id="rId23"/>
    <p:sldId id="367" r:id="rId24"/>
    <p:sldId id="368" r:id="rId25"/>
    <p:sldId id="369" r:id="rId26"/>
    <p:sldId id="392" r:id="rId27"/>
    <p:sldId id="387" r:id="rId28"/>
    <p:sldId id="388" r:id="rId29"/>
    <p:sldId id="400" r:id="rId30"/>
    <p:sldId id="373" r:id="rId31"/>
    <p:sldId id="374" r:id="rId32"/>
    <p:sldId id="396" r:id="rId33"/>
    <p:sldId id="376" r:id="rId34"/>
    <p:sldId id="389" r:id="rId35"/>
    <p:sldId id="378" r:id="rId36"/>
    <p:sldId id="379" r:id="rId37"/>
    <p:sldId id="401" r:id="rId38"/>
    <p:sldId id="381" r:id="rId39"/>
    <p:sldId id="397" r:id="rId40"/>
    <p:sldId id="259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24" autoAdjust="0"/>
    <p:restoredTop sz="78769" autoAdjust="0"/>
  </p:normalViewPr>
  <p:slideViewPr>
    <p:cSldViewPr>
      <p:cViewPr varScale="1">
        <p:scale>
          <a:sx n="57" d="100"/>
          <a:sy n="57" d="100"/>
        </p:scale>
        <p:origin x="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概念：</a:t>
            </a:r>
            <a:r>
              <a:rPr lang="en-US" altLang="zh-CN" dirty="0"/>
              <a:t>Browser Object Model </a:t>
            </a:r>
            <a:r>
              <a:rPr lang="zh-CN" altLang="en-US" dirty="0"/>
              <a:t>浏览器对象模型 * 将浏览器的各个组成部分封装成对象。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 组成： </a:t>
            </a:r>
            <a:endParaRPr lang="en-US" altLang="zh-CN" dirty="0"/>
          </a:p>
          <a:p>
            <a:pPr marL="228600" indent="-228600">
              <a:buNone/>
            </a:pPr>
            <a:r>
              <a:rPr lang="en-US" altLang="zh-CN" dirty="0"/>
              <a:t>	 </a:t>
            </a:r>
            <a:r>
              <a:rPr lang="zh-CN" altLang="en-US" dirty="0"/>
              <a:t>* </a:t>
            </a:r>
            <a:r>
              <a:rPr lang="en-US" altLang="zh-CN" dirty="0"/>
              <a:t>Window</a:t>
            </a:r>
            <a:r>
              <a:rPr lang="zh-CN" altLang="en-US" dirty="0"/>
              <a:t>：窗口对象</a:t>
            </a:r>
            <a:endParaRPr lang="en-US" altLang="zh-CN" dirty="0"/>
          </a:p>
          <a:p>
            <a:pPr marL="228600" indent="-228600">
              <a:buNone/>
            </a:pPr>
            <a:r>
              <a:rPr lang="en-US" altLang="zh-CN" dirty="0"/>
              <a:t>	</a:t>
            </a:r>
            <a:r>
              <a:rPr lang="zh-CN" altLang="en-US" dirty="0"/>
              <a:t> * </a:t>
            </a:r>
            <a:r>
              <a:rPr lang="en-US" altLang="zh-CN" dirty="0"/>
              <a:t>Navigator</a:t>
            </a:r>
            <a:r>
              <a:rPr lang="zh-CN" altLang="en-US" dirty="0"/>
              <a:t>：浏览器对象</a:t>
            </a:r>
            <a:endParaRPr lang="en-US" altLang="zh-CN" dirty="0"/>
          </a:p>
          <a:p>
            <a:pPr marL="228600" indent="-228600">
              <a:buNone/>
            </a:pPr>
            <a:r>
              <a:rPr lang="en-US" altLang="zh-CN" dirty="0"/>
              <a:t>	</a:t>
            </a:r>
            <a:r>
              <a:rPr lang="zh-CN" altLang="en-US" dirty="0"/>
              <a:t> * </a:t>
            </a:r>
            <a:r>
              <a:rPr lang="en-US" altLang="zh-CN" dirty="0"/>
              <a:t>Screen</a:t>
            </a:r>
            <a:r>
              <a:rPr lang="zh-CN" altLang="en-US" dirty="0"/>
              <a:t>：显示器屏幕对象 </a:t>
            </a:r>
            <a:endParaRPr lang="en-US" altLang="zh-CN" dirty="0"/>
          </a:p>
          <a:p>
            <a:pPr marL="228600" indent="-228600">
              <a:buNone/>
            </a:pPr>
            <a:r>
              <a:rPr lang="en-US" altLang="zh-CN" dirty="0"/>
              <a:t>	 </a:t>
            </a:r>
            <a:r>
              <a:rPr lang="zh-CN" altLang="en-US" dirty="0"/>
              <a:t>* </a:t>
            </a:r>
            <a:r>
              <a:rPr lang="en-US" altLang="zh-CN" dirty="0"/>
              <a:t>History</a:t>
            </a:r>
            <a:r>
              <a:rPr lang="zh-CN" altLang="en-US" dirty="0"/>
              <a:t>：历史记录对象 </a:t>
            </a:r>
            <a:endParaRPr lang="en-US" altLang="zh-CN" dirty="0"/>
          </a:p>
          <a:p>
            <a:pPr marL="228600" indent="-228600">
              <a:buNone/>
            </a:pPr>
            <a:r>
              <a:rPr lang="en-US" altLang="zh-CN" dirty="0"/>
              <a:t>	 </a:t>
            </a:r>
            <a:r>
              <a:rPr lang="zh-CN" altLang="en-US" dirty="0"/>
              <a:t>* </a:t>
            </a:r>
            <a:r>
              <a:rPr lang="en-US" altLang="zh-CN" dirty="0"/>
              <a:t>Location</a:t>
            </a:r>
            <a:r>
              <a:rPr lang="zh-CN" altLang="en-US" dirty="0"/>
              <a:t>：地址栏对象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24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Document Object Model </a:t>
            </a:r>
            <a:r>
              <a:rPr lang="zh-CN" altLang="en-US" dirty="0"/>
              <a:t>文档对象模型 </a:t>
            </a:r>
            <a:endParaRPr lang="en-US" altLang="zh-CN" dirty="0"/>
          </a:p>
          <a:p>
            <a:r>
              <a:rPr lang="zh-CN" altLang="en-US" dirty="0"/>
              <a:t>* 将标记语言文档的各个组成部分，封装为对象。可以使用这些对象，对标记语言文档进行</a:t>
            </a:r>
            <a:r>
              <a:rPr lang="en-US" altLang="zh-CN" dirty="0"/>
              <a:t>CRUD</a:t>
            </a:r>
            <a:r>
              <a:rPr lang="zh-CN" altLang="en-US" dirty="0"/>
              <a:t>的动态操作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21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21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zh-CN" altLang="en-US" dirty="0"/>
              <a:t>方法： </a:t>
            </a:r>
            <a:r>
              <a:rPr lang="en-US" altLang="zh-CN" dirty="0"/>
              <a:t>1. removeAttribute()</a:t>
            </a:r>
            <a:r>
              <a:rPr lang="zh-CN" altLang="en-US" dirty="0"/>
              <a:t>：删除属性 </a:t>
            </a:r>
            <a:r>
              <a:rPr lang="en-US" altLang="zh-CN" dirty="0"/>
              <a:t>2. setAttribute()</a:t>
            </a:r>
            <a:r>
              <a:rPr lang="zh-CN" altLang="en-US" dirty="0"/>
              <a:t>：设置属性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527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 baseline="0" dirty="0"/>
              <a:t> </a:t>
            </a:r>
            <a:r>
              <a:rPr lang="zh-CN" altLang="en-US" dirty="0"/>
              <a:t>控制</a:t>
            </a:r>
            <a:r>
              <a:rPr lang="en-US" altLang="zh-CN" dirty="0"/>
              <a:t>html</a:t>
            </a:r>
            <a:r>
              <a:rPr lang="zh-CN" altLang="en-US" dirty="0"/>
              <a:t>文档的内容</a:t>
            </a:r>
            <a:endParaRPr lang="en-US" altLang="zh-CN" dirty="0"/>
          </a:p>
          <a:p>
            <a:pPr>
              <a:buFont typeface="Arial" charset="0"/>
              <a:buChar char="•"/>
            </a:pPr>
            <a:r>
              <a:rPr lang="zh-CN" altLang="en-US" dirty="0"/>
              <a:t> 获取页面标签</a:t>
            </a:r>
            <a:r>
              <a:rPr lang="en-US" altLang="zh-CN" dirty="0"/>
              <a:t>(</a:t>
            </a:r>
            <a:r>
              <a:rPr lang="zh-CN" altLang="en-US" dirty="0"/>
              <a:t>元素</a:t>
            </a:r>
            <a:r>
              <a:rPr lang="en-US" altLang="zh-CN" dirty="0"/>
              <a:t>)</a:t>
            </a:r>
            <a:r>
              <a:rPr lang="zh-CN" altLang="en-US" dirty="0"/>
              <a:t>对象：</a:t>
            </a:r>
            <a:r>
              <a:rPr lang="en-US" altLang="zh-CN" dirty="0"/>
              <a:t>Element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_BOM_&#27010;&#36848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_BOM_Window_&#24377;&#20986;&#26041;&#27861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_BOM_Window_&#25171;&#24320;&#20851;&#38381;&#26041;&#27861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_BOM_Window_&#23450;&#26102;&#22120;&#26041;&#27861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_&#26696;&#20363;2_&#36718;&#25773;&#22270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_BOM_Window_&#23646;&#24615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_BOM_Location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_&#26696;&#20363;3_&#33258;&#21160;&#36339;&#36716;&#39318;&#39029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_BOM_History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_DOM_&#27010;&#36848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_DOM_Document&#23545;&#35937;_&#33719;&#21462;Element&#26041;&#27861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_DOM_Document&#23545;&#35937;_&#21019;&#24314;DOM&#23545;&#35937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7_DOM_Element&#23545;&#35937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8_DOM_Node&#23545;&#35937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9_&#26696;&#20363;4_&#21160;&#24577;&#34920;&#26684;_&#28155;&#21152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0_&#26696;&#20363;4_&#21160;&#24577;&#34920;&#26684;_&#21024;&#38500;.av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1_HTMLDOM_innerHTML.avi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2_HTMLDOM_&#26679;&#24335;&#25511;&#21046;.avi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_&#20170;&#26085;&#20869;&#2348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_DOM&#31616;&#21333;&#23398;&#20064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_&#20107;&#20214;&#31616;&#21333;&#23398;&#20064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_&#26696;&#20363;1_&#30005;&#28783;&#24320;&#20851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97381"/>
            <a:ext cx="9144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Day10_javaScript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4" y="1800000"/>
            <a:ext cx="56350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BOM_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BOM_Window_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弹出方法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BOM_Window_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打开关闭方法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BOM_Window_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定时器方法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理解什么是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BOM</a:t>
            </a:r>
            <a:r>
              <a:rPr lang="zh-CN" altLang="en-US" dirty="0">
                <a:solidFill>
                  <a:schemeClr val="bg1"/>
                </a:solidFill>
              </a:rPr>
              <a:t>指的什么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BOM_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1793" y="257955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BOM?</a:t>
            </a:r>
          </a:p>
        </p:txBody>
      </p:sp>
      <p:sp>
        <p:nvSpPr>
          <p:cNvPr id="27" name="矩形 26"/>
          <p:cNvSpPr/>
          <p:nvPr/>
        </p:nvSpPr>
        <p:spPr>
          <a:xfrm>
            <a:off x="3028585" y="4365104"/>
            <a:ext cx="61206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39552" y="2520000"/>
            <a:ext cx="2232248" cy="1872208"/>
            <a:chOff x="827584" y="2564904"/>
            <a:chExt cx="2232248" cy="2016224"/>
          </a:xfrm>
        </p:grpSpPr>
        <p:sp>
          <p:nvSpPr>
            <p:cNvPr id="38" name="圆角矩形 37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0139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对象的弹出方法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BOM_Window_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弹出方法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知道窗口开关闭方法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BOM_Window_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打开关闭方法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2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掌握定时器方法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BOM_Window_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定时器方法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2196184" y="1832839"/>
            <a:ext cx="52436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轮播图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BOM_Window_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BOM_Location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自动跳转首页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96184" y="1806231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106687" y="1762143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53" name="圆角矩形 52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矩形 63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66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学习目标：完成轮播图代码的书写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轮播图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31" y="3664807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轮播图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练习轮播图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能够使用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Window_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BOM_Window_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54" y="3632279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28"/>
          <p:cNvSpPr txBox="1"/>
          <p:nvPr/>
        </p:nvSpPr>
        <p:spPr>
          <a:xfrm>
            <a:off x="611560" y="1628800"/>
            <a:ext cx="7848872" cy="2206362"/>
          </a:xfrm>
          <a:prstGeom prst="rect">
            <a:avLst/>
          </a:prstGeom>
          <a:noFill/>
          <a:ln>
            <a:noFill/>
          </a:ln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Bom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对象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Dom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对象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独立完成四个案例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262651" y="4864989"/>
            <a:ext cx="45010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097666" y="1728608"/>
            <a:ext cx="6444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location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对象的方法和属性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BOM_Location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19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2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097666" y="1728608"/>
            <a:ext cx="6444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 完成自动跳转代码的书写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自动跳转首页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19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自动跳转首页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练习自动跳转页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BOM_History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DOM_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DOM_Document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DOM_Document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history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对象的属性和方法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掌握程度：记忆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BOM_History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学习目标：能够描述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DOM_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DOM_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9820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掌握获取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DOM_Document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79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DOM_Document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练习获取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Elment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对象的方法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294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2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掌握创建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对象的方法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DOM_Document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7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8"/>
          <p:cNvSpPr txBox="1"/>
          <p:nvPr/>
        </p:nvSpPr>
        <p:spPr>
          <a:xfrm>
            <a:off x="611560" y="1628800"/>
            <a:ext cx="3064601" cy="1898586"/>
          </a:xfrm>
          <a:prstGeom prst="rect">
            <a:avLst/>
          </a:prstGeom>
          <a:noFill/>
          <a:ln>
            <a:noFill/>
          </a:ln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Bom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对象（重要）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Dom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对象（重点）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四个案例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(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重要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)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8322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DOM_Element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DOM_Node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动态表格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学习目标：使用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对象的方法和属性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DOM_Element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DOM_Element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对象的操作属性的方法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294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对象的方法和属性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DOM_Node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完成动态添加表格代码的书写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动态表格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73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动态表格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HTMLDOM_innerHTML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HTMLDOM_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样式控制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完成动态表格删除代码的书写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6"/>
            <a:ext cx="9144000" cy="80371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动态表格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动态表格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练习动态添加和删除表格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294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innerHTML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属性的使用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HTMLDOM_innerHTML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2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了解样式控制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掌握程度：记忆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HTMLDOM_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样式控制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5552" y="1800000"/>
            <a:ext cx="37629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今日内容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DOM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简单学习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事件简单学习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电灯开关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5552" y="1800000"/>
            <a:ext cx="6624920" cy="165600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9552" y="1800000"/>
            <a:ext cx="1656000" cy="16560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学习目标：今日内容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81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学习目标：能够知道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掌握程度：记忆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简单学习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表示什么对象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简单学习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2923867" y="2514673"/>
            <a:ext cx="538365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30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学习目标：了解什么是事件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事件简单学习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什么是事件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1625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9250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学习目标：完成电灯开关的代码书写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电灯开关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1141</Words>
  <Application>Microsoft Office PowerPoint</Application>
  <PresentationFormat>全屏显示(4:3)</PresentationFormat>
  <Paragraphs>328</Paragraphs>
  <Slides>40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主要内容概述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tanshuai</cp:lastModifiedBy>
  <cp:revision>1779</cp:revision>
  <dcterms:created xsi:type="dcterms:W3CDTF">2015-06-29T07:19:00Z</dcterms:created>
  <dcterms:modified xsi:type="dcterms:W3CDTF">2018-07-09T03:45:59Z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