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24" r:id="rId3"/>
    <p:sldId id="266" r:id="rId4"/>
    <p:sldId id="267" r:id="rId5"/>
    <p:sldId id="268" r:id="rId6"/>
    <p:sldId id="330" r:id="rId7"/>
    <p:sldId id="358" r:id="rId8"/>
    <p:sldId id="331" r:id="rId9"/>
    <p:sldId id="332" r:id="rId10"/>
    <p:sldId id="385" r:id="rId11"/>
    <p:sldId id="356" r:id="rId12"/>
    <p:sldId id="402" r:id="rId13"/>
    <p:sldId id="336" r:id="rId14"/>
    <p:sldId id="337" r:id="rId15"/>
    <p:sldId id="338" r:id="rId16"/>
    <p:sldId id="395" r:id="rId17"/>
    <p:sldId id="339" r:id="rId18"/>
    <p:sldId id="367" r:id="rId19"/>
    <p:sldId id="368" r:id="rId20"/>
    <p:sldId id="403" r:id="rId21"/>
    <p:sldId id="369" r:id="rId22"/>
    <p:sldId id="387" r:id="rId23"/>
    <p:sldId id="388" r:id="rId24"/>
    <p:sldId id="373" r:id="rId25"/>
    <p:sldId id="374" r:id="rId26"/>
    <p:sldId id="396" r:id="rId27"/>
    <p:sldId id="376" r:id="rId28"/>
    <p:sldId id="404" r:id="rId29"/>
    <p:sldId id="389" r:id="rId30"/>
    <p:sldId id="378" r:id="rId31"/>
    <p:sldId id="379" r:id="rId32"/>
    <p:sldId id="381" r:id="rId33"/>
    <p:sldId id="397" r:id="rId34"/>
    <p:sldId id="405" r:id="rId35"/>
    <p:sldId id="259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24" autoAdjust="0"/>
    <p:restoredTop sz="80154" autoAdjust="0"/>
  </p:normalViewPr>
  <p:slideViewPr>
    <p:cSldViewPr>
      <p:cViewPr varScale="1">
        <p:scale>
          <a:sx n="54" d="100"/>
          <a:sy n="54" d="100"/>
        </p:scale>
        <p:origin x="-134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概念：</a:t>
            </a:r>
            <a:r>
              <a:rPr lang="en-US" altLang="zh-CN" dirty="0" smtClean="0"/>
              <a:t>Browser Object Model </a:t>
            </a:r>
            <a:r>
              <a:rPr lang="zh-CN" altLang="en-US" dirty="0" smtClean="0"/>
              <a:t>浏览器对象模型 * 将浏览器的各个组成部分封装成对象。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 组成： </a:t>
            </a:r>
            <a:endParaRPr lang="en-US" altLang="zh-CN" dirty="0" smtClean="0"/>
          </a:p>
          <a:p>
            <a:pPr marL="228600" indent="-228600">
              <a:buNone/>
            </a:pPr>
            <a:r>
              <a:rPr lang="en-US" altLang="zh-CN" dirty="0" smtClean="0"/>
              <a:t>	 </a:t>
            </a:r>
            <a:r>
              <a:rPr lang="zh-CN" altLang="en-US" dirty="0" smtClean="0"/>
              <a:t>* 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：窗口对象</a:t>
            </a:r>
            <a:endParaRPr lang="en-US" altLang="zh-CN" dirty="0" smtClean="0"/>
          </a:p>
          <a:p>
            <a:pPr marL="228600" indent="-22860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 * </a:t>
            </a:r>
            <a:r>
              <a:rPr lang="en-US" altLang="zh-CN" dirty="0" smtClean="0"/>
              <a:t>Navigator</a:t>
            </a:r>
            <a:r>
              <a:rPr lang="zh-CN" altLang="en-US" dirty="0" smtClean="0"/>
              <a:t>：浏览器对象</a:t>
            </a:r>
            <a:endParaRPr lang="en-US" altLang="zh-CN" dirty="0" smtClean="0"/>
          </a:p>
          <a:p>
            <a:pPr marL="228600" indent="-22860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 * </a:t>
            </a:r>
            <a:r>
              <a:rPr lang="en-US" altLang="zh-CN" dirty="0" smtClean="0"/>
              <a:t>Screen</a:t>
            </a:r>
            <a:r>
              <a:rPr lang="zh-CN" altLang="en-US" dirty="0" smtClean="0"/>
              <a:t>：显示器屏幕对象 </a:t>
            </a:r>
            <a:endParaRPr lang="en-US" altLang="zh-CN" dirty="0" smtClean="0"/>
          </a:p>
          <a:p>
            <a:pPr marL="228600" indent="-228600">
              <a:buNone/>
            </a:pPr>
            <a:r>
              <a:rPr lang="en-US" altLang="zh-CN" dirty="0" smtClean="0"/>
              <a:t>	 </a:t>
            </a:r>
            <a:r>
              <a:rPr lang="zh-CN" altLang="en-US" dirty="0" smtClean="0"/>
              <a:t>* 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：历史记录对象 </a:t>
            </a:r>
            <a:endParaRPr lang="en-US" altLang="zh-CN" dirty="0" smtClean="0"/>
          </a:p>
          <a:p>
            <a:pPr marL="228600" indent="-228600">
              <a:buNone/>
            </a:pPr>
            <a:r>
              <a:rPr lang="en-US" altLang="zh-CN" dirty="0" smtClean="0"/>
              <a:t>	 </a:t>
            </a:r>
            <a:r>
              <a:rPr lang="zh-CN" altLang="en-US" dirty="0" smtClean="0"/>
              <a:t>* 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：地址栏对象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43724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概述</a:t>
            </a:r>
            <a:r>
              <a:rPr lang="en-US" altLang="zh-CN" dirty="0" smtClean="0"/>
              <a:t>:</a:t>
            </a:r>
            <a:r>
              <a:rPr lang="zh-CN" altLang="en-US" dirty="0" smtClean="0"/>
              <a:t>一个前端开发的框架，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，来自 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，是目前很受欢迎的前端框架。</a:t>
            </a:r>
            <a:r>
              <a:rPr lang="en-US" altLang="zh-CN" dirty="0" smtClean="0"/>
              <a:t>Bootstrap </a:t>
            </a:r>
            <a:r>
              <a:rPr lang="zh-CN" altLang="en-US" dirty="0" smtClean="0"/>
              <a:t>是基于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的，它简洁灵活，使得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开发更加快捷。 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框架</a:t>
            </a:r>
            <a:r>
              <a:rPr lang="en-US" altLang="zh-CN" dirty="0" smtClean="0"/>
              <a:t>:</a:t>
            </a:r>
            <a:r>
              <a:rPr lang="zh-CN" altLang="en-US" dirty="0" smtClean="0"/>
              <a:t>一个半成品软件，开发人员可以在框架基础上，在进行开发，简化编码。 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好处： </a:t>
            </a:r>
            <a:r>
              <a:rPr lang="en-US" altLang="zh-CN" dirty="0" smtClean="0"/>
              <a:t>1. </a:t>
            </a:r>
            <a:r>
              <a:rPr lang="zh-CN" altLang="en-US" dirty="0" smtClean="0"/>
              <a:t>定义了很多的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样式和</a:t>
            </a:r>
            <a:r>
              <a:rPr lang="en-US" altLang="zh-CN" dirty="0" smtClean="0"/>
              <a:t>js</a:t>
            </a:r>
            <a:r>
              <a:rPr lang="zh-CN" altLang="en-US" dirty="0" smtClean="0"/>
              <a:t>插件。我们开发人员直接可以使用这些样式和插件得到丰富的页面效果。 </a:t>
            </a:r>
            <a:endParaRPr lang="en-US" altLang="zh-CN" dirty="0" smtClean="0"/>
          </a:p>
          <a:p>
            <a:pPr lvl="1">
              <a:buFont typeface="Arial" charset="0"/>
              <a:buNone/>
            </a:pPr>
            <a:r>
              <a:rPr lang="en-US" altLang="zh-CN" baseline="0" dirty="0" smtClean="0"/>
              <a:t> 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响应式布局。 * 同一套页面可以兼容不同分辨率的设备。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zh-CN" altLang="en-US" dirty="0" smtClean="0"/>
              <a:t>同一套页面可以兼容不同分辨率的设备。</a:t>
            </a:r>
            <a:endParaRPr lang="en-US" altLang="zh-CN" dirty="0" smtClean="0"/>
          </a:p>
          <a:p>
            <a:pPr>
              <a:buFont typeface="Arial" charset="0"/>
              <a:buNone/>
            </a:pPr>
            <a:r>
              <a:rPr lang="zh-CN" altLang="en-US" dirty="0" smtClean="0"/>
              <a:t>实现原理：依赖于栅格系统：将一行平均分成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个格子，可以指定元素占几个格子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1121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27527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概念：</a:t>
            </a:r>
            <a:r>
              <a:rPr lang="en-US" altLang="zh-CN" dirty="0" smtClean="0"/>
              <a:t>Browser Object Model </a:t>
            </a:r>
            <a:r>
              <a:rPr lang="zh-CN" altLang="en-US" dirty="0" smtClean="0"/>
              <a:t>浏览器对象模型 * 将浏览器的各个组成部分封装成对象。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 组成： </a:t>
            </a:r>
            <a:endParaRPr lang="en-US" altLang="zh-CN" dirty="0" smtClean="0"/>
          </a:p>
          <a:p>
            <a:pPr marL="228600" indent="-228600">
              <a:buNone/>
            </a:pPr>
            <a:r>
              <a:rPr lang="en-US" altLang="zh-CN" dirty="0" smtClean="0"/>
              <a:t>	 </a:t>
            </a:r>
            <a:r>
              <a:rPr lang="zh-CN" altLang="en-US" dirty="0" smtClean="0"/>
              <a:t>* 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：窗口对象</a:t>
            </a:r>
            <a:endParaRPr lang="en-US" altLang="zh-CN" dirty="0" smtClean="0"/>
          </a:p>
          <a:p>
            <a:pPr marL="228600" indent="-22860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 * </a:t>
            </a:r>
            <a:r>
              <a:rPr lang="en-US" altLang="zh-CN" dirty="0" smtClean="0"/>
              <a:t>Navigator</a:t>
            </a:r>
            <a:r>
              <a:rPr lang="zh-CN" altLang="en-US" dirty="0" smtClean="0"/>
              <a:t>：浏览器对象</a:t>
            </a:r>
            <a:endParaRPr lang="en-US" altLang="zh-CN" dirty="0" smtClean="0"/>
          </a:p>
          <a:p>
            <a:pPr marL="228600" indent="-22860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 * </a:t>
            </a:r>
            <a:r>
              <a:rPr lang="en-US" altLang="zh-CN" dirty="0" smtClean="0"/>
              <a:t>Screen</a:t>
            </a:r>
            <a:r>
              <a:rPr lang="zh-CN" altLang="en-US" dirty="0" smtClean="0"/>
              <a:t>：显示器屏幕对象 </a:t>
            </a:r>
            <a:endParaRPr lang="en-US" altLang="zh-CN" dirty="0" smtClean="0"/>
          </a:p>
          <a:p>
            <a:pPr marL="228600" indent="-228600">
              <a:buNone/>
            </a:pPr>
            <a:r>
              <a:rPr lang="en-US" altLang="zh-CN" dirty="0" smtClean="0"/>
              <a:t>	 </a:t>
            </a:r>
            <a:r>
              <a:rPr lang="zh-CN" altLang="en-US" dirty="0" smtClean="0"/>
              <a:t>* 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：历史记录对象 </a:t>
            </a:r>
            <a:endParaRPr lang="en-US" altLang="zh-CN" dirty="0" smtClean="0"/>
          </a:p>
          <a:p>
            <a:pPr marL="228600" indent="-228600">
              <a:buNone/>
            </a:pPr>
            <a:r>
              <a:rPr lang="en-US" altLang="zh-CN" dirty="0" smtClean="0"/>
              <a:t>	 </a:t>
            </a:r>
            <a:r>
              <a:rPr lang="zh-CN" altLang="en-US" dirty="0" smtClean="0"/>
              <a:t>* 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：地址栏对象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43724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js/28_&#26696;&#20363;6_&#34920;&#21333;&#26816;&#39564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bootstarp/01_&#20170;&#26085;&#20869;&#23481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bootstarp/02_Bootstrap_&#27010;&#36848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bootstarp/03_Bootstrap_&#24555;&#36895;&#20837;&#38376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bootstarp/04_Bootstrap_&#26629;&#26684;&#31995;&#32479;_&#20837;&#38376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bootstarp/05_Bootstrap_&#26629;&#26684;&#31995;&#32479;_&#27880;&#24847;&#20107;&#39033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bootstarp/06_Bootstrap_&#20840;&#23616;CSS&#26679;&#24335;_&#25353;&#38062;&amp;&#22270;&#29255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bootstarp/07_Bootstrap_&#20840;&#23616;CSS&#26679;&#24335;2_&#34920;&#26684;&amp;&#34920;&#21333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bootstarp/08_Bootstrap_&#32452;&#20214;_&#23548;&#33322;&#26465;&amp;&#20998;&#39029;&#26465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bootstarp/09_Bootstrap_&#25554;&#20214;_&#36718;&#25773;&#22270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bootstarp/10_&#26696;&#20363;_&#40657;&#39532;&#26053;&#28216;&#32593;_&#20998;&#26512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bootstarp/11_&#26696;&#20363;_&#40657;&#39532;&#26053;&#28216;&#32593;_&#39029;&#30473;&#37096;&#20998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bootstarp/12_&#26696;&#20363;_&#40657;&#39532;&#26053;&#28216;&#32593;_&#20027;&#20307;&amp;&#39029;&#33050;&#37096;&#20998;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js/25_&#20107;&#20214;_&#27010;&#36848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js/26_&#20107;&#20214;_&#24120;&#35265;&#20107;&#20214;&#28436;&#31034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js/27_&#26696;&#20363;5_&#34920;&#26684;&#20840;&#36873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97381"/>
            <a:ext cx="9144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Day11_BootStrap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5_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表格全选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1793" y="2276872"/>
            <a:ext cx="5580125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练习全选全不选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09013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：独立完成表单校验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表单检验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表单检验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1793" y="2276872"/>
            <a:ext cx="5580125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练习表单校验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090139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196184" y="1832839"/>
            <a:ext cx="52436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今日内容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Bootstrap_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 Bootstrap_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96184" y="1806231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06687" y="1762143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53" name="圆角矩形 52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66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：今日内容介绍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今日内容介绍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31" y="3664807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Bootstrap_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54" y="3632279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Bootstrap_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BootStrap?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097666" y="1728608"/>
            <a:ext cx="644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的用途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Bootstrap_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19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栅格系统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Bootstrap_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栅格系统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DOM_Document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DOM_Document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：了解什么是栅格系统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：记忆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Bootstrap_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栅格系统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28"/>
          <p:cNvSpPr txBox="1"/>
          <p:nvPr/>
        </p:nvSpPr>
        <p:spPr>
          <a:xfrm>
            <a:off x="611560" y="1628800"/>
            <a:ext cx="7848872" cy="4053022"/>
          </a:xfrm>
          <a:prstGeom prst="rect">
            <a:avLst/>
          </a:prstGeom>
          <a:noFill/>
          <a:ln>
            <a:noFill/>
          </a:ln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常见的事件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独立完成表单校验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BootStrap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BootStrap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栅格系统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BootStrap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css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样式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262651" y="4864989"/>
            <a:ext cx="4501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栅格系统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的栅格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：了解栅格的细节问题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Bootstrap_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栅格系统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样式按钮和图片的使用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Bootstrap_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4179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Bootstrap_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习按钮和图片的样式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86729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8322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Bootstrap_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Bootstrap_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导航条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Bootstrap_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轮播图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：了解表格和表单样式的使用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Bootstrap_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Bootstrap_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Bootstrap_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2_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867294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953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Bootstrap_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导航条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分页条的使用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Bootstrap_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分页条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Bootstrap_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分页条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9505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Bootstrap_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分页条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867294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独立使用轮播图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Bootstrap_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轮播图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9217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8"/>
          <p:cNvSpPr txBox="1"/>
          <p:nvPr/>
        </p:nvSpPr>
        <p:spPr>
          <a:xfrm>
            <a:off x="611560" y="1628800"/>
            <a:ext cx="3722537" cy="3129692"/>
          </a:xfrm>
          <a:prstGeom prst="rect">
            <a:avLst/>
          </a:prstGeom>
          <a:noFill/>
          <a:ln>
            <a:noFill/>
          </a:ln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的常见事件（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重要）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的表单校验（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重点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）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BootStrap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的栅格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BootStrap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css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样式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BootStrap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的黑马旅游网布局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黑马旅游网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黑马旅游网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页眉部分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黑马旅游网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主体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页脚部分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分析网站的布局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6"/>
            <a:ext cx="9144000" cy="80371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黑马旅游网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完成页眉部分代码的书写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黑马旅游网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页眉部分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完成主体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页脚部分代码的书写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黑马旅游网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主体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页脚部分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黑马旅游网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主体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页脚部分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9505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完成的旅游网页布局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867294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5552" y="1800000"/>
            <a:ext cx="37629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常见事件演示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5552" y="1800000"/>
            <a:ext cx="6624920" cy="165600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1800000"/>
            <a:ext cx="1656000" cy="16560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：事件概述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基于事件驱动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81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：熟练使用事件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常见事件演示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常见事件演示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2923867" y="2514673"/>
            <a:ext cx="538365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练习常用事件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30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4" y="1800000"/>
            <a:ext cx="563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表格全选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表单检验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完成全选全不选代码的书写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表格全选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1634</Words>
  <Application>Microsoft Office PowerPoint</Application>
  <PresentationFormat>全屏显示(4:3)</PresentationFormat>
  <Paragraphs>297</Paragraphs>
  <Slides>35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幻灯片 1</vt:lpstr>
      <vt:lpstr>幻灯片 2</vt:lpstr>
      <vt:lpstr>幻灯片 3</vt:lpstr>
      <vt:lpstr>幻灯片 4</vt:lpstr>
      <vt:lpstr>1.1 事件_概述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1878</cp:revision>
  <dcterms:created xsi:type="dcterms:W3CDTF">2015-06-29T07:19:00Z</dcterms:created>
  <dcterms:modified xsi:type="dcterms:W3CDTF">2018-07-08T17:43:38Z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