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324" r:id="rId3"/>
    <p:sldId id="266" r:id="rId4"/>
    <p:sldId id="267" r:id="rId5"/>
    <p:sldId id="268" r:id="rId6"/>
    <p:sldId id="330" r:id="rId7"/>
    <p:sldId id="385" r:id="rId8"/>
    <p:sldId id="354" r:id="rId9"/>
    <p:sldId id="409" r:id="rId10"/>
    <p:sldId id="403" r:id="rId11"/>
    <p:sldId id="331" r:id="rId12"/>
    <p:sldId id="332" r:id="rId13"/>
    <p:sldId id="356" r:id="rId14"/>
    <p:sldId id="410" r:id="rId15"/>
    <p:sldId id="357" r:id="rId16"/>
    <p:sldId id="336" r:id="rId17"/>
    <p:sldId id="337" r:id="rId18"/>
    <p:sldId id="338" r:id="rId19"/>
    <p:sldId id="339" r:id="rId20"/>
    <p:sldId id="411" r:id="rId21"/>
    <p:sldId id="404" r:id="rId22"/>
    <p:sldId id="367" r:id="rId23"/>
    <p:sldId id="368" r:id="rId24"/>
    <p:sldId id="369" r:id="rId25"/>
    <p:sldId id="405" r:id="rId26"/>
    <p:sldId id="406" r:id="rId27"/>
    <p:sldId id="412" r:id="rId28"/>
    <p:sldId id="373" r:id="rId29"/>
    <p:sldId id="374" r:id="rId30"/>
    <p:sldId id="413" r:id="rId31"/>
    <p:sldId id="376" r:id="rId32"/>
    <p:sldId id="395" r:id="rId33"/>
    <p:sldId id="407" r:id="rId34"/>
    <p:sldId id="378" r:id="rId35"/>
    <p:sldId id="379" r:id="rId36"/>
    <p:sldId id="381" r:id="rId37"/>
    <p:sldId id="408" r:id="rId38"/>
    <p:sldId id="259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392B"/>
    <a:srgbClr val="B83729"/>
    <a:srgbClr val="64396B"/>
    <a:srgbClr val="4B2A50"/>
    <a:srgbClr val="2B3E4F"/>
    <a:srgbClr val="2980B9"/>
    <a:srgbClr val="F39C12"/>
    <a:srgbClr val="FFFF99"/>
    <a:srgbClr val="FFFFCC"/>
    <a:srgbClr val="F1C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24" autoAdjust="0"/>
    <p:restoredTop sz="96391" autoAdjust="0"/>
  </p:normalViewPr>
  <p:slideViewPr>
    <p:cSldViewPr>
      <p:cViewPr varScale="1">
        <p:scale>
          <a:sx n="85" d="100"/>
          <a:sy n="85" d="100"/>
        </p:scale>
        <p:origin x="81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078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DD60-50E2-4D32-B722-F7F57C6917F7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34C03-E896-4418-8DFA-79B6EA038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311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694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449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210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1944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3297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468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6324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7117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4770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5998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325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3465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1796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1675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9803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4900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5608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8552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017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5439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3073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493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2562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067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7841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0531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2940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2078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077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677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141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317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043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305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244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t>2018/7/30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5-&#27880;&#20876;&#21151;&#33021;_&#21151;&#33021;&#20998;&#26512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6-&#27880;&#20876;&#21151;&#33021;_&#21069;&#21488;_&#34920;&#21333;&#26657;&#39564;1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7-&#27880;&#20876;&#21151;&#33021;_&#21069;&#21488;_&#34920;&#21333;&#26657;&#39564;2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8-&#27880;&#20876;&#21151;&#33021;_&#21069;&#21488;_&#24322;&#27493;&#25552;&#20132;&#34920;&#21333;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9-&#27880;&#20876;&#21151;&#33021;_&#21518;&#21488;_Servlet&#20195;&#30721;&#23454;&#29616;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0-&#27880;&#20876;&#21151;&#33021;_&#21518;&#21488;_Dao&#20195;&#30721;&#23454;&#29616;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1-&#27880;&#20876;&#21151;&#33021;_&#21518;&#21488;_service&#20195;&#30721;&#23454;&#29616;&amp;&#27979;&#35797;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2-&#27880;&#20876;&#21151;&#33021;_&#21518;&#21488;_&#39564;&#35777;&#30721;&amp;&#21069;&#21488;&#25968;&#25454;&#22788;&#29702;.av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3-&#27880;&#20876;&#21151;&#33021;_&#21518;&#21488;_&#37038;&#20214;&#28608;&#27963;&#20998;&#26512;.avi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4-&#27880;&#20876;&#21151;&#33021;_&#37038;&#20214;&#28608;&#27963;_&#21457;&#36865;&#37038;&#20214;.av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5-&#27880;&#20876;&#21151;&#33021;_&#37038;&#20214;&#28608;&#27963;_&#28857;&#20987;&#28608;&#27963;&#20998;&#26512;.avi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6-&#27880;&#20876;&#21151;&#33021;_&#37038;&#20214;&#28608;&#27963;_&#20195;&#30721;&#23454;&#29616;_Servlet.avi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7-&#27880;&#20876;&#21151;&#33021;_&#37038;&#20214;&#28608;&#27963;_&#20195;&#30721;&#23454;&#29616;_Service&amp;Dao.avi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8-&#30331;&#24405;&#21151;&#33021;_&#20998;&#26512;.avi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9-&#30331;&#24405;&#21151;&#33021;_&#23454;&#29616;_Servlet.avi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20-&#30331;&#24405;&#21151;&#33021;_&#23454;&#29616;_Service&amp;Dao.avi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21-&#30331;&#24405;&#21151;&#33021;_&#23454;&#29616;_&#21069;&#21488;&#39029;&#38754;.avi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22-&#30331;&#24405;&#21151;&#33021;_&#22995;&#21517;&#25552;&#31034;.avi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23-&#36864;&#20986;&#21151;&#33021;.avi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1-&#39033;&#30446;&#23548;&#20837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2-&#39033;&#30446;&#21551;&#21160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3-&#25216;&#26415;&#36873;&#22411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4-&#21019;&#24314;&#25968;&#25454;&#24211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660688"/>
            <a:ext cx="9144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day25_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综合案例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能够理解功能分析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：知道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功能分析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1625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97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196184" y="1800000"/>
            <a:ext cx="563502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注册功能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前台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表单校验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注册功能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前台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表单校验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注册功能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前台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异步提交表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267744" y="1800000"/>
            <a:ext cx="6408712" cy="165618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115616" y="2852936"/>
            <a:ext cx="455940" cy="720079"/>
            <a:chOff x="938165" y="3776025"/>
            <a:chExt cx="262688" cy="41487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9" name="圆角矩形 38"/>
            <p:cNvSpPr/>
            <p:nvPr/>
          </p:nvSpPr>
          <p:spPr>
            <a:xfrm>
              <a:off x="941470" y="3776143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 rot="5400000">
              <a:off x="1033781" y="3864309"/>
              <a:ext cx="255356" cy="7878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938168" y="3949409"/>
              <a:ext cx="262685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 rot="5400000">
              <a:off x="858226" y="4029348"/>
              <a:ext cx="237062" cy="771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938166" y="4108925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46647" y="1330095"/>
            <a:ext cx="185809" cy="422295"/>
            <a:chOff x="2339752" y="1412776"/>
            <a:chExt cx="792088" cy="1800200"/>
          </a:xfrm>
          <a:solidFill>
            <a:schemeClr val="bg1"/>
          </a:solidFill>
        </p:grpSpPr>
        <p:sp>
          <p:nvSpPr>
            <p:cNvPr id="45" name="圆角矩形 44"/>
            <p:cNvSpPr/>
            <p:nvPr/>
          </p:nvSpPr>
          <p:spPr>
            <a:xfrm>
              <a:off x="2339752" y="1412776"/>
              <a:ext cx="792088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圆角矩形 45"/>
            <p:cNvSpPr/>
            <p:nvPr/>
          </p:nvSpPr>
          <p:spPr>
            <a:xfrm rot="5400000">
              <a:off x="2051720" y="2132856"/>
              <a:ext cx="1800200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540000" y="1800000"/>
            <a:ext cx="1656184" cy="165618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02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完成前台表单校验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注册功能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前台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表单校验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1560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：能够完成表单校验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：应用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46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注册功能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前台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表单校验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注册功能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前台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表单校验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862057" y="2579555"/>
            <a:ext cx="55801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完成前台表单校验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028585" y="4365104"/>
            <a:ext cx="6120680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37" name="组合 36"/>
          <p:cNvGrpSpPr/>
          <p:nvPr/>
        </p:nvGrpSpPr>
        <p:grpSpPr>
          <a:xfrm>
            <a:off x="539552" y="2520000"/>
            <a:ext cx="2232248" cy="1872208"/>
            <a:chOff x="827584" y="2564904"/>
            <a:chExt cx="2232248" cy="2016224"/>
          </a:xfrm>
        </p:grpSpPr>
        <p:sp>
          <p:nvSpPr>
            <p:cNvPr id="38" name="圆角矩形 37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内容占位符 2"/>
            <p:cNvSpPr txBox="1"/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AutoShape 104"/>
              <p:cNvSpPr/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1732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能够完成异步提交表单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注册功能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前台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异步提交表单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>
          <a:xfrm>
            <a:off x="2196184" y="1832839"/>
            <a:ext cx="504011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注册功能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_Servlet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注册功能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_Dao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注册功能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_service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注册功能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前台数据处理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196184" y="1806231"/>
            <a:ext cx="6408712" cy="165618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106687" y="1762143"/>
            <a:ext cx="185809" cy="422295"/>
            <a:chOff x="2339752" y="1412776"/>
            <a:chExt cx="792088" cy="1800200"/>
          </a:xfrm>
          <a:solidFill>
            <a:schemeClr val="bg1"/>
          </a:solidFill>
        </p:grpSpPr>
        <p:sp>
          <p:nvSpPr>
            <p:cNvPr id="53" name="圆角矩形 52"/>
            <p:cNvSpPr/>
            <p:nvPr/>
          </p:nvSpPr>
          <p:spPr>
            <a:xfrm>
              <a:off x="2339752" y="1412776"/>
              <a:ext cx="792088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圆角矩形 53"/>
            <p:cNvSpPr/>
            <p:nvPr/>
          </p:nvSpPr>
          <p:spPr>
            <a:xfrm rot="5400000">
              <a:off x="2051720" y="2132856"/>
              <a:ext cx="1800200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4" name="矩形 63"/>
          <p:cNvSpPr/>
          <p:nvPr/>
        </p:nvSpPr>
        <p:spPr>
          <a:xfrm>
            <a:off x="540000" y="1800000"/>
            <a:ext cx="1656184" cy="165618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03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66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注册功能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_Servlet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931" y="3664807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完成后台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53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-292396" y="874879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注册功能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_Dao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</a:p>
        </p:txBody>
      </p:sp>
      <p:sp>
        <p:nvSpPr>
          <p:cNvPr id="46" name="圆角矩形 45"/>
          <p:cNvSpPr/>
          <p:nvPr/>
        </p:nvSpPr>
        <p:spPr>
          <a:xfrm>
            <a:off x="467544" y="3717032"/>
            <a:ext cx="3812060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154" y="3632279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097666" y="1728608"/>
            <a:ext cx="64447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代码实现及测试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程度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注册功能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_service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19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Box 128"/>
          <p:cNvSpPr txBox="1"/>
          <p:nvPr/>
        </p:nvSpPr>
        <p:spPr>
          <a:xfrm>
            <a:off x="467544" y="1633308"/>
            <a:ext cx="7848872" cy="1283032"/>
          </a:xfrm>
          <a:prstGeom prst="rect">
            <a:avLst/>
          </a:prstGeom>
          <a:noFill/>
          <a:ln>
            <a:noFill/>
          </a:ln>
        </p:spPr>
        <p:txBody>
          <a:bodyPr wrap="squar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能够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完成项目注册功能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id-ID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能够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完成邮箱登录功能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3" name="TextBox 128"/>
          <p:cNvSpPr txBox="1"/>
          <p:nvPr/>
        </p:nvSpPr>
        <p:spPr>
          <a:xfrm>
            <a:off x="2262651" y="4864989"/>
            <a:ext cx="450103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注册功能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_service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862057" y="2579555"/>
            <a:ext cx="55801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完成注册功能后台代码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028585" y="4365104"/>
            <a:ext cx="6120680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37" name="组合 36"/>
          <p:cNvGrpSpPr/>
          <p:nvPr/>
        </p:nvGrpSpPr>
        <p:grpSpPr>
          <a:xfrm>
            <a:off x="539552" y="2520000"/>
            <a:ext cx="2232248" cy="1872208"/>
            <a:chOff x="827584" y="2564904"/>
            <a:chExt cx="2232248" cy="2016224"/>
          </a:xfrm>
        </p:grpSpPr>
        <p:sp>
          <p:nvSpPr>
            <p:cNvPr id="38" name="圆角矩形 37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内容占位符 2"/>
            <p:cNvSpPr txBox="1"/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AutoShape 104"/>
              <p:cNvSpPr/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2280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097666" y="1728608"/>
            <a:ext cx="64447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完成验证码前后台处理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程度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前台数据处理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19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911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196183" y="1800000"/>
            <a:ext cx="563502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注册功能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邮件激活分析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注册功能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邮件激活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邮件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注册功能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邮件激活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点击激活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4.4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注册功能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邮件激活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_Servlet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196184" y="1800000"/>
            <a:ext cx="6408712" cy="165618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115616" y="2852936"/>
            <a:ext cx="455940" cy="720079"/>
            <a:chOff x="938165" y="3776025"/>
            <a:chExt cx="262688" cy="41487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9" name="圆角矩形 38"/>
            <p:cNvSpPr/>
            <p:nvPr/>
          </p:nvSpPr>
          <p:spPr>
            <a:xfrm>
              <a:off x="941470" y="3776143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 rot="5400000">
              <a:off x="1033781" y="3864309"/>
              <a:ext cx="255356" cy="7878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938168" y="3949409"/>
              <a:ext cx="262685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 rot="5400000">
              <a:off x="858226" y="4029348"/>
              <a:ext cx="237062" cy="771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938166" y="4108925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46647" y="1330095"/>
            <a:ext cx="185809" cy="422295"/>
            <a:chOff x="2339752" y="1412776"/>
            <a:chExt cx="792088" cy="1800200"/>
          </a:xfrm>
          <a:solidFill>
            <a:schemeClr val="bg1"/>
          </a:solidFill>
        </p:grpSpPr>
        <p:sp>
          <p:nvSpPr>
            <p:cNvPr id="45" name="圆角矩形 44"/>
            <p:cNvSpPr/>
            <p:nvPr/>
          </p:nvSpPr>
          <p:spPr>
            <a:xfrm>
              <a:off x="2339752" y="1412776"/>
              <a:ext cx="792088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圆角矩形 45"/>
            <p:cNvSpPr/>
            <p:nvPr/>
          </p:nvSpPr>
          <p:spPr>
            <a:xfrm rot="5400000">
              <a:off x="2051720" y="2132856"/>
              <a:ext cx="1800200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540000" y="1800000"/>
            <a:ext cx="1656184" cy="165618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04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：理解后台邮件激活分析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注册功能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邮件激活分析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1560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：完成发送邮件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注册功能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邮件激活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发送邮件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：理解邮件激活分析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49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注册功能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邮件激活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点击激活分析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2492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：完成邮件激活代码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4.4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注册功能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邮件激活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_Servlet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597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4.4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注册功能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邮件激活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_Servlet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862057" y="2579555"/>
            <a:ext cx="55801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完成邮件激活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028585" y="4365104"/>
            <a:ext cx="6120680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37" name="组合 36"/>
          <p:cNvGrpSpPr/>
          <p:nvPr/>
        </p:nvGrpSpPr>
        <p:grpSpPr>
          <a:xfrm>
            <a:off x="539552" y="2520000"/>
            <a:ext cx="2232248" cy="1872208"/>
            <a:chOff x="827584" y="2564904"/>
            <a:chExt cx="2232248" cy="2016224"/>
          </a:xfrm>
        </p:grpSpPr>
        <p:sp>
          <p:nvSpPr>
            <p:cNvPr id="38" name="圆角矩形 37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内容占位符 2"/>
            <p:cNvSpPr txBox="1"/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AutoShape 104"/>
              <p:cNvSpPr/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15129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196183" y="1800000"/>
            <a:ext cx="563502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注册功能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邮件激活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Service&amp;Dao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登录功能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登录功能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登录功能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Service&amp;Dao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196182" y="1786815"/>
            <a:ext cx="6408712" cy="165618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115616" y="2852936"/>
            <a:ext cx="455940" cy="720079"/>
            <a:chOff x="938165" y="3776025"/>
            <a:chExt cx="262688" cy="41487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9" name="圆角矩形 38"/>
            <p:cNvSpPr/>
            <p:nvPr/>
          </p:nvSpPr>
          <p:spPr>
            <a:xfrm>
              <a:off x="941470" y="3776143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 rot="5400000">
              <a:off x="1033781" y="3864309"/>
              <a:ext cx="255356" cy="7878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938168" y="3949409"/>
              <a:ext cx="262685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 rot="5400000">
              <a:off x="858226" y="4029348"/>
              <a:ext cx="237062" cy="771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938166" y="4108925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46647" y="1330095"/>
            <a:ext cx="185809" cy="422295"/>
            <a:chOff x="2339752" y="1412776"/>
            <a:chExt cx="792088" cy="1800200"/>
          </a:xfrm>
          <a:solidFill>
            <a:schemeClr val="bg1"/>
          </a:solidFill>
        </p:grpSpPr>
        <p:sp>
          <p:nvSpPr>
            <p:cNvPr id="45" name="圆角矩形 44"/>
            <p:cNvSpPr/>
            <p:nvPr/>
          </p:nvSpPr>
          <p:spPr>
            <a:xfrm>
              <a:off x="2339752" y="1412776"/>
              <a:ext cx="792088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圆角矩形 45"/>
            <p:cNvSpPr/>
            <p:nvPr/>
          </p:nvSpPr>
          <p:spPr>
            <a:xfrm rot="5400000">
              <a:off x="2051720" y="2132856"/>
              <a:ext cx="1800200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540000" y="1800000"/>
            <a:ext cx="1656184" cy="165618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05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：完成邮件激活的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39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注册功能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邮件激活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Service&amp;Dao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1560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28"/>
          <p:cNvSpPr txBox="1"/>
          <p:nvPr/>
        </p:nvSpPr>
        <p:spPr>
          <a:xfrm>
            <a:off x="1331640" y="1710266"/>
            <a:ext cx="3014908" cy="1590809"/>
          </a:xfrm>
          <a:prstGeom prst="rect">
            <a:avLst/>
          </a:prstGeom>
          <a:noFill/>
          <a:ln>
            <a:noFill/>
          </a:ln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注册功能的表单校验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注册功能的验证码校验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注册功能的邮箱激活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登录功能的实现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注册功能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邮件激活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Service&amp;Dao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862057" y="2579555"/>
            <a:ext cx="55801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完成邮件激活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028585" y="4365104"/>
            <a:ext cx="6120680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37" name="组合 36"/>
          <p:cNvGrpSpPr/>
          <p:nvPr/>
        </p:nvGrpSpPr>
        <p:grpSpPr>
          <a:xfrm>
            <a:off x="539552" y="2520000"/>
            <a:ext cx="2232248" cy="1872208"/>
            <a:chOff x="827584" y="2564904"/>
            <a:chExt cx="2232248" cy="2016224"/>
          </a:xfrm>
        </p:grpSpPr>
        <p:sp>
          <p:nvSpPr>
            <p:cNvPr id="38" name="圆角矩形 37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内容占位符 2"/>
            <p:cNvSpPr txBox="1"/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AutoShape 104"/>
              <p:cNvSpPr/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04825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：知道登录功能分析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：知道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39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登录功能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：完成登录功能的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54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登录功能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_Servlet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3643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：完成登录功能的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39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登录功能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Service&amp;Dao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5204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196183" y="1800000"/>
            <a:ext cx="563502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登录功能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前台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登录功能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退出功能</a:t>
            </a:r>
          </a:p>
        </p:txBody>
      </p:sp>
      <p:sp>
        <p:nvSpPr>
          <p:cNvPr id="100" name="矩形 99"/>
          <p:cNvSpPr/>
          <p:nvPr/>
        </p:nvSpPr>
        <p:spPr>
          <a:xfrm>
            <a:off x="2196184" y="1800000"/>
            <a:ext cx="6408712" cy="165618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115616" y="2852936"/>
            <a:ext cx="455940" cy="720079"/>
            <a:chOff x="938165" y="3776025"/>
            <a:chExt cx="262688" cy="41487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9" name="圆角矩形 38"/>
            <p:cNvSpPr/>
            <p:nvPr/>
          </p:nvSpPr>
          <p:spPr>
            <a:xfrm>
              <a:off x="941470" y="3776143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 rot="5400000">
              <a:off x="1033781" y="3864309"/>
              <a:ext cx="255356" cy="7878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938168" y="3949409"/>
              <a:ext cx="262685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 rot="5400000">
              <a:off x="858226" y="4029348"/>
              <a:ext cx="237062" cy="771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938166" y="4108925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46647" y="1330095"/>
            <a:ext cx="185809" cy="422295"/>
            <a:chOff x="2339752" y="1412776"/>
            <a:chExt cx="792088" cy="1800200"/>
          </a:xfrm>
          <a:solidFill>
            <a:schemeClr val="bg1"/>
          </a:solidFill>
        </p:grpSpPr>
        <p:sp>
          <p:nvSpPr>
            <p:cNvPr id="45" name="圆角矩形 44"/>
            <p:cNvSpPr/>
            <p:nvPr/>
          </p:nvSpPr>
          <p:spPr>
            <a:xfrm>
              <a:off x="2339752" y="1412776"/>
              <a:ext cx="792088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圆角矩形 45"/>
            <p:cNvSpPr/>
            <p:nvPr/>
          </p:nvSpPr>
          <p:spPr>
            <a:xfrm rot="5400000">
              <a:off x="2051720" y="2132856"/>
              <a:ext cx="1800200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540000" y="1800000"/>
            <a:ext cx="1656184" cy="165618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06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学习目标：能够实现登录功能的前天页面编写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：应用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登录功能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前台页面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1560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3234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完成姓名提示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登录功能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姓名提示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3234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完成退出功能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59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5422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195552" y="1800000"/>
            <a:ext cx="37629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项目导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项目启动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选型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注册功能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功能分析</a:t>
            </a:r>
          </a:p>
        </p:txBody>
      </p:sp>
      <p:sp>
        <p:nvSpPr>
          <p:cNvPr id="100" name="矩形 99"/>
          <p:cNvSpPr/>
          <p:nvPr/>
        </p:nvSpPr>
        <p:spPr>
          <a:xfrm>
            <a:off x="2195552" y="1800000"/>
            <a:ext cx="6624920" cy="1656000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39552" y="1800000"/>
            <a:ext cx="1656000" cy="1656000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01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项目导入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9" y="187582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：导入项目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：完成项目的导入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381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完成项目的启动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39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项目启动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 by</a:t>
            </a:r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31" name="椭圆 30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：知道技术选型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：知道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技术选型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31" name="椭圆 30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637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完成数据库的创建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创建数据库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1625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创建数据库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862057" y="2579555"/>
            <a:ext cx="55801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完成数据库的创建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028585" y="4365104"/>
            <a:ext cx="6120680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37" name="组合 36"/>
          <p:cNvGrpSpPr/>
          <p:nvPr/>
        </p:nvGrpSpPr>
        <p:grpSpPr>
          <a:xfrm>
            <a:off x="539552" y="2520000"/>
            <a:ext cx="2232248" cy="1872208"/>
            <a:chOff x="827584" y="2564904"/>
            <a:chExt cx="2232248" cy="2016224"/>
          </a:xfrm>
        </p:grpSpPr>
        <p:sp>
          <p:nvSpPr>
            <p:cNvPr id="38" name="圆角矩形 37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内容占位符 2"/>
            <p:cNvSpPr txBox="1"/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AutoShape 104"/>
              <p:cNvSpPr/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7286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1107</Words>
  <Application>Microsoft Office PowerPoint</Application>
  <PresentationFormat>全屏显示(4:3)</PresentationFormat>
  <Paragraphs>297</Paragraphs>
  <Slides>38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5" baseType="lpstr">
      <vt:lpstr>Lato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1.1项目导入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Administrator</cp:lastModifiedBy>
  <cp:revision>1667</cp:revision>
  <dcterms:created xsi:type="dcterms:W3CDTF">2015-06-29T07:19:00Z</dcterms:created>
  <dcterms:modified xsi:type="dcterms:W3CDTF">2018-07-30T04:31:31Z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