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4" r:id="rId3"/>
    <p:sldId id="266" r:id="rId4"/>
    <p:sldId id="267" r:id="rId5"/>
    <p:sldId id="268" r:id="rId6"/>
    <p:sldId id="330" r:id="rId7"/>
    <p:sldId id="385" r:id="rId8"/>
    <p:sldId id="354" r:id="rId9"/>
    <p:sldId id="387" r:id="rId10"/>
    <p:sldId id="386" r:id="rId11"/>
    <p:sldId id="331" r:id="rId12"/>
    <p:sldId id="332" r:id="rId13"/>
    <p:sldId id="356" r:id="rId14"/>
    <p:sldId id="357" r:id="rId15"/>
    <p:sldId id="388" r:id="rId16"/>
    <p:sldId id="389" r:id="rId17"/>
    <p:sldId id="390" r:id="rId18"/>
    <p:sldId id="391" r:id="rId19"/>
    <p:sldId id="336" r:id="rId20"/>
    <p:sldId id="337" r:id="rId21"/>
    <p:sldId id="371" r:id="rId22"/>
    <p:sldId id="338" r:id="rId23"/>
    <p:sldId id="392" r:id="rId24"/>
    <p:sldId id="339" r:id="rId25"/>
    <p:sldId id="364" r:id="rId26"/>
    <p:sldId id="367" r:id="rId27"/>
    <p:sldId id="368" r:id="rId28"/>
    <p:sldId id="372" r:id="rId29"/>
    <p:sldId id="369" r:id="rId30"/>
    <p:sldId id="393" r:id="rId31"/>
    <p:sldId id="394" r:id="rId32"/>
    <p:sldId id="373" r:id="rId33"/>
    <p:sldId id="374" r:id="rId34"/>
    <p:sldId id="375" r:id="rId35"/>
    <p:sldId id="376" r:id="rId36"/>
    <p:sldId id="377" r:id="rId37"/>
    <p:sldId id="395" r:id="rId38"/>
    <p:sldId id="396" r:id="rId39"/>
    <p:sldId id="397" r:id="rId40"/>
    <p:sldId id="378" r:id="rId41"/>
    <p:sldId id="379" r:id="rId42"/>
    <p:sldId id="381" r:id="rId43"/>
    <p:sldId id="383" r:id="rId44"/>
    <p:sldId id="25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392B"/>
    <a:srgbClr val="B83729"/>
    <a:srgbClr val="64396B"/>
    <a:srgbClr val="4B2A50"/>
    <a:srgbClr val="2B3E4F"/>
    <a:srgbClr val="2980B9"/>
    <a:srgbClr val="F39C12"/>
    <a:srgbClr val="FFFF99"/>
    <a:srgbClr val="FFFFCC"/>
    <a:srgbClr val="F1C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4" autoAdjust="0"/>
    <p:restoredTop sz="96391" autoAdjust="0"/>
  </p:normalViewPr>
  <p:slideViewPr>
    <p:cSldViewPr>
      <p:cViewPr varScale="1">
        <p:scale>
          <a:sx n="85" d="100"/>
          <a:sy n="85" d="100"/>
        </p:scale>
        <p:origin x="8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DD60-50E2-4D32-B722-F7F57C6917F7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34C03-E896-4418-8DFA-79B6EA038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7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5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7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20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39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62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67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784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43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1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39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4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4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83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1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152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371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3665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99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45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72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78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66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484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23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1591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4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03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99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229B1-48E9-4268-903F-ABA794481BF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0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34C03-E896-4418-8DFA-79B6EA0389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6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2018/7/3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6_MySQL&#30340;&#21368;&#36733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7_MySQL&#26381;&#21153;&#21551;&#21160;&#21644;&#20851;&#38381;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8_MySQL&#30331;&#24405;&#21644;&#36864;&#20986;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9_MySQL&#30446;&#24405;&#32467;&#26500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0_SQL&#22522;&#26412;&#27010;&#24565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1_SQL&#36890;&#29992;&#35821;&#27861;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2_SQL&#20998;&#31867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3_DDL_&#25805;&#20316;&#25968;&#25454;&#24211;_&#21019;&#24314;&amp;&#26597;&#35810;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4_DDL_&#25805;&#20316;&#25968;&#25454;&#24211;_&#20462;&#25913;&amp;&#21024;&#38500;&amp;&#20351;&#29992;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5_DDL_&#25805;&#20316;&#34920;_&#26597;&#35810;.av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6_DDL_&#25805;&#20316;&#34920;_&#21019;&#24314;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7_DDL_&#25805;&#20316;&#34920;_&#21024;&#38500;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8_DDL_&#25805;&#20316;&#34920;_&#20462;&#25913;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9_&#22270;&#24418;&#21270;&#30028;&#38754;&#24037;&#20855;SQLyog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0_DML_&#28155;&#21152;&#25968;&#25454;.avi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1_DML_&#21024;&#38500;&#25968;&#25454;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2_DML_&#20462;&#25913;&#25968;&#25454;.av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3_DQL_&#22522;&#30784;&#26597;&#35810;.av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4_DQL_&#26465;&#20214;&#26597;&#35810;.avi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5_DQL_&#26465;&#20214;&#26597;&#35810;_&#27169;&#31946;&#26597;&#35810;.av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1_JavaWeb&#35838;&#31243;&#20171;&#32461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2_&#20170;&#26085;&#20869;&#23481;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3_&#25968;&#25454;&#24211;&#30340;&#22522;&#26412;&#27010;&#24565;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4_&#24120;&#35265;&#30340;&#25968;&#25454;&#24211;&#36719;&#20214;&#20171;&#32461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270;&#39057;/5_MySQL&#30340;&#23433;&#35013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660688"/>
            <a:ext cx="9144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的卸载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的卸载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4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服务启动关闭与登录退出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的相关概念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02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学习目标：能够启动与关闭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服务启动和关闭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学习目标：能够登录和退出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登录和退出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的目录结构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的基本概念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掌握程度：了解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7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的通用语法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通用语法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的分类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3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71793" y="2579555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分类有哪些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28585" y="4365104"/>
            <a:ext cx="612068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539552" y="2520000"/>
            <a:ext cx="2232248" cy="1872208"/>
            <a:chOff x="827584" y="2564904"/>
            <a:chExt cx="2232248" cy="2016224"/>
          </a:xfrm>
        </p:grpSpPr>
        <p:sp>
          <p:nvSpPr>
            <p:cNvPr id="38" name="圆角矩形 37"/>
            <p:cNvSpPr/>
            <p:nvPr/>
          </p:nvSpPr>
          <p:spPr>
            <a:xfrm>
              <a:off x="827584" y="2564904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内容占位符 2"/>
            <p:cNvSpPr txBox="1"/>
            <p:nvPr/>
          </p:nvSpPr>
          <p:spPr>
            <a:xfrm>
              <a:off x="1545102" y="3719059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问答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690663" y="2996952"/>
              <a:ext cx="506083" cy="506083"/>
              <a:chOff x="643766" y="1652107"/>
              <a:chExt cx="506083" cy="506083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643766" y="1652107"/>
                <a:ext cx="506083" cy="506083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AutoShape 104"/>
              <p:cNvSpPr/>
              <p:nvPr/>
            </p:nvSpPr>
            <p:spPr bwMode="auto">
              <a:xfrm>
                <a:off x="753549" y="1734865"/>
                <a:ext cx="302608" cy="35312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6971"/>
                    </a:moveTo>
                    <a:cubicBezTo>
                      <a:pt x="10181" y="16971"/>
                      <a:pt x="9546" y="16918"/>
                      <a:pt x="8912" y="16811"/>
                    </a:cubicBezTo>
                    <a:cubicBezTo>
                      <a:pt x="8847" y="16800"/>
                      <a:pt x="8781" y="16794"/>
                      <a:pt x="8716" y="16794"/>
                    </a:cubicBezTo>
                    <a:cubicBezTo>
                      <a:pt x="8315" y="16794"/>
                      <a:pt x="7931" y="16999"/>
                      <a:pt x="7673" y="17359"/>
                    </a:cubicBezTo>
                    <a:cubicBezTo>
                      <a:pt x="7384" y="17761"/>
                      <a:pt x="6563" y="18657"/>
                      <a:pt x="5591" y="19318"/>
                    </a:cubicBezTo>
                    <a:cubicBezTo>
                      <a:pt x="5854" y="18628"/>
                      <a:pt x="6060" y="17853"/>
                      <a:pt x="6074" y="17056"/>
                    </a:cubicBezTo>
                    <a:cubicBezTo>
                      <a:pt x="6078" y="17006"/>
                      <a:pt x="6080" y="16956"/>
                      <a:pt x="6080" y="16914"/>
                    </a:cubicBezTo>
                    <a:cubicBezTo>
                      <a:pt x="6080" y="16334"/>
                      <a:pt x="5796" y="15803"/>
                      <a:pt x="5344" y="15540"/>
                    </a:cubicBezTo>
                    <a:cubicBezTo>
                      <a:pt x="2843" y="14080"/>
                      <a:pt x="1349" y="11731"/>
                      <a:pt x="1349" y="9257"/>
                    </a:cubicBezTo>
                    <a:cubicBezTo>
                      <a:pt x="1349" y="5003"/>
                      <a:pt x="5588" y="1542"/>
                      <a:pt x="10800" y="1542"/>
                    </a:cubicBezTo>
                    <a:cubicBezTo>
                      <a:pt x="16011" y="1542"/>
                      <a:pt x="20249" y="5003"/>
                      <a:pt x="20249" y="9257"/>
                    </a:cubicBezTo>
                    <a:cubicBezTo>
                      <a:pt x="20249" y="13510"/>
                      <a:pt x="16011" y="16971"/>
                      <a:pt x="10800" y="16971"/>
                    </a:cubicBezTo>
                    <a:moveTo>
                      <a:pt x="10800" y="0"/>
                    </a:moveTo>
                    <a:cubicBezTo>
                      <a:pt x="4835" y="0"/>
                      <a:pt x="0" y="4144"/>
                      <a:pt x="0" y="9257"/>
                    </a:cubicBezTo>
                    <a:cubicBezTo>
                      <a:pt x="0" y="12440"/>
                      <a:pt x="1875" y="15248"/>
                      <a:pt x="4730" y="16914"/>
                    </a:cubicBezTo>
                    <a:cubicBezTo>
                      <a:pt x="4730" y="16935"/>
                      <a:pt x="4724" y="16949"/>
                      <a:pt x="4724" y="16971"/>
                    </a:cubicBezTo>
                    <a:cubicBezTo>
                      <a:pt x="4724" y="18354"/>
                      <a:pt x="3821" y="19843"/>
                      <a:pt x="3423" y="20625"/>
                    </a:cubicBezTo>
                    <a:lnTo>
                      <a:pt x="3425" y="20625"/>
                    </a:lnTo>
                    <a:cubicBezTo>
                      <a:pt x="3393" y="20709"/>
                      <a:pt x="3374" y="20802"/>
                      <a:pt x="3374" y="20900"/>
                    </a:cubicBezTo>
                    <a:cubicBezTo>
                      <a:pt x="3374" y="21287"/>
                      <a:pt x="3648" y="21600"/>
                      <a:pt x="3986" y="21600"/>
                    </a:cubicBezTo>
                    <a:cubicBezTo>
                      <a:pt x="4049" y="21600"/>
                      <a:pt x="4161" y="21580"/>
                      <a:pt x="4158" y="21590"/>
                    </a:cubicBezTo>
                    <a:cubicBezTo>
                      <a:pt x="6268" y="21195"/>
                      <a:pt x="8255" y="18979"/>
                      <a:pt x="8716" y="18338"/>
                    </a:cubicBezTo>
                    <a:cubicBezTo>
                      <a:pt x="9391" y="18451"/>
                      <a:pt x="10086" y="18514"/>
                      <a:pt x="10800" y="18514"/>
                    </a:cubicBezTo>
                    <a:cubicBezTo>
                      <a:pt x="16764" y="18514"/>
                      <a:pt x="21600" y="14369"/>
                      <a:pt x="21600" y="9257"/>
                    </a:cubicBezTo>
                    <a:cubicBezTo>
                      <a:pt x="21600" y="414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endParaRPr lang="en-US" sz="30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587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2196184" y="1832839"/>
            <a:ext cx="37628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DDL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数据库的创建与查询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DDL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数据库的修改、删除、使用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DDL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数据库表的查询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DDL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数据库表的创建</a:t>
            </a:r>
          </a:p>
        </p:txBody>
      </p:sp>
      <p:sp>
        <p:nvSpPr>
          <p:cNvPr id="32" name="矩形 31"/>
          <p:cNvSpPr/>
          <p:nvPr/>
        </p:nvSpPr>
        <p:spPr>
          <a:xfrm>
            <a:off x="2196184" y="1806231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106687" y="1762143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53" name="圆角矩形 52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圆角矩形 53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矩形 63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03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28"/>
          <p:cNvSpPr txBox="1"/>
          <p:nvPr/>
        </p:nvSpPr>
        <p:spPr>
          <a:xfrm>
            <a:off x="611560" y="1628800"/>
            <a:ext cx="7848872" cy="2613653"/>
          </a:xfrm>
          <a:prstGeom prst="rect">
            <a:avLst/>
          </a:prstGeom>
          <a:noFill/>
          <a:ln>
            <a:noFill/>
          </a:ln>
        </p:spPr>
        <p:txBody>
          <a:bodyPr wrap="squar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能够完成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MySQL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数据库安装及相关配置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id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DDL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语句完成数据库的操作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DDL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语句完成数据库表结构的操作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DML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语句完成数据库表数据的增、删、改操作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能够使用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语句完成数据库表数据的查询操作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  <p:sp>
        <p:nvSpPr>
          <p:cNvPr id="13" name="TextBox 128"/>
          <p:cNvSpPr txBox="1"/>
          <p:nvPr/>
        </p:nvSpPr>
        <p:spPr>
          <a:xfrm>
            <a:off x="2262651" y="4864989"/>
            <a:ext cx="450103" cy="359703"/>
          </a:xfrm>
          <a:prstGeom prst="rect">
            <a:avLst/>
          </a:prstGeom>
          <a:noFill/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66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学习目标：能够完成数据库的创建与查询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31" y="3664807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DDL_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025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学习目标：能够完成数据库的修改、删除、使用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-292396" y="874879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_DDL_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467544" y="3717032"/>
            <a:ext cx="3812060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54" y="3632279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_DDL_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_DDL_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941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097666" y="1728608"/>
            <a:ext cx="6444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_DDL_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9" name="椭圆 38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35" name="图片 3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19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_DDL_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1" y="2503385"/>
            <a:ext cx="53285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操作表查询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DDL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表的创建、删除、修改等基本操作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04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操作表的创建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_DDL_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_DDL_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_DDL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表的创建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学习目标：能够完成表的删除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8"/>
          <p:cNvSpPr txBox="1"/>
          <p:nvPr/>
        </p:nvSpPr>
        <p:spPr>
          <a:xfrm>
            <a:off x="1331640" y="1710266"/>
            <a:ext cx="3632064" cy="3437468"/>
          </a:xfrm>
          <a:prstGeom prst="rect">
            <a:avLst/>
          </a:prstGeom>
          <a:noFill/>
          <a:ln>
            <a:noFill/>
          </a:ln>
        </p:spPr>
        <p:txBody>
          <a:bodyPr wrap="none" lIns="51425" tIns="25712" rIns="51425" bIns="25712" rtlCol="0">
            <a:spAutoFit/>
          </a:bodyPr>
          <a:lstStyle/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数据库概述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MySQL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环境搭建及相关概念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数据库查询语言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DDL</a:t>
            </a: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DML</a:t>
            </a:r>
          </a:p>
          <a:p>
            <a:pPr marL="800100" lvl="1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DQL</a:t>
            </a: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  <a:p>
            <a:pPr marL="342900" indent="-342900">
              <a:buClr>
                <a:srgbClr val="C0392B"/>
              </a:buClr>
              <a:buFont typeface="Wingdings" panose="05000000000000000000" pitchFamily="2" charset="2"/>
              <a:buChar char="n"/>
            </a:pPr>
            <a:r>
              <a:rPr lang="id-ID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SQLYog</a:t>
            </a:r>
            <a:r>
              <a:rPr lang="zh-CN" altLang="id-ID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 panose="020F0502020204030203" pitchFamily="34" charset="0"/>
              </a:rPr>
              <a:t>基本使用</a:t>
            </a:r>
            <a:endParaRPr lang="id-ID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学习目标：能够完成表的修改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_DDL_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0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_DDL_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操作表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_DDL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表的修改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848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图形化界面工具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SQLyog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的安装及使用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DML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语句的增加、删除、修改操作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05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学习目标：能够安装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SQLyog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图形化界面工具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SQLyog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图形化界面工具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SQLyog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安装图形化界面工具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SQLyog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DML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5.2DML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5.3DML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64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5.4DML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47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5.4DML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31840" y="1988840"/>
            <a:ext cx="5580125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69920" y="2520000"/>
            <a:ext cx="544649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修改数据</a:t>
            </a:r>
          </a:p>
        </p:txBody>
      </p:sp>
      <p:sp>
        <p:nvSpPr>
          <p:cNvPr id="23" name="椭圆 22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27" name="椭圆 26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40000" y="2520000"/>
            <a:ext cx="2232248" cy="2016224"/>
            <a:chOff x="829871" y="4136673"/>
            <a:chExt cx="2232248" cy="2016224"/>
          </a:xfrm>
        </p:grpSpPr>
        <p:sp>
          <p:nvSpPr>
            <p:cNvPr id="41" name="内容占位符 2"/>
            <p:cNvSpPr txBox="1"/>
            <p:nvPr/>
          </p:nvSpPr>
          <p:spPr>
            <a:xfrm>
              <a:off x="1544588" y="5245661"/>
              <a:ext cx="797207" cy="4155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90000"/>
                </a:lnSpc>
                <a:spcAft>
                  <a:spcPct val="2000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</a:t>
              </a: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691696" y="4503039"/>
              <a:ext cx="506083" cy="506083"/>
              <a:chOff x="713747" y="1652107"/>
              <a:chExt cx="506083" cy="506083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13747" y="1652107"/>
                <a:ext cx="506083" cy="506083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AutoShape 112"/>
              <p:cNvSpPr/>
              <p:nvPr/>
            </p:nvSpPr>
            <p:spPr bwMode="auto">
              <a:xfrm>
                <a:off x="811420" y="1732144"/>
                <a:ext cx="264394" cy="353129"/>
              </a:xfrm>
              <a:custGeom>
                <a:avLst/>
                <a:gdLst>
                  <a:gd name="T0" fmla="*/ 10510 w 21020"/>
                  <a:gd name="T1" fmla="*/ 10800 h 21600"/>
                  <a:gd name="T2" fmla="*/ 10510 w 21020"/>
                  <a:gd name="T3" fmla="*/ 10800 h 21600"/>
                  <a:gd name="T4" fmla="*/ 10510 w 21020"/>
                  <a:gd name="T5" fmla="*/ 10800 h 21600"/>
                  <a:gd name="T6" fmla="*/ 10510 w 2102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020" h="21600">
                    <a:moveTo>
                      <a:pt x="18846" y="7946"/>
                    </a:moveTo>
                    <a:lnTo>
                      <a:pt x="17740" y="9091"/>
                    </a:lnTo>
                    <a:cubicBezTo>
                      <a:pt x="17740" y="8939"/>
                      <a:pt x="17758" y="8792"/>
                      <a:pt x="17744" y="8636"/>
                    </a:cubicBezTo>
                    <a:cubicBezTo>
                      <a:pt x="17629" y="7331"/>
                      <a:pt x="17036" y="6068"/>
                      <a:pt x="16074" y="5080"/>
                    </a:cubicBezTo>
                    <a:cubicBezTo>
                      <a:pt x="15004" y="3980"/>
                      <a:pt x="13585" y="3348"/>
                      <a:pt x="12180" y="3345"/>
                    </a:cubicBezTo>
                    <a:lnTo>
                      <a:pt x="13268" y="2218"/>
                    </a:lnTo>
                    <a:cubicBezTo>
                      <a:pt x="13812" y="1659"/>
                      <a:pt x="14572" y="1350"/>
                      <a:pt x="15403" y="1350"/>
                    </a:cubicBezTo>
                    <a:cubicBezTo>
                      <a:pt x="16460" y="1350"/>
                      <a:pt x="17546" y="1840"/>
                      <a:pt x="18381" y="2696"/>
                    </a:cubicBezTo>
                    <a:cubicBezTo>
                      <a:pt x="19165" y="3500"/>
                      <a:pt x="19631" y="4499"/>
                      <a:pt x="19698" y="5510"/>
                    </a:cubicBezTo>
                    <a:cubicBezTo>
                      <a:pt x="19760" y="6453"/>
                      <a:pt x="19457" y="7317"/>
                      <a:pt x="18846" y="7946"/>
                    </a:cubicBezTo>
                    <a:moveTo>
                      <a:pt x="5828" y="19329"/>
                    </a:moveTo>
                    <a:cubicBezTo>
                      <a:pt x="5813" y="18424"/>
                      <a:pt x="5454" y="17481"/>
                      <a:pt x="4730" y="16739"/>
                    </a:cubicBezTo>
                    <a:cubicBezTo>
                      <a:pt x="4046" y="16034"/>
                      <a:pt x="3150" y="15628"/>
                      <a:pt x="2257" y="15592"/>
                    </a:cubicBezTo>
                    <a:lnTo>
                      <a:pt x="2911" y="13157"/>
                    </a:lnTo>
                    <a:cubicBezTo>
                      <a:pt x="2959" y="12995"/>
                      <a:pt x="3052" y="12835"/>
                      <a:pt x="3168" y="12695"/>
                    </a:cubicBezTo>
                    <a:cubicBezTo>
                      <a:pt x="4485" y="11726"/>
                      <a:pt x="6512" y="12012"/>
                      <a:pt x="7920" y="13460"/>
                    </a:cubicBezTo>
                    <a:cubicBezTo>
                      <a:pt x="9409" y="14990"/>
                      <a:pt x="9639" y="17230"/>
                      <a:pt x="8492" y="18568"/>
                    </a:cubicBezTo>
                    <a:cubicBezTo>
                      <a:pt x="8416" y="18609"/>
                      <a:pt x="8339" y="18648"/>
                      <a:pt x="8256" y="18675"/>
                    </a:cubicBezTo>
                    <a:cubicBezTo>
                      <a:pt x="8256" y="18675"/>
                      <a:pt x="5828" y="19329"/>
                      <a:pt x="5828" y="19329"/>
                    </a:cubicBezTo>
                    <a:close/>
                    <a:moveTo>
                      <a:pt x="2737" y="20164"/>
                    </a:moveTo>
                    <a:cubicBezTo>
                      <a:pt x="2665" y="20181"/>
                      <a:pt x="2443" y="20239"/>
                      <a:pt x="2291" y="20249"/>
                    </a:cubicBezTo>
                    <a:cubicBezTo>
                      <a:pt x="1751" y="20244"/>
                      <a:pt x="1313" y="19792"/>
                      <a:pt x="1313" y="19237"/>
                    </a:cubicBezTo>
                    <a:cubicBezTo>
                      <a:pt x="1321" y="19124"/>
                      <a:pt x="1365" y="18929"/>
                      <a:pt x="1380" y="18857"/>
                    </a:cubicBezTo>
                    <a:lnTo>
                      <a:pt x="2071" y="16283"/>
                    </a:lnTo>
                    <a:cubicBezTo>
                      <a:pt x="2822" y="16261"/>
                      <a:pt x="3630" y="16562"/>
                      <a:pt x="4265" y="17215"/>
                    </a:cubicBezTo>
                    <a:cubicBezTo>
                      <a:pt x="4911" y="17878"/>
                      <a:pt x="5214" y="18725"/>
                      <a:pt x="5181" y="19504"/>
                    </a:cubicBezTo>
                    <a:cubicBezTo>
                      <a:pt x="5181" y="19504"/>
                      <a:pt x="2737" y="20164"/>
                      <a:pt x="2737" y="20164"/>
                    </a:cubicBezTo>
                    <a:close/>
                    <a:moveTo>
                      <a:pt x="6888" y="11179"/>
                    </a:moveTo>
                    <a:cubicBezTo>
                      <a:pt x="6280" y="10927"/>
                      <a:pt x="5642" y="10783"/>
                      <a:pt x="5004" y="10774"/>
                    </a:cubicBezTo>
                    <a:lnTo>
                      <a:pt x="10063" y="5536"/>
                    </a:lnTo>
                    <a:cubicBezTo>
                      <a:pt x="10838" y="4759"/>
                      <a:pt x="11966" y="4536"/>
                      <a:pt x="13077" y="4819"/>
                    </a:cubicBezTo>
                    <a:cubicBezTo>
                      <a:pt x="13077" y="4819"/>
                      <a:pt x="6888" y="11179"/>
                      <a:pt x="6888" y="11179"/>
                    </a:cubicBezTo>
                    <a:close/>
                    <a:moveTo>
                      <a:pt x="9717" y="13672"/>
                    </a:moveTo>
                    <a:cubicBezTo>
                      <a:pt x="9473" y="13258"/>
                      <a:pt x="9194" y="12859"/>
                      <a:pt x="8848" y="12505"/>
                    </a:cubicBezTo>
                    <a:cubicBezTo>
                      <a:pt x="8447" y="12093"/>
                      <a:pt x="7986" y="11770"/>
                      <a:pt x="7507" y="11498"/>
                    </a:cubicBezTo>
                    <a:lnTo>
                      <a:pt x="13767" y="5064"/>
                    </a:lnTo>
                    <a:cubicBezTo>
                      <a:pt x="14259" y="5288"/>
                      <a:pt x="14729" y="5607"/>
                      <a:pt x="15145" y="6035"/>
                    </a:cubicBezTo>
                    <a:cubicBezTo>
                      <a:pt x="15500" y="6398"/>
                      <a:pt x="15775" y="6806"/>
                      <a:pt x="15987" y="7229"/>
                    </a:cubicBezTo>
                    <a:cubicBezTo>
                      <a:pt x="15987" y="7229"/>
                      <a:pt x="9717" y="13672"/>
                      <a:pt x="9717" y="13672"/>
                    </a:cubicBezTo>
                    <a:close/>
                    <a:moveTo>
                      <a:pt x="10519" y="16061"/>
                    </a:moveTo>
                    <a:cubicBezTo>
                      <a:pt x="10465" y="15452"/>
                      <a:pt x="10298" y="14854"/>
                      <a:pt x="10047" y="14288"/>
                    </a:cubicBezTo>
                    <a:lnTo>
                      <a:pt x="16257" y="7906"/>
                    </a:lnTo>
                    <a:cubicBezTo>
                      <a:pt x="16637" y="9140"/>
                      <a:pt x="16442" y="10429"/>
                      <a:pt x="15610" y="11284"/>
                    </a:cubicBezTo>
                    <a:cubicBezTo>
                      <a:pt x="15604" y="11290"/>
                      <a:pt x="15598" y="11293"/>
                      <a:pt x="15593" y="11298"/>
                    </a:cubicBezTo>
                    <a:lnTo>
                      <a:pt x="15602" y="11306"/>
                    </a:lnTo>
                    <a:lnTo>
                      <a:pt x="10525" y="16565"/>
                    </a:lnTo>
                    <a:cubicBezTo>
                      <a:pt x="10527" y="16397"/>
                      <a:pt x="10534" y="16232"/>
                      <a:pt x="10519" y="16061"/>
                    </a:cubicBezTo>
                    <a:moveTo>
                      <a:pt x="19308" y="1741"/>
                    </a:moveTo>
                    <a:cubicBezTo>
                      <a:pt x="18228" y="632"/>
                      <a:pt x="16805" y="0"/>
                      <a:pt x="15403" y="0"/>
                    </a:cubicBezTo>
                    <a:cubicBezTo>
                      <a:pt x="14220" y="0"/>
                      <a:pt x="13131" y="450"/>
                      <a:pt x="12335" y="1266"/>
                    </a:cubicBezTo>
                    <a:lnTo>
                      <a:pt x="9138" y="4577"/>
                    </a:lnTo>
                    <a:cubicBezTo>
                      <a:pt x="9129" y="4585"/>
                      <a:pt x="9118" y="4592"/>
                      <a:pt x="9108" y="4602"/>
                    </a:cubicBezTo>
                    <a:cubicBezTo>
                      <a:pt x="9103" y="4608"/>
                      <a:pt x="9100" y="4614"/>
                      <a:pt x="9095" y="4620"/>
                    </a:cubicBezTo>
                    <a:lnTo>
                      <a:pt x="9096" y="4621"/>
                    </a:lnTo>
                    <a:lnTo>
                      <a:pt x="2310" y="11647"/>
                    </a:lnTo>
                    <a:cubicBezTo>
                      <a:pt x="1998" y="11966"/>
                      <a:pt x="1771" y="12364"/>
                      <a:pt x="1645" y="12797"/>
                    </a:cubicBezTo>
                    <a:lnTo>
                      <a:pt x="102" y="18541"/>
                    </a:lnTo>
                    <a:cubicBezTo>
                      <a:pt x="100" y="18557"/>
                      <a:pt x="0" y="19008"/>
                      <a:pt x="0" y="19237"/>
                    </a:cubicBezTo>
                    <a:cubicBezTo>
                      <a:pt x="0" y="20541"/>
                      <a:pt x="1030" y="21599"/>
                      <a:pt x="2302" y="21599"/>
                    </a:cubicBezTo>
                    <a:cubicBezTo>
                      <a:pt x="2554" y="21599"/>
                      <a:pt x="3044" y="21475"/>
                      <a:pt x="3062" y="21473"/>
                    </a:cubicBezTo>
                    <a:lnTo>
                      <a:pt x="8630" y="19969"/>
                    </a:lnTo>
                    <a:cubicBezTo>
                      <a:pt x="9054" y="19839"/>
                      <a:pt x="9439" y="19604"/>
                      <a:pt x="9750" y="19283"/>
                    </a:cubicBezTo>
                    <a:lnTo>
                      <a:pt x="19776" y="8899"/>
                    </a:lnTo>
                    <a:cubicBezTo>
                      <a:pt x="21600" y="7023"/>
                      <a:pt x="21394" y="3881"/>
                      <a:pt x="19308" y="174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defTabSz="457200"/>
                <a:r>
                  <a:rPr lang="en-US" sz="3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</a:p>
            </p:txBody>
          </p:sp>
        </p:grpSp>
        <p:sp>
          <p:nvSpPr>
            <p:cNvPr id="43" name="圆角矩形 42"/>
            <p:cNvSpPr/>
            <p:nvPr/>
          </p:nvSpPr>
          <p:spPr>
            <a:xfrm>
              <a:off x="829871" y="4136673"/>
              <a:ext cx="2232248" cy="2016224"/>
            </a:xfrm>
            <a:prstGeom prst="roundRect">
              <a:avLst/>
            </a:prstGeom>
            <a:noFill/>
            <a:ln>
              <a:solidFill>
                <a:srgbClr val="B83729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65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5552" y="1800000"/>
            <a:ext cx="3762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数据库基本概念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常见数据库软件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的安装与卸载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5552" y="1800000"/>
            <a:ext cx="6624920" cy="1656000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9552" y="1800000"/>
            <a:ext cx="1656000" cy="1656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+mn-ea"/>
              </a:rPr>
              <a:t>01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2196183" y="1800000"/>
            <a:ext cx="56350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DQL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基础查询</a:t>
            </a: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DQL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DQL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条件模糊查询</a:t>
            </a:r>
          </a:p>
        </p:txBody>
      </p:sp>
      <p:sp>
        <p:nvSpPr>
          <p:cNvPr id="100" name="矩形 99"/>
          <p:cNvSpPr/>
          <p:nvPr/>
        </p:nvSpPr>
        <p:spPr>
          <a:xfrm>
            <a:off x="2196184" y="1800000"/>
            <a:ext cx="6408712" cy="1656184"/>
          </a:xfrm>
          <a:prstGeom prst="rect">
            <a:avLst/>
          </a:prstGeom>
          <a:noFill/>
          <a:ln w="6350"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15616" y="2852936"/>
            <a:ext cx="455940" cy="720079"/>
            <a:chOff x="938165" y="3776025"/>
            <a:chExt cx="262688" cy="41487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9" name="圆角矩形 38"/>
            <p:cNvSpPr/>
            <p:nvPr/>
          </p:nvSpPr>
          <p:spPr>
            <a:xfrm>
              <a:off x="941470" y="3776143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 rot="5400000">
              <a:off x="1033781" y="3864309"/>
              <a:ext cx="255356" cy="7878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938168" y="3949409"/>
              <a:ext cx="262685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 rot="5400000">
              <a:off x="858226" y="4029348"/>
              <a:ext cx="237062" cy="771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938166" y="4108925"/>
              <a:ext cx="259383" cy="819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46647" y="1330095"/>
            <a:ext cx="185809" cy="422295"/>
            <a:chOff x="2339752" y="1412776"/>
            <a:chExt cx="792088" cy="1800200"/>
          </a:xfrm>
          <a:solidFill>
            <a:schemeClr val="bg1"/>
          </a:solidFill>
        </p:grpSpPr>
        <p:sp>
          <p:nvSpPr>
            <p:cNvPr id="45" name="圆角矩形 44"/>
            <p:cNvSpPr/>
            <p:nvPr/>
          </p:nvSpPr>
          <p:spPr>
            <a:xfrm>
              <a:off x="2339752" y="1412776"/>
              <a:ext cx="792088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圆角矩形 45"/>
            <p:cNvSpPr/>
            <p:nvPr/>
          </p:nvSpPr>
          <p:spPr>
            <a:xfrm rot="5400000">
              <a:off x="2051720" y="2132856"/>
              <a:ext cx="1800200" cy="36004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540000" y="1800000"/>
            <a:ext cx="1656184" cy="165618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>
                <a:latin typeface="+mn-ea"/>
              </a:rPr>
              <a:t>06</a:t>
            </a:r>
            <a:endParaRPr lang="zh-CN" altLang="en-US" sz="7200" b="1" dirty="0">
              <a:latin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449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6.1DQL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1560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DQL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6323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条件模糊查询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DQL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模糊查询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46" name="圆角矩形 45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JavaWeb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9" y="187582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学习目标：清楚知道课程安排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5194279" y="216390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97" name="椭圆 96"/>
          <p:cNvSpPr/>
          <p:nvPr/>
        </p:nvSpPr>
        <p:spPr>
          <a:xfrm>
            <a:off x="4860032" y="21333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pic>
        <p:nvPicPr>
          <p:cNvPr id="26" name="图片 2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81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学习目标：知道今天的课程内容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今日内容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81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学习目标：能够描述什么是数据库以及特点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数据库的基本概念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sp>
        <p:nvSpPr>
          <p:cNvPr id="31" name="椭圆 30"/>
          <p:cNvSpPr/>
          <p:nvPr/>
        </p:nvSpPr>
        <p:spPr>
          <a:xfrm>
            <a:off x="6084168" y="260648"/>
            <a:ext cx="232137" cy="232137"/>
          </a:xfrm>
          <a:prstGeom prst="ellipse">
            <a:avLst/>
          </a:prstGeom>
          <a:solidFill>
            <a:srgbClr val="643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6083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学习目标：知道主流数据库软件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掌握程度：知道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常见数据库的软件介绍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611560" y="1588586"/>
            <a:ext cx="7930866" cy="1480374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latin typeface="+mj-ea"/>
              <a:ea typeface="+mj-ea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799708" y="1916832"/>
            <a:ext cx="1107996" cy="918019"/>
            <a:chOff x="651177" y="1999869"/>
            <a:chExt cx="1107996" cy="918019"/>
          </a:xfrm>
        </p:grpSpPr>
        <p:sp>
          <p:nvSpPr>
            <p:cNvPr id="86" name="AutoShape 113"/>
            <p:cNvSpPr/>
            <p:nvPr/>
          </p:nvSpPr>
          <p:spPr bwMode="auto">
            <a:xfrm>
              <a:off x="1079403" y="1999869"/>
              <a:ext cx="251543" cy="4889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defTabSz="457200"/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1177" y="2548556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课程信息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9" name="Rectangle 25"/>
          <p:cNvSpPr/>
          <p:nvPr/>
        </p:nvSpPr>
        <p:spPr>
          <a:xfrm rot="5400000">
            <a:off x="1672022" y="2318128"/>
            <a:ext cx="780686" cy="21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1" name="矩形 90"/>
          <p:cNvSpPr/>
          <p:nvPr/>
        </p:nvSpPr>
        <p:spPr>
          <a:xfrm>
            <a:off x="2218968" y="1875829"/>
            <a:ext cx="5809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学习目标：能够完成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掌握程度：应用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时长：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0" y="838007"/>
            <a:ext cx="914400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15924" y="3750836"/>
            <a:ext cx="3308004" cy="245706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  <a:alpha val="91000"/>
                </a:schemeClr>
              </a:gs>
              <a:gs pos="48000">
                <a:schemeClr val="accent6">
                  <a:lumMod val="98000"/>
                  <a:lumOff val="2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要点提示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32040" y="260648"/>
            <a:ext cx="232137" cy="232137"/>
          </a:xfrm>
          <a:prstGeom prst="ellipse">
            <a:avLst/>
          </a:prstGeom>
          <a:solidFill>
            <a:srgbClr val="B837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</a:t>
            </a:r>
            <a:endParaRPr lang="zh-CN" altLang="en-US" sz="1400" dirty="0"/>
          </a:p>
        </p:txBody>
      </p:sp>
      <p:sp>
        <p:nvSpPr>
          <p:cNvPr id="29" name="椭圆 28"/>
          <p:cNvSpPr/>
          <p:nvPr/>
        </p:nvSpPr>
        <p:spPr>
          <a:xfrm>
            <a:off x="5652120" y="260648"/>
            <a:ext cx="232137" cy="232137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</a:t>
            </a:r>
            <a:endParaRPr lang="zh-CN" altLang="en-US" sz="1400" dirty="0"/>
          </a:p>
        </p:txBody>
      </p:sp>
      <p:sp>
        <p:nvSpPr>
          <p:cNvPr id="30" name="椭圆 29"/>
          <p:cNvSpPr/>
          <p:nvPr/>
        </p:nvSpPr>
        <p:spPr>
          <a:xfrm>
            <a:off x="5292080" y="260648"/>
            <a:ext cx="232137" cy="23213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</a:t>
            </a:r>
            <a:endParaRPr lang="zh-CN" altLang="en-US" sz="1400" dirty="0"/>
          </a:p>
        </p:txBody>
      </p:sp>
      <p:pic>
        <p:nvPicPr>
          <p:cNvPr id="28" name="图片 27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0" y="3661625"/>
            <a:ext cx="3511006" cy="25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9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1155</Words>
  <Application>Microsoft Office PowerPoint</Application>
  <PresentationFormat>全屏显示(4:3)</PresentationFormat>
  <Paragraphs>352</Paragraphs>
  <Slides>44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Lato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1.1 JavaWeb课程介绍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1562</cp:revision>
  <dcterms:created xsi:type="dcterms:W3CDTF">2015-06-29T07:19:00Z</dcterms:created>
  <dcterms:modified xsi:type="dcterms:W3CDTF">2018-07-03T06:30:10Z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