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64" r:id="rId9"/>
    <p:sldId id="272" r:id="rId10"/>
    <p:sldId id="266" r:id="rId11"/>
    <p:sldId id="273" r:id="rId12"/>
    <p:sldId id="274" r:id="rId13"/>
    <p:sldId id="265" r:id="rId14"/>
    <p:sldId id="271" r:id="rId15"/>
    <p:sldId id="260" r:id="rId16"/>
    <p:sldId id="275" r:id="rId17"/>
    <p:sldId id="289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90" r:id="rId27"/>
    <p:sldId id="284" r:id="rId28"/>
    <p:sldId id="287" r:id="rId29"/>
    <p:sldId id="291" r:id="rId30"/>
    <p:sldId id="286" r:id="rId31"/>
    <p:sldId id="285" r:id="rId32"/>
    <p:sldId id="29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97" autoAdjust="0"/>
    <p:restoredTop sz="94678" autoAdjust="0"/>
  </p:normalViewPr>
  <p:slideViewPr>
    <p:cSldViewPr>
      <p:cViewPr>
        <p:scale>
          <a:sx n="110" d="100"/>
          <a:sy n="110" d="100"/>
        </p:scale>
        <p:origin x="-831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3B134-FC3F-4215-BD54-639A1EEA8DA6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65F1B-0EDE-4749-96F5-11D4E7E8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6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65F1B-0EDE-4749-96F5-11D4E7E87DD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9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6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9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0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7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7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3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2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8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3C5B4-6199-4031-B143-8199622DDC1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5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Keith Chester</a:t>
            </a:r>
          </a:p>
          <a:p>
            <a:r>
              <a:rPr lang="en-US" dirty="0" err="1" smtClean="0"/>
              <a:t>thekeithchester</a:t>
            </a:r>
            <a:endParaRPr lang="en-US" dirty="0" smtClean="0"/>
          </a:p>
          <a:p>
            <a:r>
              <a:rPr lang="en-US" dirty="0" err="1"/>
              <a:t>h</a:t>
            </a:r>
            <a:r>
              <a:rPr lang="en-US" dirty="0" err="1" smtClean="0"/>
              <a:t>lfshell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</a:t>
            </a:r>
            <a:r>
              <a:rPr lang="en-US" dirty="0" err="1" smtClean="0"/>
              <a:t>keithchester</a:t>
            </a:r>
            <a:endParaRPr lang="en-US" dirty="0"/>
          </a:p>
        </p:txBody>
      </p:sp>
      <p:pic>
        <p:nvPicPr>
          <p:cNvPr id="1026" name="Picture 2" descr="node.j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995" y="1322387"/>
            <a:ext cx="1492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ogos-download.com/wp-content/uploads/2016/02/Twitter_logo_bird_transparent_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995" y="4572000"/>
            <a:ext cx="397405" cy="32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76409"/>
            <a:ext cx="1874044" cy="7815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105400"/>
            <a:ext cx="839304" cy="840241"/>
          </a:xfrm>
          <a:prstGeom prst="rect">
            <a:avLst/>
          </a:prstGeom>
        </p:spPr>
      </p:pic>
      <p:sp>
        <p:nvSpPr>
          <p:cNvPr id="12" name="Title 4"/>
          <p:cNvSpPr txBox="1">
            <a:spLocks/>
          </p:cNvSpPr>
          <p:nvPr/>
        </p:nvSpPr>
        <p:spPr>
          <a:xfrm>
            <a:off x="685800" y="5873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An Introduction to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               + express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30" name="Picture 6" descr="Image result for st louis arch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945641"/>
            <a:ext cx="1145208" cy="68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81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Basics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require( )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00452"/>
            <a:ext cx="4179264" cy="1252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48" y="2608943"/>
            <a:ext cx="4508452" cy="3487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94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Basics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npm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3074" name="Picture 2" descr="Image result for npm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09600"/>
            <a:ext cx="642650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47800" y="4267200"/>
            <a:ext cx="6274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400,000 modules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06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Basics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 smtClean="0">
                <a:solidFill>
                  <a:schemeClr val="bg1"/>
                </a:solidFill>
              </a:rPr>
              <a:t>starting our project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47800" y="1905000"/>
            <a:ext cx="6274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npm</a:t>
            </a:r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4000" dirty="0" err="1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init</a:t>
            </a:r>
            <a:endParaRPr lang="en-US" sz="4000" dirty="0">
              <a:solidFill>
                <a:schemeClr val="accent3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3038475"/>
            <a:ext cx="4672013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17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event loop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7170" name="Picture 2" descr="Image result for nodejs event lo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4" y="1219200"/>
            <a:ext cx="8534400" cy="454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83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event loop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07" y="2335607"/>
            <a:ext cx="8285193" cy="218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952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77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hello world in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express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9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Routing Order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61" y="2133600"/>
            <a:ext cx="8506090" cy="230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063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Routing w/ Parameters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18" y="1217699"/>
            <a:ext cx="7589377" cy="503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5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req</a:t>
            </a:r>
            <a:r>
              <a:rPr lang="en-US" dirty="0" smtClean="0">
                <a:solidFill>
                  <a:schemeClr val="bg1"/>
                </a:solidFill>
              </a:rPr>
              <a:t> attributes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originalUrl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params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hostname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method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is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get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cookies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body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send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end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status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Welcome to the                 community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node.jSTL</a:t>
            </a:r>
            <a:r>
              <a:rPr lang="en-US" dirty="0" smtClean="0">
                <a:solidFill>
                  <a:schemeClr val="bg1"/>
                </a:solidFill>
              </a:rPr>
              <a:t> meets at least once a month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We try to make talks good for experts </a:t>
            </a:r>
            <a:r>
              <a:rPr lang="en-US" i="1" dirty="0" smtClean="0">
                <a:solidFill>
                  <a:schemeClr val="bg1"/>
                </a:solidFill>
              </a:rPr>
              <a:t>and</a:t>
            </a:r>
            <a:r>
              <a:rPr lang="en-US" dirty="0" smtClean="0">
                <a:solidFill>
                  <a:schemeClr val="bg1"/>
                </a:solidFill>
              </a:rPr>
              <a:t> beginners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Open floor time to talk to experts, ask for help on projects, get resources to learn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“Classes” like this is new, and we’d like your feedback to have more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jSTL</a:t>
            </a:r>
            <a:r>
              <a:rPr lang="en-US" dirty="0" smtClean="0">
                <a:solidFill>
                  <a:schemeClr val="bg1"/>
                </a:solidFill>
              </a:rPr>
              <a:t> coming soon!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General </a:t>
            </a:r>
            <a:r>
              <a:rPr lang="en-US" dirty="0" err="1" smtClean="0">
                <a:solidFill>
                  <a:schemeClr val="bg1"/>
                </a:solidFill>
              </a:rPr>
              <a:t>Javascript</a:t>
            </a:r>
            <a:r>
              <a:rPr lang="en-US" dirty="0" smtClean="0">
                <a:solidFill>
                  <a:schemeClr val="bg1"/>
                </a:solidFill>
              </a:rPr>
              <a:t> meetup to incorporate ALL front end frameworks + node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Work in progress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Join STL-Tech slack</a:t>
            </a:r>
            <a:r>
              <a:rPr lang="en-US" dirty="0">
                <a:solidFill>
                  <a:schemeClr val="bg1"/>
                </a:solidFill>
              </a:rPr>
              <a:t>! </a:t>
            </a:r>
            <a:r>
              <a:rPr lang="en-US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stltech.herokuapp.com </a:t>
            </a:r>
            <a:r>
              <a:rPr lang="en-US" dirty="0" smtClean="0">
                <a:solidFill>
                  <a:schemeClr val="bg1"/>
                </a:solidFill>
              </a:rPr>
              <a:t>to get an invite</a:t>
            </a:r>
          </a:p>
          <a:p>
            <a:endParaRPr lang="en-US" i="1" dirty="0">
              <a:solidFill>
                <a:schemeClr val="bg1"/>
              </a:solidFill>
            </a:endParaRPr>
          </a:p>
          <a:p>
            <a:r>
              <a:rPr lang="en-US" i="1" dirty="0" smtClean="0">
                <a:solidFill>
                  <a:schemeClr val="bg1"/>
                </a:solidFill>
              </a:rPr>
              <a:t>#node</a:t>
            </a:r>
            <a:r>
              <a:rPr lang="en-US" dirty="0" smtClean="0">
                <a:solidFill>
                  <a:schemeClr val="bg1"/>
                </a:solidFill>
              </a:rPr>
              <a:t> channel Is connected to other slack groups around the world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keithchester</a:t>
            </a:r>
            <a:r>
              <a:rPr lang="en-US" dirty="0" smtClean="0">
                <a:solidFill>
                  <a:schemeClr val="bg1"/>
                </a:solidFill>
              </a:rPr>
              <a:t> is my username there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533400"/>
            <a:ext cx="164436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9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Middleware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is it, why would you use it, next()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5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Popular middleware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Content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Making your own middleware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Auth</a:t>
            </a:r>
            <a:r>
              <a:rPr lang="en-US" dirty="0" smtClean="0">
                <a:solidFill>
                  <a:schemeClr val="bg1"/>
                </a:solidFill>
              </a:rPr>
              <a:t>, validation, breaking routes down into readable chunks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Router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Using the express router to make it neater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Serving up static content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 to serve static assets (like /</a:t>
            </a:r>
            <a:r>
              <a:rPr lang="en-US" dirty="0" err="1" smtClean="0">
                <a:solidFill>
                  <a:schemeClr val="bg1"/>
                </a:solidFill>
              </a:rPr>
              <a:t>js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css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5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Template engines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sp>
        <p:nvSpPr>
          <p:cNvPr id="2" name="AutoShape 2" descr="https://camo.githubusercontent.com/a43de8ca816e78b1c2666f7696f449b2eeddbeca/68747470733a2f2f63646e2e7261776769742e636f6d2f7075676a732f7075672d6c6f676f2f656563343336636565386664396431373236643738333963626539396431663639343639326330632f5356472f7075672d66696e616c2d6c6f676f2d5f2d636f6c6f75722d3132382e73766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ttps://camo.githubusercontent.com/a43de8ca816e78b1c2666f7696f449b2eeddbeca/68747470733a2f2f63646e2e7261776769742e636f6d2f7075676a732f7075672d6c6f676f2f656563343336636565386664396431373236643738333963626539396431663639343639326330632f5356472f7075672d66696e616c2d6c6f676f2d5f2d636f6c6f75722d3132382e737667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Image result for pugj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283552"/>
            <a:ext cx="2136611" cy="213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handlebars 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88916"/>
            <a:ext cx="2022682" cy="152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dust j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48" y="838200"/>
            <a:ext cx="2724152" cy="272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oT.j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4" y="4191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11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Serving up templates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295400"/>
            <a:ext cx="622935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77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Databases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3074" name="Picture 2" descr="Knex.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104" y="2609851"/>
            <a:ext cx="6181725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mongoose 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4780"/>
            <a:ext cx="197358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mongoose j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56" y="5670490"/>
            <a:ext cx="683868" cy="68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sequeliz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319" y="1219200"/>
            <a:ext cx="281940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couchd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713797"/>
            <a:ext cx="795917" cy="68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neo4j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750399"/>
            <a:ext cx="1343675" cy="53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e result for redis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643" y="5736981"/>
            <a:ext cx="1647513" cy="55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Image result for bookshelf j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362200"/>
            <a:ext cx="2419476" cy="51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mage result for dynamodb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702725"/>
            <a:ext cx="1451043" cy="62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74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Example </a:t>
            </a:r>
            <a:r>
              <a:rPr lang="en-US" dirty="0" err="1" smtClean="0">
                <a:solidFill>
                  <a:schemeClr val="bg1"/>
                </a:solidFill>
              </a:rPr>
              <a:t>Knex</a:t>
            </a:r>
            <a:r>
              <a:rPr lang="en-US" dirty="0" smtClean="0">
                <a:solidFill>
                  <a:schemeClr val="bg1"/>
                </a:solidFill>
              </a:rPr>
              <a:t> Query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605" y="1226499"/>
            <a:ext cx="6456791" cy="5250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76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node.j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362200"/>
            <a:ext cx="3199699" cy="196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Congratulations!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6146" name="Picture 2" descr="Image result for graduation ca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00200"/>
            <a:ext cx="2127468" cy="212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38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Who the heck am 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Head of Research and Development + and an Application Developer at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 use node.js everyday for websites, tablet </a:t>
            </a:r>
            <a:r>
              <a:rPr lang="en-US" sz="2800" dirty="0" smtClean="0">
                <a:solidFill>
                  <a:schemeClr val="bg1"/>
                </a:solidFill>
              </a:rPr>
              <a:t>apps, robots, hardware control, heart rate </a:t>
            </a:r>
            <a:r>
              <a:rPr lang="en-US" sz="2400" dirty="0" smtClean="0">
                <a:solidFill>
                  <a:schemeClr val="bg1"/>
                </a:solidFill>
              </a:rPr>
              <a:t>monitoring, light control, sound effects, beer measuring, nerf wars, video </a:t>
            </a:r>
            <a:r>
              <a:rPr lang="en-US" sz="2000" dirty="0" smtClean="0">
                <a:solidFill>
                  <a:schemeClr val="bg1"/>
                </a:solidFill>
              </a:rPr>
              <a:t>games, computer vision,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augmented reality, image manipulation, home </a:t>
            </a:r>
            <a:r>
              <a:rPr lang="en-US" sz="1800" dirty="0" smtClean="0">
                <a:solidFill>
                  <a:schemeClr val="bg1"/>
                </a:solidFill>
              </a:rPr>
              <a:t>automation, </a:t>
            </a:r>
            <a:r>
              <a:rPr lang="en-US" sz="1800" dirty="0" err="1" smtClean="0">
                <a:solidFill>
                  <a:schemeClr val="bg1"/>
                </a:solidFill>
              </a:rPr>
              <a:t>wifi</a:t>
            </a:r>
            <a:r>
              <a:rPr lang="en-US" sz="1800" dirty="0" smtClean="0">
                <a:solidFill>
                  <a:schemeClr val="bg1"/>
                </a:solidFill>
              </a:rPr>
              <a:t> tracking, </a:t>
            </a:r>
            <a:r>
              <a:rPr lang="en-US" sz="1800" dirty="0" err="1" smtClean="0">
                <a:solidFill>
                  <a:schemeClr val="bg1"/>
                </a:solidFill>
              </a:rPr>
              <a:t>microservices</a:t>
            </a:r>
            <a:r>
              <a:rPr lang="en-US" sz="1800" dirty="0" smtClean="0">
                <a:solidFill>
                  <a:schemeClr val="bg1"/>
                </a:solidFill>
              </a:rPr>
              <a:t>, e-mail handling,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chat bots, artificial </a:t>
            </a:r>
            <a:r>
              <a:rPr lang="en-US" sz="1600" dirty="0" smtClean="0">
                <a:solidFill>
                  <a:schemeClr val="bg1"/>
                </a:solidFill>
              </a:rPr>
              <a:t>intelligence, streaming video,  big data, drink mixing (really), beach selfies, bit torrent, </a:t>
            </a:r>
            <a:r>
              <a:rPr lang="en-US" sz="1400" dirty="0" err="1" smtClean="0">
                <a:solidFill>
                  <a:schemeClr val="bg1"/>
                </a:solidFill>
              </a:rPr>
              <a:t>blockchain</a:t>
            </a:r>
            <a:r>
              <a:rPr lang="en-US" sz="1400" dirty="0" smtClean="0">
                <a:solidFill>
                  <a:schemeClr val="bg1"/>
                </a:solidFill>
              </a:rPr>
              <a:t>, distributed networking, mesh radio networking</a:t>
            </a:r>
            <a:r>
              <a:rPr lang="en-US" sz="1400" smtClean="0">
                <a:solidFill>
                  <a:schemeClr val="bg1"/>
                </a:solidFill>
              </a:rPr>
              <a:t>, permanent </a:t>
            </a:r>
            <a:r>
              <a:rPr lang="en-US" sz="1400" dirty="0" smtClean="0">
                <a:solidFill>
                  <a:schemeClr val="bg1"/>
                </a:solidFill>
              </a:rPr>
              <a:t>web…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i="1" dirty="0" smtClean="0">
                <a:solidFill>
                  <a:schemeClr val="bg1"/>
                </a:solidFill>
              </a:rPr>
              <a:t>and much more</a:t>
            </a:r>
            <a:endParaRPr lang="en-US" sz="4800" i="1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sp>
        <p:nvSpPr>
          <p:cNvPr id="4" name="AutoShape 2" descr="http://blog.thisisfusion.com/wp-content/themes/thisIsFusion/library/images/logo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blog.thisisfusion.com/wp-content/themes/thisIsFusion/library/images/logo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813" y="2209800"/>
            <a:ext cx="685800" cy="61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5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Now we build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…a crappy twitter clone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00400" y="5029200"/>
            <a:ext cx="27260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bg1"/>
                </a:solidFill>
              </a:rPr>
              <a:t>Warning: live coding ahead</a:t>
            </a:r>
          </a:p>
          <a:p>
            <a:pPr algn="ctr"/>
            <a:endParaRPr lang="en-US" i="1" dirty="0">
              <a:solidFill>
                <a:schemeClr val="bg1"/>
              </a:solidFill>
            </a:endParaRPr>
          </a:p>
          <a:p>
            <a:pPr algn="ctr"/>
            <a:r>
              <a:rPr lang="en-US" i="1" dirty="0" smtClean="0">
                <a:solidFill>
                  <a:schemeClr val="bg1"/>
                </a:solidFill>
              </a:rPr>
              <a:t>Stuff WILL go wrong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71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Content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7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Questions?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Everything we did can be found </a:t>
            </a:r>
            <a:r>
              <a:rPr lang="en-US" dirty="0" smtClean="0">
                <a:solidFill>
                  <a:schemeClr val="bg1"/>
                </a:solidFill>
              </a:rPr>
              <a:t>at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https://github.com/hlfshell/node.jSTL-Intro-Series---An-Introduction-to-Express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29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briefest of histories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433513"/>
            <a:ext cx="78867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1" y="5562600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Ryan Dahl announces node.js in 2009 – a “side project” he was working on since he was unemployed. He was employed shortly after just to work on node.js</a:t>
            </a:r>
          </a:p>
        </p:txBody>
      </p:sp>
    </p:spTree>
    <p:extLst>
      <p:ext uri="{BB962C8B-B14F-4D97-AF65-F5344CB8AC3E}">
        <p14:creationId xmlns:p14="http://schemas.microsoft.com/office/powerpoint/2010/main" val="181188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Popularity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5122" name="Picture 2" descr="https://dt-cdn.net/wp-content/uploads/2015/03/jobgraph_node_php_oth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765" y="1681163"/>
            <a:ext cx="622363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33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Image result for broken he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743200"/>
            <a:ext cx="2945052" cy="241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There was some messiness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4098" name="Picture 2" descr="https://iojs.org/images/1.0.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39" y="2743200"/>
            <a:ext cx="200226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fo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81199"/>
            <a:ext cx="423862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node.j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599" y="3193946"/>
            <a:ext cx="2466735" cy="151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23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 good company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6146" name="Picture 2" descr="Image result for payp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3505199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twit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143" y="1600200"/>
            <a:ext cx="1692614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Image result for netfli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Image result for netflix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4" name="Picture 10" descr="Image result for netflix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1"/>
            <a:ext cx="3657601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Image result for twitch.tv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352800"/>
            <a:ext cx="3848100" cy="127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Image result for amaz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53000"/>
            <a:ext cx="2774950" cy="98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Image result for microsof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591459"/>
            <a:ext cx="4556125" cy="168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6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node.js – the hello worlds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To the terminal!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62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Core Modules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path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utils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crypto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http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https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net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os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process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stream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url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console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timers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child_process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cluster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dns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querystring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module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i="1" dirty="0" smtClean="0">
                <a:solidFill>
                  <a:schemeClr val="bg1"/>
                </a:solidFill>
              </a:rPr>
              <a:t>…and a bunch more</a:t>
            </a:r>
            <a:endParaRPr lang="en-US" sz="2400" i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9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3522</TotalTime>
  <Words>439</Words>
  <Application>Microsoft Office PowerPoint</Application>
  <PresentationFormat>On-screen Show (4:3)</PresentationFormat>
  <Paragraphs>115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Welcome to the                 community</vt:lpstr>
      <vt:lpstr>Who the heck am I</vt:lpstr>
      <vt:lpstr>The briefest of histories</vt:lpstr>
      <vt:lpstr>Popularity</vt:lpstr>
      <vt:lpstr>There was some messiness</vt:lpstr>
      <vt:lpstr>In good company</vt:lpstr>
      <vt:lpstr>node.js – the hello worlds</vt:lpstr>
      <vt:lpstr>Core Modules</vt:lpstr>
      <vt:lpstr>The Basics</vt:lpstr>
      <vt:lpstr>The Basics</vt:lpstr>
      <vt:lpstr>The Basics</vt:lpstr>
      <vt:lpstr>The event loop</vt:lpstr>
      <vt:lpstr>The event loop</vt:lpstr>
      <vt:lpstr>A hello world in   express</vt:lpstr>
      <vt:lpstr>Routing Order</vt:lpstr>
      <vt:lpstr>Routing w/ Parameters</vt:lpstr>
      <vt:lpstr>req attributes</vt:lpstr>
      <vt:lpstr>res</vt:lpstr>
      <vt:lpstr>Middleware</vt:lpstr>
      <vt:lpstr>Popular middleware</vt:lpstr>
      <vt:lpstr>Making your own middleware</vt:lpstr>
      <vt:lpstr>Router</vt:lpstr>
      <vt:lpstr>Serving up static content</vt:lpstr>
      <vt:lpstr>Template engines</vt:lpstr>
      <vt:lpstr>Serving up templates</vt:lpstr>
      <vt:lpstr>Databases</vt:lpstr>
      <vt:lpstr>Example Knex Query</vt:lpstr>
      <vt:lpstr>Congratulations!</vt:lpstr>
      <vt:lpstr>Now we build</vt:lpstr>
      <vt:lpstr>Title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Chester</dc:creator>
  <cp:lastModifiedBy>Keith Chester</cp:lastModifiedBy>
  <cp:revision>204</cp:revision>
  <dcterms:created xsi:type="dcterms:W3CDTF">2016-05-10T02:14:36Z</dcterms:created>
  <dcterms:modified xsi:type="dcterms:W3CDTF">2017-02-26T21:58:45Z</dcterms:modified>
</cp:coreProperties>
</file>