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wmf" ContentType="image/x-wmf"/>
  <Override PartName="/ppt/media/image3.png" ContentType="image/png"/>
  <Override PartName="/ppt/media/image4.tif" ContentType="image/tiff"/>
  <Override PartName="/ppt/media/image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487CCBDF-53D7-403E-9B6C-E87EB08C71D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890A5A8-5D6F-49CC-B0C9-36D1840D4B8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AECF019-DD4A-4775-9F93-1205BEC723B5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822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951720"/>
            <a:ext cx="822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52388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95172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95172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2649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523880"/>
            <a:ext cx="2649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523880"/>
            <a:ext cx="2649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951720"/>
            <a:ext cx="2649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951720"/>
            <a:ext cx="2649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951720"/>
            <a:ext cx="2649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523880"/>
            <a:ext cx="822924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822924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40158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523880"/>
            <a:ext cx="40158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343080"/>
            <a:ext cx="8229240" cy="370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523880"/>
            <a:ext cx="40158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95172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523880"/>
            <a:ext cx="822924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40158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52388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395172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52388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951720"/>
            <a:ext cx="822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822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951720"/>
            <a:ext cx="822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52388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95172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395172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2649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523880"/>
            <a:ext cx="2649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523880"/>
            <a:ext cx="2649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3951720"/>
            <a:ext cx="2649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3951720"/>
            <a:ext cx="2649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3951720"/>
            <a:ext cx="26496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822924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40158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523880"/>
            <a:ext cx="40158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343080"/>
            <a:ext cx="8229240" cy="370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523880"/>
            <a:ext cx="40158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95172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40158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52388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95172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523880"/>
            <a:ext cx="401580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951720"/>
            <a:ext cx="82292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 hidden="1"/>
          <p:cNvSpPr/>
          <p:nvPr/>
        </p:nvSpPr>
        <p:spPr>
          <a:xfrm>
            <a:off x="457200" y="1234800"/>
            <a:ext cx="8686440" cy="45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TextBox 9" hidden="1"/>
          <p:cNvSpPr/>
          <p:nvPr/>
        </p:nvSpPr>
        <p:spPr>
          <a:xfrm>
            <a:off x="5486400" y="6400800"/>
            <a:ext cx="3352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ab192d"/>
                </a:solidFill>
                <a:latin typeface="Times New Roman"/>
              </a:rPr>
              <a:t>Worcester Polytechnic Institute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" name="Picture 6" descr="greyWatermark-20.png"/>
          <p:cNvPicPr/>
          <p:nvPr/>
        </p:nvPicPr>
        <p:blipFill>
          <a:blip r:embed="rId2"/>
          <a:stretch/>
        </p:blipFill>
        <p:spPr>
          <a:xfrm>
            <a:off x="5185440" y="2981880"/>
            <a:ext cx="3958200" cy="38757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6857640" cy="1523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62626"/>
                </a:solidFill>
                <a:latin typeface="Verdana"/>
                <a:ea typeface="Verdana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4" name="Picture 3" descr=""/>
          <p:cNvPicPr/>
          <p:nvPr/>
        </p:nvPicPr>
        <p:blipFill>
          <a:blip r:embed="rId3"/>
          <a:stretch/>
        </p:blipFill>
        <p:spPr>
          <a:xfrm>
            <a:off x="533520" y="990720"/>
            <a:ext cx="2742840" cy="8888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8"/>
          <p:cNvSpPr/>
          <p:nvPr/>
        </p:nvSpPr>
        <p:spPr>
          <a:xfrm>
            <a:off x="457200" y="1234800"/>
            <a:ext cx="8686440" cy="45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TextBox 9"/>
          <p:cNvSpPr/>
          <p:nvPr/>
        </p:nvSpPr>
        <p:spPr>
          <a:xfrm>
            <a:off x="5486400" y="6400800"/>
            <a:ext cx="3352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ab192d"/>
                </a:solidFill>
                <a:latin typeface="Times New Roman"/>
              </a:rPr>
              <a:t>Worcester Polytechnic Institute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62626"/>
                </a:solidFill>
                <a:latin typeface="Verdana"/>
                <a:ea typeface="Verdana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523880"/>
            <a:ext cx="8229240" cy="4647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74320" indent="-274320">
              <a:lnSpc>
                <a:spcPct val="95000"/>
              </a:lnSpc>
              <a:spcBef>
                <a:spcPts val="1199"/>
              </a:spcBef>
              <a:buClr>
                <a:srgbClr val="ab192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594360" indent="-274320">
              <a:lnSpc>
                <a:spcPct val="95000"/>
              </a:lnSpc>
              <a:spcBef>
                <a:spcPts val="601"/>
              </a:spcBef>
              <a:buClr>
                <a:srgbClr val="ab192d"/>
              </a:buClr>
              <a:buFont typeface="Verdana"/>
              <a:buChar char="─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2" marL="868680" indent="-228600">
              <a:lnSpc>
                <a:spcPct val="95000"/>
              </a:lnSpc>
              <a:spcBef>
                <a:spcPts val="601"/>
              </a:spcBef>
              <a:buClr>
                <a:srgbClr val="ab192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3" marL="1143000" indent="-228600">
              <a:lnSpc>
                <a:spcPct val="95000"/>
              </a:lnSpc>
              <a:spcBef>
                <a:spcPts val="601"/>
              </a:spcBef>
              <a:buClr>
                <a:srgbClr val="ab192d"/>
              </a:buClr>
              <a:buFont typeface="Courier New"/>
              <a:buChar char="o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  <a:p>
            <a:pPr lvl="4" marL="1371600" indent="-228600">
              <a:lnSpc>
                <a:spcPct val="95000"/>
              </a:lnSpc>
              <a:spcBef>
                <a:spcPts val="601"/>
              </a:spcBef>
              <a:buClr>
                <a:srgbClr val="ab192d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457200" y="6400800"/>
            <a:ext cx="5105160" cy="30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/>
          </p:nvPr>
        </p:nvSpPr>
        <p:spPr>
          <a:xfrm>
            <a:off x="0" y="6387840"/>
            <a:ext cx="456840" cy="393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AFDEC23-E7CF-4BDA-8CAD-55C1C0074A14}" type="slidenum">
              <a:rPr b="0" lang="en-US" sz="1200" spc="-1" strike="noStrike">
                <a:solidFill>
                  <a:srgbClr val="262626"/>
                </a:solidFill>
                <a:latin typeface="Verdan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tif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6857640" cy="1523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62626"/>
                </a:solidFill>
                <a:latin typeface="Verdana"/>
                <a:ea typeface="Verdana"/>
              </a:rPr>
              <a:t>Autonomous Operation for Last-Mile Delivery on Urban Sidewalk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4041720"/>
            <a:ext cx="6857640" cy="99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p>
            <a:pPr>
              <a:lnSpc>
                <a:spcPct val="9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6d6d6d"/>
                </a:solidFill>
                <a:latin typeface="Verdana"/>
                <a:ea typeface="Verdana"/>
              </a:rPr>
              <a:t>RBE550-Project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6d6d6d"/>
                </a:solidFill>
                <a:latin typeface="Verdana"/>
                <a:ea typeface="Verdana"/>
              </a:rPr>
              <a:t>Keith Chester/Bob DeMont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/>
          </p:nvPr>
        </p:nvSpPr>
        <p:spPr>
          <a:xfrm>
            <a:off x="0" y="6387840"/>
            <a:ext cx="5349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03EE6D3-495F-4654-8354-A6E4B1D2C0AB}" type="slidenum">
              <a:rPr b="0" lang="en-US" sz="1200" spc="-1" strike="noStrike">
                <a:solidFill>
                  <a:srgbClr val="262626"/>
                </a:solidFill>
                <a:latin typeface="Verdan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62626"/>
                </a:solidFill>
                <a:latin typeface="Verdana"/>
                <a:ea typeface="Verdana"/>
              </a:rPr>
              <a:t>Background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4368960" cy="4647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74320" indent="-274320">
              <a:lnSpc>
                <a:spcPct val="95000"/>
              </a:lnSpc>
              <a:spcBef>
                <a:spcPts val="1199"/>
              </a:spcBef>
              <a:buClr>
                <a:srgbClr val="ab192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Ongoing double-digit growth in e-commerce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274320" indent="-274320">
              <a:lnSpc>
                <a:spcPct val="95000"/>
              </a:lnSpc>
              <a:spcBef>
                <a:spcPts val="1199"/>
              </a:spcBef>
              <a:buClr>
                <a:srgbClr val="ab192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Resulting in increased need for final mile delivery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274320" indent="-274320">
              <a:lnSpc>
                <a:spcPct val="95000"/>
              </a:lnSpc>
              <a:spcBef>
                <a:spcPts val="1199"/>
              </a:spcBef>
              <a:buClr>
                <a:srgbClr val="ab192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Increased pollution in city centers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274320" indent="-274320">
              <a:lnSpc>
                <a:spcPct val="95000"/>
              </a:lnSpc>
              <a:spcBef>
                <a:spcPts val="1199"/>
              </a:spcBef>
              <a:buClr>
                <a:srgbClr val="ab192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Pandemic fueled employee shortages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95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ftr"/>
          </p:nvPr>
        </p:nvSpPr>
        <p:spPr>
          <a:xfrm>
            <a:off x="457200" y="6400800"/>
            <a:ext cx="5105160" cy="30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d6d6d"/>
                </a:solidFill>
                <a:latin typeface="Verdana"/>
              </a:rPr>
              <a:t>RBE550-Chester/DeMont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sldNum"/>
          </p:nvPr>
        </p:nvSpPr>
        <p:spPr>
          <a:xfrm>
            <a:off x="0" y="6387840"/>
            <a:ext cx="456840" cy="393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D1CAE24-FB4C-4B93-8345-EBD9164221C6}" type="slidenum">
              <a:rPr b="0" lang="en-US" sz="1200" spc="-1" strike="noStrike">
                <a:solidFill>
                  <a:srgbClr val="262626"/>
                </a:solidFill>
                <a:latin typeface="Verdan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7" name="Picture 5" descr=""/>
          <p:cNvPicPr/>
          <p:nvPr/>
        </p:nvPicPr>
        <p:blipFill>
          <a:blip r:embed="rId1"/>
          <a:stretch/>
        </p:blipFill>
        <p:spPr>
          <a:xfrm>
            <a:off x="4826520" y="2133720"/>
            <a:ext cx="388764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62626"/>
                </a:solidFill>
                <a:latin typeface="Verdana"/>
                <a:ea typeface="Verdana"/>
              </a:rPr>
              <a:t>Goals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8229240" cy="4647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74320" indent="-274320">
              <a:lnSpc>
                <a:spcPct val="95000"/>
              </a:lnSpc>
              <a:spcBef>
                <a:spcPts val="1199"/>
              </a:spcBef>
              <a:buClr>
                <a:srgbClr val="ab192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Planning and execution algorithms 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594360" indent="-274320">
              <a:lnSpc>
                <a:spcPct val="95000"/>
              </a:lnSpc>
              <a:spcBef>
                <a:spcPts val="601"/>
              </a:spcBef>
              <a:buClr>
                <a:srgbClr val="ab192d"/>
              </a:buClr>
              <a:buFont typeface="Verdana"/>
              <a:buChar char="─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Autonomous navigation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1" marL="594360" indent="-274320">
              <a:lnSpc>
                <a:spcPct val="95000"/>
              </a:lnSpc>
              <a:spcBef>
                <a:spcPts val="601"/>
              </a:spcBef>
              <a:buClr>
                <a:srgbClr val="ab192d"/>
              </a:buClr>
              <a:buFont typeface="Verdana"/>
              <a:buChar char="─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Obstacle avoidance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2" marL="868680" indent="-228600">
              <a:lnSpc>
                <a:spcPct val="95000"/>
              </a:lnSpc>
              <a:spcBef>
                <a:spcPts val="601"/>
              </a:spcBef>
              <a:buClr>
                <a:srgbClr val="ab192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Static obstacles (boxes, trashcans)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2" marL="868680" indent="-228600">
              <a:lnSpc>
                <a:spcPct val="95000"/>
              </a:lnSpc>
              <a:spcBef>
                <a:spcPts val="601"/>
              </a:spcBef>
              <a:buClr>
                <a:srgbClr val="ab192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Dynamic obstacles (people bikes)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1" marL="594360" indent="-274320">
              <a:lnSpc>
                <a:spcPct val="95000"/>
              </a:lnSpc>
              <a:spcBef>
                <a:spcPts val="601"/>
              </a:spcBef>
              <a:buClr>
                <a:srgbClr val="ab192d"/>
              </a:buClr>
              <a:buFont typeface="Verdana"/>
              <a:buChar char="─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Sidewalk rules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2" marL="868680" indent="-228600">
              <a:lnSpc>
                <a:spcPct val="95000"/>
              </a:lnSpc>
              <a:spcBef>
                <a:spcPts val="601"/>
              </a:spcBef>
              <a:buClr>
                <a:srgbClr val="ab192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Staying on sidewalk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2" marL="868680" indent="-228600">
              <a:lnSpc>
                <a:spcPct val="95000"/>
              </a:lnSpc>
              <a:spcBef>
                <a:spcPts val="601"/>
              </a:spcBef>
              <a:buClr>
                <a:srgbClr val="ab192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Crossing at crosswalk at green light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1" marL="594360" indent="-274320">
              <a:lnSpc>
                <a:spcPct val="95000"/>
              </a:lnSpc>
              <a:spcBef>
                <a:spcPts val="601"/>
              </a:spcBef>
              <a:buClr>
                <a:srgbClr val="ab192d"/>
              </a:buClr>
              <a:buFont typeface="Verdana"/>
              <a:buChar char="─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Simulation visualization in Gazebo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ftr"/>
          </p:nvPr>
        </p:nvSpPr>
        <p:spPr>
          <a:xfrm>
            <a:off x="457200" y="6400800"/>
            <a:ext cx="5105160" cy="30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d6d6d"/>
                </a:solidFill>
                <a:latin typeface="Verdana"/>
              </a:rPr>
              <a:t>RBE550-Chester/DeMont</a:t>
            </a:r>
            <a:endParaRPr b="0" lang="en-US" sz="16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sldNum"/>
          </p:nvPr>
        </p:nvSpPr>
        <p:spPr>
          <a:xfrm>
            <a:off x="0" y="6387840"/>
            <a:ext cx="456840" cy="393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B6751A4-D39B-422B-B591-5FE71B4F74C7}" type="slidenum">
              <a:rPr b="0" lang="en-US" sz="1200" spc="-1" strike="noStrike">
                <a:solidFill>
                  <a:srgbClr val="262626"/>
                </a:solidFill>
                <a:latin typeface="Verdan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343080"/>
            <a:ext cx="8229240" cy="79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62626"/>
                </a:solidFill>
                <a:latin typeface="Verdana"/>
                <a:ea typeface="Verdana"/>
              </a:rPr>
              <a:t>Tools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8229240" cy="2437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74320" indent="-274320">
              <a:lnSpc>
                <a:spcPct val="95000"/>
              </a:lnSpc>
              <a:spcBef>
                <a:spcPts val="1199"/>
              </a:spcBef>
              <a:buClr>
                <a:srgbClr val="ab192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ROS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274320" indent="-274320">
              <a:lnSpc>
                <a:spcPct val="95000"/>
              </a:lnSpc>
              <a:spcBef>
                <a:spcPts val="1199"/>
              </a:spcBef>
              <a:buClr>
                <a:srgbClr val="ab192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Gazebo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ftr"/>
          </p:nvPr>
        </p:nvSpPr>
        <p:spPr>
          <a:xfrm>
            <a:off x="457200" y="6400800"/>
            <a:ext cx="5105160" cy="30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d6d6d"/>
                </a:solidFill>
                <a:latin typeface="Verdana"/>
              </a:rPr>
              <a:t>RBE550-Chester/DeMont</a:t>
            </a:r>
            <a:endParaRPr b="0" lang="en-US" sz="16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sldNum"/>
          </p:nvPr>
        </p:nvSpPr>
        <p:spPr>
          <a:xfrm>
            <a:off x="0" y="6387840"/>
            <a:ext cx="456840" cy="393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D014797-A6F2-4081-A43F-764D5C617D9D}" type="slidenum">
              <a:rPr b="0" lang="en-US" sz="1200" spc="-1" strike="noStrike">
                <a:solidFill>
                  <a:srgbClr val="262626"/>
                </a:solidFill>
                <a:latin typeface="Verdan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6" name="Picture 5" descr=""/>
          <p:cNvPicPr/>
          <p:nvPr/>
        </p:nvPicPr>
        <p:blipFill>
          <a:blip r:embed="rId1"/>
          <a:stretch/>
        </p:blipFill>
        <p:spPr>
          <a:xfrm>
            <a:off x="5257800" y="2826360"/>
            <a:ext cx="1940400" cy="229824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057400" y="3429000"/>
            <a:ext cx="2433600" cy="114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WPI_2012White</Template>
  <TotalTime>204</TotalTime>
  <Application>LibreOffice/7.2.1.2$Linux_X86_64 LibreOffice_project/20$Build-2</Application>
  <AppVersion>15.0000</AppVersion>
  <Words>96</Words>
  <Paragraphs>30</Paragraphs>
  <Company>CCC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2016-10-10T17:55:03Z</dcterms:created>
  <dc:creator>Choi, Yejee</dc:creator>
  <dc:description/>
  <dc:language>en-US</dc:language>
  <cp:lastModifiedBy/>
  <dcterms:modified xsi:type="dcterms:W3CDTF">2022-01-30T17:19:11Z</dcterms:modified>
  <cp:revision>6</cp:revision>
  <dc:subject/>
  <dc:title>Presentation Title, Verdana Bold 40pt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On-screen Show (4:3)</vt:lpwstr>
  </property>
  <property fmtid="{D5CDD505-2E9C-101B-9397-08002B2CF9AE}" pid="4" name="Slides">
    <vt:i4>4</vt:i4>
  </property>
</Properties>
</file>